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7"/>
  </p:notesMasterIdLst>
  <p:handoutMasterIdLst>
    <p:handoutMasterId r:id="rId28"/>
  </p:handoutMasterIdLst>
  <p:sldIdLst>
    <p:sldId id="571" r:id="rId13"/>
    <p:sldId id="652" r:id="rId14"/>
    <p:sldId id="577" r:id="rId15"/>
    <p:sldId id="646" r:id="rId16"/>
    <p:sldId id="633" r:id="rId17"/>
    <p:sldId id="654" r:id="rId18"/>
    <p:sldId id="634" r:id="rId19"/>
    <p:sldId id="635" r:id="rId20"/>
    <p:sldId id="636" r:id="rId21"/>
    <p:sldId id="647" r:id="rId22"/>
    <p:sldId id="655" r:id="rId23"/>
    <p:sldId id="653" r:id="rId24"/>
    <p:sldId id="603" r:id="rId25"/>
    <p:sldId id="604" r:id="rId2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 id="2" name="REVA00263" initials="R" lastIdx="2" clrIdx="1">
    <p:extLst>
      <p:ext uri="{19B8F6BF-5375-455C-9EA6-DF929625EA0E}">
        <p15:presenceInfo xmlns:p15="http://schemas.microsoft.com/office/powerpoint/2012/main" userId="S-1-5-21-393838237-193648452-3430637-2503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4C5252"/>
    <a:srgbClr val="A5A5A5"/>
    <a:srgbClr val="E7E6E6"/>
    <a:srgbClr val="48367D"/>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86391"/>
  </p:normalViewPr>
  <p:slideViewPr>
    <p:cSldViewPr>
      <p:cViewPr varScale="1">
        <p:scale>
          <a:sx n="82" d="100"/>
          <a:sy n="82" d="100"/>
        </p:scale>
        <p:origin x="898" y="7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12/10/2023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12/10/2023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3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evdocs.io/flask~2.1/" TargetMode="External"/><Relationship Id="rId2" Type="http://schemas.openxmlformats.org/officeDocument/2006/relationships/hyperlink" Target="https://docs.aws.amazon.com/lambd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0"/>
            <a:ext cx="9067800" cy="769166"/>
          </a:xfrm>
        </p:spPr>
        <p:txBody>
          <a:bodyPr/>
          <a:lstStyle/>
          <a:p>
            <a:r>
              <a:rPr lang="en-US" dirty="0"/>
              <a:t>            Minor Project –IA1  </a:t>
            </a:r>
            <a:br>
              <a:rPr lang="en-US" dirty="0"/>
            </a:br>
            <a:r>
              <a:rPr lang="en-US" dirty="0"/>
              <a:t>           </a:t>
            </a:r>
            <a:r>
              <a:rPr lang="en-US" sz="2900" dirty="0"/>
              <a:t>Bachelor of Science (Honors ) </a:t>
            </a:r>
            <a:br>
              <a:rPr lang="en-US" sz="2900" dirty="0"/>
            </a:br>
            <a:r>
              <a:rPr lang="en-US" sz="2900" dirty="0"/>
              <a:t>                      V</a:t>
            </a:r>
            <a:r>
              <a:rPr lang="en-US" sz="3000" dirty="0"/>
              <a:t> Semester – 2023 </a:t>
            </a:r>
            <a:br>
              <a:rPr lang="en-US" dirty="0"/>
            </a:br>
            <a:r>
              <a:rPr lang="en-US" dirty="0"/>
              <a:t>       </a:t>
            </a:r>
          </a:p>
        </p:txBody>
      </p:sp>
      <p:sp>
        <p:nvSpPr>
          <p:cNvPr id="3" name="Text Placeholder 2"/>
          <p:cNvSpPr>
            <a:spLocks noGrp="1"/>
          </p:cNvSpPr>
          <p:nvPr>
            <p:ph type="body" sz="quarter" idx="10"/>
          </p:nvPr>
        </p:nvSpPr>
        <p:spPr>
          <a:xfrm>
            <a:off x="228600" y="5334000"/>
            <a:ext cx="8763000" cy="990600"/>
          </a:xfrm>
        </p:spPr>
        <p:txBody>
          <a:bodyPr/>
          <a:lstStyle/>
          <a:p>
            <a:r>
              <a:rPr lang="en-US" dirty="0"/>
              <a:t>School of Computer Science and Applications </a:t>
            </a:r>
          </a:p>
        </p:txBody>
      </p:sp>
      <p:pic>
        <p:nvPicPr>
          <p:cNvPr id="5" name="Picture 7" descr="C:\Users\Admin\Downloads\Engineering-&amp;-Tech.png"/>
          <p:cNvPicPr>
            <a:picLocks noChangeAspect="1" noChangeArrowheads="1"/>
          </p:cNvPicPr>
          <p:nvPr/>
        </p:nvPicPr>
        <p:blipFill>
          <a:blip r:embed="rId2"/>
          <a:srcRect/>
          <a:stretch>
            <a:fillRect/>
          </a:stretch>
        </p:blipFill>
        <p:spPr bwMode="auto">
          <a:xfrm>
            <a:off x="9601200" y="2959649"/>
            <a:ext cx="1905000" cy="1905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67146" y="6096000"/>
            <a:ext cx="596254" cy="365125"/>
          </a:xfrm>
        </p:spPr>
        <p:txBody>
          <a:bodyPr/>
          <a:lstStyle/>
          <a:p>
            <a:fld id="{45A3C14A-F937-4231-B6F1-40B429FAFB2F}" type="slidenum">
              <a:rPr lang="en-NZ" smtClean="0"/>
              <a:pPr/>
              <a:t>10</a:t>
            </a:fld>
            <a:endParaRPr lang="en-NZ" dirty="0"/>
          </a:p>
        </p:txBody>
      </p:sp>
      <p:sp>
        <p:nvSpPr>
          <p:cNvPr id="4" name="Title 3">
            <a:extLst>
              <a:ext uri="{FF2B5EF4-FFF2-40B4-BE49-F238E27FC236}">
                <a16:creationId xmlns:a16="http://schemas.microsoft.com/office/drawing/2014/main" id="{313B45EE-1743-E03B-4EAC-B5F8EDB78507}"/>
              </a:ext>
            </a:extLst>
          </p:cNvPr>
          <p:cNvSpPr>
            <a:spLocks noGrp="1"/>
          </p:cNvSpPr>
          <p:nvPr>
            <p:ph type="title"/>
          </p:nvPr>
        </p:nvSpPr>
        <p:spPr/>
        <p:txBody>
          <a:bodyPr/>
          <a:lstStyle/>
          <a:p>
            <a:r>
              <a:rPr lang="en-IN" dirty="0"/>
              <a:t>Module Description</a:t>
            </a:r>
          </a:p>
        </p:txBody>
      </p:sp>
      <p:sp>
        <p:nvSpPr>
          <p:cNvPr id="5" name="Text Placeholder 4">
            <a:extLst>
              <a:ext uri="{FF2B5EF4-FFF2-40B4-BE49-F238E27FC236}">
                <a16:creationId xmlns:a16="http://schemas.microsoft.com/office/drawing/2014/main" id="{C8EC115A-5475-E24F-E3BE-EDF8AD9037DA}"/>
              </a:ext>
            </a:extLst>
          </p:cNvPr>
          <p:cNvSpPr>
            <a:spLocks noGrp="1"/>
          </p:cNvSpPr>
          <p:nvPr>
            <p:ph type="body" sz="quarter" idx="17"/>
          </p:nvPr>
        </p:nvSpPr>
        <p:spPr>
          <a:xfrm>
            <a:off x="676739" y="1213772"/>
            <a:ext cx="10801201" cy="4320480"/>
          </a:xfrm>
        </p:spPr>
        <p:txBody>
          <a:bodyPr/>
          <a:lstStyle/>
          <a:p>
            <a:pPr marL="0" indent="0" algn="l">
              <a:buNone/>
            </a:pPr>
            <a:r>
              <a:rPr lang="en-IN" sz="1800" b="1" i="0" dirty="0">
                <a:solidFill>
                  <a:schemeClr val="tx1"/>
                </a:solidFill>
                <a:effectLst/>
                <a:latin typeface="Söhne"/>
              </a:rPr>
              <a:t>Objective</a:t>
            </a:r>
            <a:r>
              <a:rPr lang="en-IN" sz="1800" b="0" i="0" dirty="0">
                <a:solidFill>
                  <a:schemeClr val="tx1"/>
                </a:solidFill>
                <a:effectLst/>
                <a:latin typeface="Söhne"/>
              </a:rPr>
              <a:t>: Configure AWS infrastructure for web application hosting.</a:t>
            </a:r>
          </a:p>
          <a:p>
            <a:pPr marL="0" indent="0" algn="l">
              <a:buNone/>
            </a:pPr>
            <a:r>
              <a:rPr lang="en-IN" sz="1800" b="1" i="0" dirty="0">
                <a:solidFill>
                  <a:schemeClr val="tx1"/>
                </a:solidFill>
                <a:effectLst/>
                <a:latin typeface="Söhne"/>
              </a:rPr>
              <a:t>Components</a:t>
            </a:r>
            <a:r>
              <a:rPr lang="en-IN" sz="1800" b="0" i="0" dirty="0">
                <a:solidFill>
                  <a:schemeClr val="tx1"/>
                </a:solidFill>
                <a:effectLst/>
                <a:latin typeface="Söhne"/>
              </a:rPr>
              <a:t>: VPC, EC2, RDS, IAM, S3, CloudWatch, DynamoDB, Lambda, ansible </a:t>
            </a:r>
          </a:p>
          <a:p>
            <a:pPr marL="0" indent="0">
              <a:buNone/>
            </a:pPr>
            <a:r>
              <a:rPr lang="en-IN" sz="1800" b="1" i="0" dirty="0">
                <a:solidFill>
                  <a:schemeClr val="tx1"/>
                </a:solidFill>
                <a:effectLst/>
                <a:latin typeface="Söhne"/>
              </a:rPr>
              <a:t>Description</a:t>
            </a:r>
            <a:r>
              <a:rPr lang="en-IN" sz="1800" b="0" i="0" dirty="0">
                <a:solidFill>
                  <a:schemeClr val="tx1"/>
                </a:solidFill>
                <a:effectLst/>
                <a:latin typeface="Söhne"/>
              </a:rPr>
              <a:t>: </a:t>
            </a:r>
            <a:r>
              <a:rPr lang="en-US" sz="1800" dirty="0">
                <a:solidFill>
                  <a:schemeClr val="tx1"/>
                </a:solidFill>
                <a:effectLst/>
                <a:latin typeface="Söhne"/>
                <a:ea typeface="Times New Roman" panose="02020603050405020304" pitchFamily="18" charset="0"/>
                <a:cs typeface="Times New Roman" panose="02020603050405020304" pitchFamily="18" charset="0"/>
              </a:rPr>
              <a:t>The "AWS Infrastructure Setup and Configuration" module is responsible for the provisioning and configuration of the project's AWS infrastructure. It employs Ansible, an open-source automation tool, to automate the setup, ensuring consistency, reproducibility, and scalability of the AWS resources required for the Employee Web Application</a:t>
            </a:r>
            <a:r>
              <a:rPr lang="en-US" sz="1800" dirty="0">
                <a:effectLst/>
                <a:latin typeface="Söhne"/>
                <a:ea typeface="Times New Roman" panose="02020603050405020304" pitchFamily="18" charset="0"/>
                <a:cs typeface="Times New Roman" panose="02020603050405020304" pitchFamily="18" charset="0"/>
              </a:rPr>
              <a:t>.</a:t>
            </a:r>
            <a:endParaRPr lang="en-IN" sz="1800" dirty="0">
              <a:effectLst/>
              <a:latin typeface="Söhne"/>
              <a:ea typeface="Times New Roman" panose="02020603050405020304" pitchFamily="18" charset="0"/>
              <a:cs typeface="Times New Roman" panose="02020603050405020304" pitchFamily="18" charset="0"/>
            </a:endParaRPr>
          </a:p>
          <a:p>
            <a:pPr algn="l">
              <a:buFont typeface="+mj-lt"/>
              <a:buAutoNum type="arabicPeriod"/>
            </a:pPr>
            <a:r>
              <a:rPr lang="en-US" sz="1400" b="1" i="0" dirty="0">
                <a:solidFill>
                  <a:schemeClr val="tx1"/>
                </a:solidFill>
                <a:effectLst/>
                <a:latin typeface="Söhne"/>
              </a:rPr>
              <a:t>VPC Creation:</a:t>
            </a:r>
            <a:endParaRPr lang="en-US" sz="1400" b="0" i="0" dirty="0">
              <a:solidFill>
                <a:schemeClr val="tx1"/>
              </a:solidFill>
              <a:effectLst/>
              <a:latin typeface="Söhne"/>
            </a:endParaRPr>
          </a:p>
          <a:p>
            <a:pPr marL="457200" lvl="1" indent="0" algn="l">
              <a:buNone/>
            </a:pPr>
            <a:r>
              <a:rPr lang="en-US" sz="1400" b="0" i="0" dirty="0">
                <a:solidFill>
                  <a:schemeClr val="tx1"/>
                </a:solidFill>
                <a:effectLst/>
                <a:latin typeface="Söhne"/>
              </a:rPr>
              <a:t>Ansible plays a vital role in creating Virtual Private Clouds (VPCs) to isolate the project's resources. It configures VPC components such as subnets, route tables, and internet gateways.</a:t>
            </a:r>
          </a:p>
          <a:p>
            <a:pPr algn="l">
              <a:buFont typeface="+mj-lt"/>
              <a:buAutoNum type="arabicPeriod"/>
            </a:pPr>
            <a:r>
              <a:rPr lang="en-US" sz="1400" b="1" i="0" dirty="0">
                <a:solidFill>
                  <a:schemeClr val="tx1"/>
                </a:solidFill>
                <a:effectLst/>
                <a:latin typeface="Söhne"/>
              </a:rPr>
              <a:t>EC2 Instance Deployment:</a:t>
            </a:r>
            <a:endParaRPr lang="en-US" sz="1400" b="0" i="0" dirty="0">
              <a:solidFill>
                <a:schemeClr val="tx1"/>
              </a:solidFill>
              <a:effectLst/>
              <a:latin typeface="Söhne"/>
            </a:endParaRPr>
          </a:p>
          <a:p>
            <a:pPr marL="457200" lvl="1" indent="0" algn="l">
              <a:buNone/>
            </a:pPr>
            <a:r>
              <a:rPr lang="en-US" sz="1400" b="0" i="0" dirty="0">
                <a:solidFill>
                  <a:schemeClr val="tx1"/>
                </a:solidFill>
                <a:effectLst/>
                <a:latin typeface="Söhne"/>
              </a:rPr>
              <a:t>Ansible automates the launch of EC2 instances, specifically the control node that hosts Ansible itself. This EC2 instance becomes the central orchestrator for the infrastructure setup.</a:t>
            </a:r>
          </a:p>
          <a:p>
            <a:pPr marL="0" indent="0" algn="l">
              <a:buNone/>
            </a:pPr>
            <a:endParaRPr lang="en-IN" sz="1800" b="0" i="0" dirty="0">
              <a:solidFill>
                <a:schemeClr val="tx1"/>
              </a:solidFill>
              <a:effectLst/>
              <a:latin typeface="Söhne"/>
            </a:endParaRPr>
          </a:p>
        </p:txBody>
      </p:sp>
    </p:spTree>
    <p:extLst>
      <p:ext uri="{BB962C8B-B14F-4D97-AF65-F5344CB8AC3E}">
        <p14:creationId xmlns:p14="http://schemas.microsoft.com/office/powerpoint/2010/main" val="25375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67BA25-510D-8007-DA04-F3A307037266}"/>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7DC06787-F1CB-3EB4-13D6-9357578AE14B}"/>
              </a:ext>
            </a:extLst>
          </p:cNvPr>
          <p:cNvSpPr>
            <a:spLocks noGrp="1"/>
          </p:cNvSpPr>
          <p:nvPr>
            <p:ph type="title"/>
          </p:nvPr>
        </p:nvSpPr>
        <p:spPr/>
        <p:txBody>
          <a:bodyPr/>
          <a:lstStyle/>
          <a:p>
            <a:r>
              <a:rPr lang="en-IN" dirty="0"/>
              <a:t>Module Description</a:t>
            </a:r>
          </a:p>
        </p:txBody>
      </p:sp>
      <p:sp>
        <p:nvSpPr>
          <p:cNvPr id="4" name="Text Placeholder 3">
            <a:extLst>
              <a:ext uri="{FF2B5EF4-FFF2-40B4-BE49-F238E27FC236}">
                <a16:creationId xmlns:a16="http://schemas.microsoft.com/office/drawing/2014/main" id="{C675B56E-7389-FD7D-4B44-468E36C51AB4}"/>
              </a:ext>
            </a:extLst>
          </p:cNvPr>
          <p:cNvSpPr>
            <a:spLocks noGrp="1"/>
          </p:cNvSpPr>
          <p:nvPr>
            <p:ph type="body" sz="quarter" idx="17"/>
          </p:nvPr>
        </p:nvSpPr>
        <p:spPr>
          <a:xfrm>
            <a:off x="695400" y="1233988"/>
            <a:ext cx="10801201" cy="4320480"/>
          </a:xfrm>
        </p:spPr>
        <p:txBody>
          <a:bodyPr/>
          <a:lstStyle/>
          <a:p>
            <a:pPr algn="l">
              <a:buFont typeface="+mj-lt"/>
              <a:buAutoNum type="arabicPeriod"/>
            </a:pPr>
            <a:r>
              <a:rPr lang="en-US" sz="1400" b="1" i="0" dirty="0">
                <a:solidFill>
                  <a:schemeClr val="tx1"/>
                </a:solidFill>
                <a:effectLst/>
                <a:latin typeface="Söhne"/>
              </a:rPr>
              <a:t>Security Group and Network Configuration:</a:t>
            </a:r>
            <a:endParaRPr lang="en-US" sz="1400" b="0" i="0" dirty="0">
              <a:solidFill>
                <a:schemeClr val="tx1"/>
              </a:solidFill>
              <a:effectLst/>
              <a:latin typeface="Söhne"/>
            </a:endParaRPr>
          </a:p>
          <a:p>
            <a:pPr marL="457200" lvl="1" indent="0" algn="l">
              <a:buNone/>
            </a:pPr>
            <a:r>
              <a:rPr lang="en-US" sz="1400" b="0" i="0" dirty="0">
                <a:solidFill>
                  <a:schemeClr val="tx1"/>
                </a:solidFill>
                <a:effectLst/>
                <a:latin typeface="Söhne"/>
              </a:rPr>
              <a:t>Security groups and network settings are defined using Ansible playbooks. It ensures that EC2 instances are securely isolated, and network traffic is appropriately controlled.</a:t>
            </a:r>
          </a:p>
          <a:p>
            <a:pPr algn="l">
              <a:buFont typeface="+mj-lt"/>
              <a:buAutoNum type="arabicPeriod"/>
            </a:pPr>
            <a:r>
              <a:rPr lang="en-US" sz="1400" b="1" i="0" dirty="0">
                <a:solidFill>
                  <a:schemeClr val="tx1"/>
                </a:solidFill>
                <a:effectLst/>
                <a:latin typeface="Söhne"/>
              </a:rPr>
              <a:t>Integration with AWS Services:</a:t>
            </a:r>
            <a:endParaRPr lang="en-US" sz="1400" b="0" i="0" dirty="0">
              <a:solidFill>
                <a:schemeClr val="tx1"/>
              </a:solidFill>
              <a:effectLst/>
              <a:latin typeface="Söhne"/>
            </a:endParaRPr>
          </a:p>
          <a:p>
            <a:pPr marL="457200" lvl="1" indent="0" algn="l">
              <a:buNone/>
            </a:pPr>
            <a:r>
              <a:rPr lang="en-US" sz="1400" b="0" i="0" dirty="0">
                <a:solidFill>
                  <a:schemeClr val="tx1"/>
                </a:solidFill>
                <a:effectLst/>
                <a:latin typeface="Söhne"/>
              </a:rPr>
              <a:t>The module establishes connections with various AWS services, such as DynamoDB for data storage, S3 for image storage, Lambda for image processing, and Elastic Load Balancer (ELB) for high availability. Ansible roles are created to configure these services.</a:t>
            </a:r>
          </a:p>
          <a:p>
            <a:pPr algn="l">
              <a:buFont typeface="+mj-lt"/>
              <a:buAutoNum type="arabicPeriod"/>
            </a:pPr>
            <a:r>
              <a:rPr lang="en-US" sz="1400" b="1" i="0" dirty="0">
                <a:solidFill>
                  <a:schemeClr val="tx1"/>
                </a:solidFill>
                <a:effectLst/>
                <a:latin typeface="Söhne"/>
              </a:rPr>
              <a:t>Parameterization and Reusability:</a:t>
            </a:r>
            <a:endParaRPr lang="en-US" sz="1400" b="0" i="0" dirty="0">
              <a:solidFill>
                <a:schemeClr val="tx1"/>
              </a:solidFill>
              <a:effectLst/>
              <a:latin typeface="Söhne"/>
            </a:endParaRPr>
          </a:p>
          <a:p>
            <a:pPr marL="457200" lvl="1" indent="0" algn="l">
              <a:buNone/>
            </a:pPr>
            <a:r>
              <a:rPr lang="en-US" sz="1400" b="0" i="0" dirty="0">
                <a:solidFill>
                  <a:schemeClr val="tx1"/>
                </a:solidFill>
                <a:effectLst/>
                <a:latin typeface="Söhne"/>
              </a:rPr>
              <a:t>Ansible allows for parameterization of infrastructure settings, making it easy to customize for different environments. Roles and playbooks are designed with reusability in mind, reducing configuration overhead.</a:t>
            </a:r>
          </a:p>
          <a:p>
            <a:pPr marL="0" indent="0">
              <a:buNone/>
            </a:pPr>
            <a:endParaRPr lang="en-IN" dirty="0">
              <a:solidFill>
                <a:schemeClr val="tx1"/>
              </a:solidFill>
            </a:endParaRPr>
          </a:p>
        </p:txBody>
      </p:sp>
    </p:spTree>
    <p:extLst>
      <p:ext uri="{BB962C8B-B14F-4D97-AF65-F5344CB8AC3E}">
        <p14:creationId xmlns:p14="http://schemas.microsoft.com/office/powerpoint/2010/main" val="407599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97A306-D57D-25CF-6627-5795E55D10A0}"/>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B7415697-B87B-988D-FCB0-A98984C6B606}"/>
              </a:ext>
            </a:extLst>
          </p:cNvPr>
          <p:cNvSpPr>
            <a:spLocks noGrp="1"/>
          </p:cNvSpPr>
          <p:nvPr>
            <p:ph type="title"/>
          </p:nvPr>
        </p:nvSpPr>
        <p:spPr/>
        <p:txBody>
          <a:bodyPr/>
          <a:lstStyle/>
          <a:p>
            <a:r>
              <a:rPr lang="en-IN" dirty="0"/>
              <a:t>Infrastructure design</a:t>
            </a:r>
          </a:p>
        </p:txBody>
      </p:sp>
      <p:pic>
        <p:nvPicPr>
          <p:cNvPr id="6" name="Picture 5" descr="A screenshot of a computer program&#10;&#10;Description automatically generated">
            <a:extLst>
              <a:ext uri="{FF2B5EF4-FFF2-40B4-BE49-F238E27FC236}">
                <a16:creationId xmlns:a16="http://schemas.microsoft.com/office/drawing/2014/main" id="{F35F4308-A971-6B83-60FF-82E09A33A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066800"/>
            <a:ext cx="9044543" cy="4949728"/>
          </a:xfrm>
          <a:prstGeom prst="rect">
            <a:avLst/>
          </a:prstGeom>
        </p:spPr>
      </p:pic>
    </p:spTree>
    <p:extLst>
      <p:ext uri="{BB962C8B-B14F-4D97-AF65-F5344CB8AC3E}">
        <p14:creationId xmlns:p14="http://schemas.microsoft.com/office/powerpoint/2010/main" val="409311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7772400" cy="769441"/>
          </a:xfrm>
          <a:prstGeom prst="rect">
            <a:avLst/>
          </a:prstGeom>
          <a:noFill/>
        </p:spPr>
        <p:txBody>
          <a:bodyPr wrap="square" rtlCol="0">
            <a:spAutoFit/>
          </a:bodyPr>
          <a:lstStyle/>
          <a:p>
            <a:r>
              <a:rPr lang="en-US" sz="4400" dirty="0">
                <a:latin typeface="Roboto Medium" pitchFamily="2" charset="0"/>
                <a:ea typeface="Roboto Medium" pitchFamily="2" charset="0"/>
              </a:rPr>
              <a:t>Icons</a:t>
            </a:r>
          </a:p>
        </p:txBody>
      </p:sp>
      <p:pic>
        <p:nvPicPr>
          <p:cNvPr id="1026" name="Picture 2" descr="C:\Users\Admin\Downloads\Architecture.png"/>
          <p:cNvPicPr>
            <a:picLocks noChangeAspect="1" noChangeArrowheads="1"/>
          </p:cNvPicPr>
          <p:nvPr/>
        </p:nvPicPr>
        <p:blipFill>
          <a:blip r:embed="rId2"/>
          <a:srcRect/>
          <a:stretch>
            <a:fillRect/>
          </a:stretch>
        </p:blipFill>
        <p:spPr bwMode="auto">
          <a:xfrm>
            <a:off x="1295400" y="1485900"/>
            <a:ext cx="1905000" cy="1905000"/>
          </a:xfrm>
          <a:prstGeom prst="rect">
            <a:avLst/>
          </a:prstGeom>
          <a:noFill/>
        </p:spPr>
      </p:pic>
      <p:pic>
        <p:nvPicPr>
          <p:cNvPr id="1027" name="Picture 3" descr="C:\Users\Admin\Downloads\Comerce.png"/>
          <p:cNvPicPr>
            <a:picLocks noChangeAspect="1" noChangeArrowheads="1"/>
          </p:cNvPicPr>
          <p:nvPr/>
        </p:nvPicPr>
        <p:blipFill>
          <a:blip r:embed="rId3"/>
          <a:srcRect/>
          <a:stretch>
            <a:fillRect/>
          </a:stretch>
        </p:blipFill>
        <p:spPr bwMode="auto">
          <a:xfrm>
            <a:off x="3771900" y="1485900"/>
            <a:ext cx="1905000" cy="1905000"/>
          </a:xfrm>
          <a:prstGeom prst="rect">
            <a:avLst/>
          </a:prstGeom>
          <a:noFill/>
        </p:spPr>
      </p:pic>
      <p:pic>
        <p:nvPicPr>
          <p:cNvPr id="1028" name="Picture 4" descr="C:\Users\Admin\Downloads\Arts-&amp;-Humanities.png"/>
          <p:cNvPicPr>
            <a:picLocks noChangeAspect="1" noChangeArrowheads="1"/>
          </p:cNvPicPr>
          <p:nvPr/>
        </p:nvPicPr>
        <p:blipFill>
          <a:blip r:embed="rId4"/>
          <a:srcRect/>
          <a:stretch>
            <a:fillRect/>
          </a:stretch>
        </p:blipFill>
        <p:spPr bwMode="auto">
          <a:xfrm>
            <a:off x="8534400" y="1485900"/>
            <a:ext cx="1905000" cy="1905000"/>
          </a:xfrm>
          <a:prstGeom prst="rect">
            <a:avLst/>
          </a:prstGeom>
          <a:noFill/>
        </p:spPr>
      </p:pic>
      <p:pic>
        <p:nvPicPr>
          <p:cNvPr id="1029" name="Picture 5" descr="C:\Users\Admin\Downloads\Legeal-Studies.png"/>
          <p:cNvPicPr>
            <a:picLocks noChangeAspect="1" noChangeArrowheads="1"/>
          </p:cNvPicPr>
          <p:nvPr/>
        </p:nvPicPr>
        <p:blipFill>
          <a:blip r:embed="rId5"/>
          <a:srcRect/>
          <a:stretch>
            <a:fillRect/>
          </a:stretch>
        </p:blipFill>
        <p:spPr bwMode="auto">
          <a:xfrm>
            <a:off x="6286500" y="1485900"/>
            <a:ext cx="1905000" cy="1905000"/>
          </a:xfrm>
          <a:prstGeom prst="rect">
            <a:avLst/>
          </a:prstGeom>
          <a:noFill/>
        </p:spPr>
      </p:pic>
      <p:pic>
        <p:nvPicPr>
          <p:cNvPr id="1030" name="Picture 6" descr="C:\Users\Admin\Downloads\Performing-Arts.png"/>
          <p:cNvPicPr>
            <a:picLocks noChangeAspect="1" noChangeArrowheads="1"/>
          </p:cNvPicPr>
          <p:nvPr/>
        </p:nvPicPr>
        <p:blipFill>
          <a:blip r:embed="rId6"/>
          <a:srcRect/>
          <a:stretch>
            <a:fillRect/>
          </a:stretch>
        </p:blipFill>
        <p:spPr bwMode="auto">
          <a:xfrm>
            <a:off x="1295400" y="3886200"/>
            <a:ext cx="1905000" cy="1905000"/>
          </a:xfrm>
          <a:prstGeom prst="rect">
            <a:avLst/>
          </a:prstGeom>
          <a:noFill/>
        </p:spPr>
      </p:pic>
      <p:pic>
        <p:nvPicPr>
          <p:cNvPr id="1031" name="Picture 7" descr="C:\Users\Admin\Downloads\Engineering-&amp;-Tech.png"/>
          <p:cNvPicPr>
            <a:picLocks noChangeAspect="1" noChangeArrowheads="1"/>
          </p:cNvPicPr>
          <p:nvPr/>
        </p:nvPicPr>
        <p:blipFill>
          <a:blip r:embed="rId7"/>
          <a:srcRect/>
          <a:stretch>
            <a:fillRect/>
          </a:stretch>
        </p:blipFill>
        <p:spPr bwMode="auto">
          <a:xfrm>
            <a:off x="8534400" y="3886200"/>
            <a:ext cx="1905000" cy="1905000"/>
          </a:xfrm>
          <a:prstGeom prst="rect">
            <a:avLst/>
          </a:prstGeom>
          <a:noFill/>
        </p:spPr>
      </p:pic>
      <p:pic>
        <p:nvPicPr>
          <p:cNvPr id="1032" name="Picture 8" descr="C:\Users\Admin\Downloads\Science-&amp;-Tech.png"/>
          <p:cNvPicPr>
            <a:picLocks noChangeAspect="1" noChangeArrowheads="1"/>
          </p:cNvPicPr>
          <p:nvPr/>
        </p:nvPicPr>
        <p:blipFill>
          <a:blip r:embed="rId8"/>
          <a:srcRect/>
          <a:stretch>
            <a:fillRect/>
          </a:stretch>
        </p:blipFill>
        <p:spPr bwMode="auto">
          <a:xfrm>
            <a:off x="6286500" y="3886200"/>
            <a:ext cx="1905000" cy="1905000"/>
          </a:xfrm>
          <a:prstGeom prst="rect">
            <a:avLst/>
          </a:prstGeom>
          <a:noFill/>
        </p:spPr>
      </p:pic>
      <p:pic>
        <p:nvPicPr>
          <p:cNvPr id="1033" name="Picture 9" descr="C:\Users\Admin\Downloads\Management-Studies.png"/>
          <p:cNvPicPr>
            <a:picLocks noChangeAspect="1" noChangeArrowheads="1"/>
          </p:cNvPicPr>
          <p:nvPr/>
        </p:nvPicPr>
        <p:blipFill>
          <a:blip r:embed="rId9"/>
          <a:srcRect/>
          <a:stretch>
            <a:fillRect/>
          </a:stretch>
        </p:blipFill>
        <p:spPr bwMode="auto">
          <a:xfrm>
            <a:off x="3771900" y="3886200"/>
            <a:ext cx="1905000" cy="1905000"/>
          </a:xfrm>
          <a:prstGeom prst="rect">
            <a:avLst/>
          </a:prstGeom>
          <a:noFill/>
        </p:spPr>
      </p:pic>
      <p:sp>
        <p:nvSpPr>
          <p:cNvPr id="13" name="TextBox 12"/>
          <p:cNvSpPr txBox="1"/>
          <p:nvPr/>
        </p:nvSpPr>
        <p:spPr>
          <a:xfrm>
            <a:off x="17526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Architecture</a:t>
            </a:r>
          </a:p>
        </p:txBody>
      </p:sp>
      <p:sp>
        <p:nvSpPr>
          <p:cNvPr id="14" name="TextBox 13"/>
          <p:cNvSpPr txBox="1"/>
          <p:nvPr/>
        </p:nvSpPr>
        <p:spPr>
          <a:xfrm>
            <a:off x="4191000" y="1371600"/>
            <a:ext cx="1066800" cy="276999"/>
          </a:xfrm>
          <a:prstGeom prst="rect">
            <a:avLst/>
          </a:prstGeom>
          <a:noFill/>
        </p:spPr>
        <p:txBody>
          <a:bodyPr wrap="square" rtlCol="0">
            <a:spAutoFit/>
          </a:bodyPr>
          <a:lstStyle/>
          <a:p>
            <a:r>
              <a:rPr lang="en-US" sz="1200" dirty="0">
                <a:latin typeface="Roboto Medium" pitchFamily="2" charset="0"/>
                <a:ea typeface="Roboto Medium" pitchFamily="2" charset="0"/>
              </a:rPr>
              <a:t>Commerce</a:t>
            </a:r>
          </a:p>
        </p:txBody>
      </p:sp>
      <p:sp>
        <p:nvSpPr>
          <p:cNvPr id="15" name="TextBox 14"/>
          <p:cNvSpPr txBox="1"/>
          <p:nvPr/>
        </p:nvSpPr>
        <p:spPr>
          <a:xfrm>
            <a:off x="6781800" y="13850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Legal Studies</a:t>
            </a:r>
          </a:p>
        </p:txBody>
      </p:sp>
      <p:sp>
        <p:nvSpPr>
          <p:cNvPr id="16" name="TextBox 15"/>
          <p:cNvSpPr txBox="1"/>
          <p:nvPr/>
        </p:nvSpPr>
        <p:spPr>
          <a:xfrm>
            <a:off x="8933328" y="13716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Arts &amp; Humanities</a:t>
            </a:r>
          </a:p>
        </p:txBody>
      </p:sp>
      <p:sp>
        <p:nvSpPr>
          <p:cNvPr id="17" name="TextBox 16"/>
          <p:cNvSpPr txBox="1"/>
          <p:nvPr/>
        </p:nvSpPr>
        <p:spPr>
          <a:xfrm>
            <a:off x="1676400" y="3810000"/>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Performing Arts</a:t>
            </a:r>
          </a:p>
        </p:txBody>
      </p:sp>
      <p:sp>
        <p:nvSpPr>
          <p:cNvPr id="18" name="TextBox 17"/>
          <p:cNvSpPr txBox="1"/>
          <p:nvPr/>
        </p:nvSpPr>
        <p:spPr>
          <a:xfrm>
            <a:off x="3657600" y="3810000"/>
            <a:ext cx="1981200" cy="276999"/>
          </a:xfrm>
          <a:prstGeom prst="rect">
            <a:avLst/>
          </a:prstGeom>
          <a:noFill/>
        </p:spPr>
        <p:txBody>
          <a:bodyPr wrap="square" rtlCol="0">
            <a:spAutoFit/>
          </a:bodyPr>
          <a:lstStyle/>
          <a:p>
            <a:pPr algn="ctr"/>
            <a:r>
              <a:rPr lang="en-US" sz="1200" dirty="0">
                <a:latin typeface="Roboto Medium" pitchFamily="2" charset="0"/>
                <a:ea typeface="Roboto Medium" pitchFamily="2" charset="0"/>
              </a:rPr>
              <a:t>Management Studies</a:t>
            </a:r>
          </a:p>
        </p:txBody>
      </p:sp>
      <p:sp>
        <p:nvSpPr>
          <p:cNvPr id="19" name="TextBox 18"/>
          <p:cNvSpPr txBox="1"/>
          <p:nvPr/>
        </p:nvSpPr>
        <p:spPr>
          <a:xfrm>
            <a:off x="6553200" y="3823447"/>
            <a:ext cx="1371600" cy="276999"/>
          </a:xfrm>
          <a:prstGeom prst="rect">
            <a:avLst/>
          </a:prstGeom>
          <a:noFill/>
        </p:spPr>
        <p:txBody>
          <a:bodyPr wrap="square" rtlCol="0">
            <a:spAutoFit/>
          </a:bodyPr>
          <a:lstStyle/>
          <a:p>
            <a:r>
              <a:rPr lang="en-US" sz="1200" dirty="0">
                <a:latin typeface="Roboto Medium" pitchFamily="2" charset="0"/>
                <a:ea typeface="Roboto Medium" pitchFamily="2" charset="0"/>
              </a:rPr>
              <a:t>Science &amp; Tech</a:t>
            </a:r>
          </a:p>
        </p:txBody>
      </p:sp>
      <p:sp>
        <p:nvSpPr>
          <p:cNvPr id="20" name="TextBox 19"/>
          <p:cNvSpPr txBox="1"/>
          <p:nvPr/>
        </p:nvSpPr>
        <p:spPr>
          <a:xfrm>
            <a:off x="8933328" y="3810000"/>
            <a:ext cx="1963271" cy="276999"/>
          </a:xfrm>
          <a:prstGeom prst="rect">
            <a:avLst/>
          </a:prstGeom>
          <a:noFill/>
        </p:spPr>
        <p:txBody>
          <a:bodyPr wrap="square" rtlCol="0">
            <a:spAutoFit/>
          </a:bodyPr>
          <a:lstStyle/>
          <a:p>
            <a:r>
              <a:rPr lang="en-US" sz="1200" dirty="0">
                <a:latin typeface="Roboto Medium" pitchFamily="2" charset="0"/>
                <a:ea typeface="Roboto Medium" pitchFamily="2" charset="0"/>
              </a:rPr>
              <a:t>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6" name="Rectangle 5"/>
          <p:cNvSpPr/>
          <p:nvPr/>
        </p:nvSpPr>
        <p:spPr>
          <a:xfrm>
            <a:off x="2438400" y="381000"/>
            <a:ext cx="6096000" cy="1200329"/>
          </a:xfrm>
          <a:prstGeom prst="rect">
            <a:avLst/>
          </a:prstGeom>
        </p:spPr>
        <p:txBody>
          <a:bodyPr>
            <a:spAutoFit/>
          </a:bodyPr>
          <a:lstStyle/>
          <a:p>
            <a:pPr algn="ctr"/>
            <a:r>
              <a:rPr lang="en-US" sz="2400" dirty="0"/>
              <a:t>A  PROJECT REPORT </a:t>
            </a:r>
            <a:br>
              <a:rPr lang="en-US" sz="2400" dirty="0"/>
            </a:br>
            <a:r>
              <a:rPr lang="en-US" sz="2400" dirty="0"/>
              <a:t> ON</a:t>
            </a:r>
            <a:br>
              <a:rPr lang="en-US" sz="2400" dirty="0"/>
            </a:br>
            <a:r>
              <a:rPr lang="en-US" sz="2400" dirty="0"/>
              <a:t>Automating Server Configuration Using Ansible</a:t>
            </a:r>
            <a:endParaRPr lang="en-IN" sz="2400" dirty="0"/>
          </a:p>
        </p:txBody>
      </p:sp>
      <p:sp>
        <p:nvSpPr>
          <p:cNvPr id="7" name="TextBox 6"/>
          <p:cNvSpPr txBox="1"/>
          <p:nvPr/>
        </p:nvSpPr>
        <p:spPr>
          <a:xfrm>
            <a:off x="3086100" y="1905000"/>
            <a:ext cx="4800600" cy="646331"/>
          </a:xfrm>
          <a:prstGeom prst="rect">
            <a:avLst/>
          </a:prstGeom>
          <a:noFill/>
        </p:spPr>
        <p:txBody>
          <a:bodyPr wrap="square" rtlCol="0">
            <a:spAutoFit/>
          </a:bodyPr>
          <a:lstStyle/>
          <a:p>
            <a:pPr algn="ctr"/>
            <a:r>
              <a:rPr lang="en-US" dirty="0"/>
              <a:t>Submitted  IA-1 Project report  completion of  B.Sc. (H)   degree</a:t>
            </a:r>
          </a:p>
        </p:txBody>
      </p:sp>
      <p:sp>
        <p:nvSpPr>
          <p:cNvPr id="8" name="Subtitle 2"/>
          <p:cNvSpPr txBox="1">
            <a:spLocks/>
          </p:cNvSpPr>
          <p:nvPr/>
        </p:nvSpPr>
        <p:spPr>
          <a:xfrm>
            <a:off x="800100" y="2819400"/>
            <a:ext cx="9372600" cy="35861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rgbClr val="002060"/>
                </a:solidFill>
              </a:rPr>
              <a:t>Presented by:</a:t>
            </a:r>
          </a:p>
          <a:p>
            <a:pPr marL="0" indent="0" algn="ctr">
              <a:buNone/>
            </a:pPr>
            <a:r>
              <a:rPr lang="en-US" sz="1600" dirty="0"/>
              <a:t>		            Mr. Mohammed Afzal                   		</a:t>
            </a:r>
          </a:p>
          <a:p>
            <a:pPr marL="0" indent="0">
              <a:buNone/>
            </a:pPr>
            <a:r>
              <a:rPr lang="en-US" sz="1600" dirty="0"/>
              <a:t>                                   			   SRN: R21DB024	</a:t>
            </a:r>
          </a:p>
          <a:p>
            <a:pPr marL="0" indent="0" algn="ctr">
              <a:buNone/>
            </a:pPr>
            <a:r>
              <a:rPr lang="en-US" sz="1600" dirty="0"/>
              <a:t>	             Mr. Mohammed Aftab 		</a:t>
            </a:r>
          </a:p>
          <a:p>
            <a:pPr marL="0" indent="0">
              <a:buNone/>
            </a:pPr>
            <a:r>
              <a:rPr lang="en-US" sz="1600" dirty="0"/>
              <a:t>                                     			   SRN: R21DB023</a:t>
            </a:r>
          </a:p>
          <a:p>
            <a:pPr marL="0" indent="0">
              <a:buNone/>
            </a:pPr>
            <a:r>
              <a:rPr lang="en-US" sz="1600" dirty="0"/>
              <a:t>                                                                                                                 								</a:t>
            </a:r>
            <a:endParaRPr lang="en-US" sz="1600" dirty="0">
              <a:solidFill>
                <a:srgbClr val="C00000"/>
              </a:solidFill>
            </a:endParaRPr>
          </a:p>
          <a:p>
            <a:pPr marL="0" indent="0">
              <a:buNone/>
            </a:pPr>
            <a:r>
              <a:rPr lang="en-US" sz="1600" dirty="0">
                <a:solidFill>
                  <a:srgbClr val="7030A0"/>
                </a:solidFill>
              </a:rPr>
              <a:t>Internal Guide            :  Dr. Senthil</a:t>
            </a:r>
          </a:p>
          <a:p>
            <a:pPr marL="0" indent="0">
              <a:buNone/>
            </a:pPr>
            <a:r>
              <a:rPr lang="en-US" sz="1600" dirty="0">
                <a:solidFill>
                  <a:srgbClr val="7030A0"/>
                </a:solidFill>
              </a:rPr>
              <a:t>External Guide           :</a:t>
            </a:r>
            <a:r>
              <a:rPr lang="en-US" dirty="0">
                <a:solidFill>
                  <a:srgbClr val="7030A0"/>
                </a:solidFill>
              </a:rPr>
              <a:t>	</a:t>
            </a:r>
          </a:p>
        </p:txBody>
      </p:sp>
    </p:spTree>
    <p:extLst>
      <p:ext uri="{BB962C8B-B14F-4D97-AF65-F5344CB8AC3E}">
        <p14:creationId xmlns:p14="http://schemas.microsoft.com/office/powerpoint/2010/main" val="1667828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09600" y="279161"/>
            <a:ext cx="6211927" cy="838202"/>
          </a:xfrm>
        </p:spPr>
        <p:txBody>
          <a:bodyPr/>
          <a:lstStyle/>
          <a:p>
            <a:r>
              <a:rPr lang="en-US" b="1" dirty="0">
                <a:solidFill>
                  <a:srgbClr val="FF0000"/>
                </a:solidFill>
              </a:rPr>
              <a:t>Agenda</a:t>
            </a:r>
          </a:p>
        </p:txBody>
      </p:sp>
      <p:sp>
        <p:nvSpPr>
          <p:cNvPr id="6" name="Content Placeholder 2"/>
          <p:cNvSpPr>
            <a:spLocks noGrp="1"/>
          </p:cNvSpPr>
          <p:nvPr>
            <p:ph type="body" sz="quarter" idx="17"/>
          </p:nvPr>
        </p:nvSpPr>
        <p:spPr>
          <a:xfrm>
            <a:off x="834874" y="1143000"/>
            <a:ext cx="10801201" cy="4320480"/>
          </a:xfrm>
        </p:spPr>
        <p:txBody>
          <a:bodyPr>
            <a:normAutofit fontScale="77500" lnSpcReduction="20000"/>
          </a:bodyPr>
          <a:lstStyle/>
          <a:p>
            <a:pPr>
              <a:lnSpc>
                <a:spcPct val="150000"/>
              </a:lnSpc>
              <a:spcAft>
                <a:spcPts val="600"/>
              </a:spcAft>
            </a:pPr>
            <a:endParaRPr lang="en-US" dirty="0"/>
          </a:p>
          <a:p>
            <a:pPr>
              <a:lnSpc>
                <a:spcPct val="150000"/>
              </a:lnSpc>
              <a:spcAft>
                <a:spcPts val="600"/>
              </a:spcAft>
            </a:pPr>
            <a:r>
              <a:rPr lang="en-US" dirty="0"/>
              <a:t>Introduction  </a:t>
            </a:r>
          </a:p>
          <a:p>
            <a:pPr>
              <a:lnSpc>
                <a:spcPct val="150000"/>
              </a:lnSpc>
              <a:spcAft>
                <a:spcPts val="600"/>
              </a:spcAft>
            </a:pPr>
            <a:r>
              <a:rPr lang="en-US" dirty="0"/>
              <a:t>Abstract </a:t>
            </a:r>
          </a:p>
          <a:p>
            <a:pPr>
              <a:lnSpc>
                <a:spcPct val="150000"/>
              </a:lnSpc>
              <a:spcAft>
                <a:spcPts val="600"/>
              </a:spcAft>
            </a:pPr>
            <a:r>
              <a:rPr lang="en-US" dirty="0"/>
              <a:t>Literature Survey</a:t>
            </a:r>
          </a:p>
          <a:p>
            <a:pPr>
              <a:lnSpc>
                <a:spcPct val="150000"/>
              </a:lnSpc>
              <a:spcAft>
                <a:spcPts val="600"/>
              </a:spcAft>
            </a:pPr>
            <a:r>
              <a:rPr lang="en-US" dirty="0"/>
              <a:t>Software Hardware Requirement</a:t>
            </a:r>
          </a:p>
          <a:p>
            <a:pPr>
              <a:lnSpc>
                <a:spcPct val="150000"/>
              </a:lnSpc>
              <a:spcAft>
                <a:spcPts val="600"/>
              </a:spcAft>
            </a:pPr>
            <a:r>
              <a:rPr lang="en-US" dirty="0"/>
              <a:t>Existing System and Proposed System  </a:t>
            </a:r>
          </a:p>
          <a:p>
            <a:pPr>
              <a:lnSpc>
                <a:spcPct val="150000"/>
              </a:lnSpc>
              <a:spcAft>
                <a:spcPts val="600"/>
              </a:spcAft>
            </a:pPr>
            <a:r>
              <a:rPr lang="en-US" dirty="0"/>
              <a:t>Module Description</a:t>
            </a:r>
          </a:p>
          <a:p>
            <a:pPr>
              <a:lnSpc>
                <a:spcPct val="150000"/>
              </a:lnSpc>
              <a:spcAft>
                <a:spcPts val="600"/>
              </a:spcAft>
            </a:pPr>
            <a:r>
              <a:rPr lang="en-US" dirty="0"/>
              <a:t>Form Design </a:t>
            </a:r>
          </a:p>
          <a:p>
            <a:pPr>
              <a:lnSpc>
                <a:spcPct val="150000"/>
              </a:lnSpc>
              <a:spcAft>
                <a:spcPts val="600"/>
              </a:spcAft>
            </a:pPr>
            <a:r>
              <a:rPr lang="en-US" dirty="0"/>
              <a:t>Result 	</a:t>
            </a:r>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6BF85AC5-B56A-CDBF-1795-E4E186844001}"/>
              </a:ext>
            </a:extLst>
          </p:cNvPr>
          <p:cNvSpPr>
            <a:spLocks noGrp="1"/>
          </p:cNvSpPr>
          <p:nvPr>
            <p:ph type="title"/>
          </p:nvPr>
        </p:nvSpPr>
        <p:spPr/>
        <p:txBody>
          <a:bodyPr/>
          <a:lstStyle/>
          <a:p>
            <a:r>
              <a:rPr lang="en-US" sz="3200" b="1" i="0" dirty="0">
                <a:solidFill>
                  <a:srgbClr val="374151"/>
                </a:solidFill>
                <a:effectLst/>
                <a:latin typeface="Söhne"/>
              </a:rPr>
              <a:t>Introduction</a:t>
            </a:r>
            <a:r>
              <a:rPr lang="en-US" b="1" i="0" dirty="0">
                <a:solidFill>
                  <a:srgbClr val="374151"/>
                </a:solidFill>
                <a:effectLst/>
                <a:latin typeface="Söhne"/>
              </a:rPr>
              <a:t>:</a:t>
            </a:r>
            <a:endParaRPr lang="en-IN" dirty="0"/>
          </a:p>
        </p:txBody>
      </p:sp>
      <p:sp>
        <p:nvSpPr>
          <p:cNvPr id="4" name="Text Placeholder 3">
            <a:extLst>
              <a:ext uri="{FF2B5EF4-FFF2-40B4-BE49-F238E27FC236}">
                <a16:creationId xmlns:a16="http://schemas.microsoft.com/office/drawing/2014/main" id="{3B1A931A-73AE-09BB-F73D-E4F315226D88}"/>
              </a:ext>
            </a:extLst>
          </p:cNvPr>
          <p:cNvSpPr>
            <a:spLocks noGrp="1"/>
          </p:cNvSpPr>
          <p:nvPr>
            <p:ph type="body" sz="quarter" idx="17"/>
          </p:nvPr>
        </p:nvSpPr>
        <p:spPr>
          <a:xfrm>
            <a:off x="686069" y="1253769"/>
            <a:ext cx="10801201" cy="4320480"/>
          </a:xfrm>
        </p:spPr>
        <p:txBody>
          <a:bodyPr/>
          <a:lstStyle/>
          <a:p>
            <a:pPr marL="0" indent="0" algn="l">
              <a:buNone/>
            </a:pPr>
            <a:r>
              <a:rPr lang="en-US" b="0" i="0" dirty="0">
                <a:solidFill>
                  <a:srgbClr val="374151"/>
                </a:solidFill>
                <a:effectLst/>
                <a:latin typeface="Söhne"/>
              </a:rPr>
              <a:t>In today's fast-paced and interconnected world, organizations increasingly rely on web applications to streamline their operations and provide efficient services to employees and customers. As part of our college minor project, we embarked on a journey to design, implement, and manage a robust Employee Web App infrastructure in Amazon Web Services (AWS) using Ansible automation.</a:t>
            </a:r>
          </a:p>
          <a:p>
            <a:pPr marL="0" indent="0" algn="l">
              <a:buNone/>
            </a:pPr>
            <a:r>
              <a:rPr lang="en-US" b="0" i="0" dirty="0">
                <a:solidFill>
                  <a:srgbClr val="374151"/>
                </a:solidFill>
                <a:effectLst/>
                <a:latin typeface="Söhne"/>
              </a:rPr>
              <a:t>Our project aims to showcase the practical application of cloud computing and infrastructure as code (IAC) concepts. By leveraging AWS's extensive suite of services and Ansible's powerful automation capabilities, we have created an architecture that embodies scalability, high availability, security, and efficiency.</a:t>
            </a:r>
          </a:p>
          <a:p>
            <a:pPr marL="0" indent="0">
              <a:buNone/>
            </a:pPr>
            <a:br>
              <a:rPr lang="en-US" dirty="0"/>
            </a:br>
            <a:endParaRPr lang="en-IN" dirty="0"/>
          </a:p>
        </p:txBody>
      </p:sp>
    </p:spTree>
    <p:extLst>
      <p:ext uri="{BB962C8B-B14F-4D97-AF65-F5344CB8AC3E}">
        <p14:creationId xmlns:p14="http://schemas.microsoft.com/office/powerpoint/2010/main" val="348360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81C3194E-2167-9F37-DCEE-F0D2DA6E6D79}"/>
              </a:ext>
            </a:extLst>
          </p:cNvPr>
          <p:cNvSpPr>
            <a:spLocks noGrp="1"/>
          </p:cNvSpPr>
          <p:nvPr>
            <p:ph type="title"/>
          </p:nvPr>
        </p:nvSpPr>
        <p:spPr/>
        <p:txBody>
          <a:bodyPr/>
          <a:lstStyle/>
          <a:p>
            <a:r>
              <a:rPr lang="en-US" sz="3200" b="1" dirty="0"/>
              <a:t>Abstract</a:t>
            </a:r>
            <a:endParaRPr lang="en-IN" sz="3200" b="1" dirty="0"/>
          </a:p>
        </p:txBody>
      </p:sp>
      <p:sp>
        <p:nvSpPr>
          <p:cNvPr id="4" name="Text Placeholder 3">
            <a:extLst>
              <a:ext uri="{FF2B5EF4-FFF2-40B4-BE49-F238E27FC236}">
                <a16:creationId xmlns:a16="http://schemas.microsoft.com/office/drawing/2014/main" id="{E3DDD0D2-EA56-EEAB-A68F-620D05AA63C6}"/>
              </a:ext>
            </a:extLst>
          </p:cNvPr>
          <p:cNvSpPr>
            <a:spLocks noGrp="1"/>
          </p:cNvSpPr>
          <p:nvPr>
            <p:ph type="body" sz="quarter" idx="17"/>
          </p:nvPr>
        </p:nvSpPr>
        <p:spPr>
          <a:xfrm>
            <a:off x="695400" y="1371600"/>
            <a:ext cx="10801201" cy="4320480"/>
          </a:xfrm>
        </p:spPr>
        <p:txBody>
          <a:bodyPr/>
          <a:lstStyle/>
          <a:p>
            <a:pPr marL="0" indent="0">
              <a:buNone/>
            </a:pPr>
            <a:r>
              <a:rPr lang="en-US" sz="2000" b="0" i="0" dirty="0">
                <a:solidFill>
                  <a:srgbClr val="374151"/>
                </a:solidFill>
                <a:effectLst/>
                <a:latin typeface="Söhne"/>
              </a:rPr>
              <a:t>Our project focuses on constructing an Employee Web App infrastructure within Amazon Web Services (AWS) utilizing the power of Ansible automation.</a:t>
            </a:r>
          </a:p>
          <a:p>
            <a:pPr marL="0" indent="0">
              <a:buNone/>
            </a:pPr>
            <a:r>
              <a:rPr lang="en-US" sz="2000" b="0" i="0" dirty="0">
                <a:solidFill>
                  <a:srgbClr val="374151"/>
                </a:solidFill>
                <a:effectLst/>
                <a:latin typeface="Söhne"/>
              </a:rPr>
              <a:t>The project's primary objectives involve showcasing Ansible's efficiency in simplifying complex AWS infrastructure management, promoting IAC principles, and imparting skills to harness Ansible for cloud deployments. The documentation serves as an instructive guide, elucidating Ansible-driven infrastructure as code. Readers gain insights into how Ansible optimizes AWS resource management, champions IAC best practices, and facilitates efficient, scalable cloud infrastructure deployment.</a:t>
            </a:r>
          </a:p>
          <a:p>
            <a:pPr marL="0" indent="0">
              <a:buNone/>
            </a:pPr>
            <a:r>
              <a:rPr lang="en-IN" sz="2000" b="0" i="0" dirty="0">
                <a:solidFill>
                  <a:srgbClr val="374151"/>
                </a:solidFill>
                <a:effectLst/>
                <a:latin typeface="Söhne"/>
              </a:rPr>
              <a:t>Our infrastructure encompasses two AWS Virtual Private Clouds (VPCs) and vital components including Elastic Compute Cloud (EC2) instances, DynamoDB, Elastic Load Balancer (ELB), Amazon CloudWatch, Amazon S3, and a Lambda function. The key innovation lies in Ansible, which streamlines resource provisioning and configuration through automated workflows.</a:t>
            </a:r>
            <a:endParaRPr lang="en-US" sz="2000" b="0" i="0" dirty="0">
              <a:solidFill>
                <a:srgbClr val="374151"/>
              </a:solidFill>
              <a:effectLst/>
              <a:latin typeface="Söhne"/>
            </a:endParaRPr>
          </a:p>
          <a:p>
            <a:pPr marL="0" indent="0">
              <a:buNone/>
            </a:pPr>
            <a:endParaRPr lang="en-IN" sz="2000" dirty="0"/>
          </a:p>
        </p:txBody>
      </p:sp>
    </p:spTree>
    <p:extLst>
      <p:ext uri="{BB962C8B-B14F-4D97-AF65-F5344CB8AC3E}">
        <p14:creationId xmlns:p14="http://schemas.microsoft.com/office/powerpoint/2010/main" val="220432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06BDDD-CCC0-D569-0183-F77B8AB46A31}"/>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8038A3B4-478A-B0C6-C1FE-A4C94AA86CF0}"/>
              </a:ext>
            </a:extLst>
          </p:cNvPr>
          <p:cNvSpPr>
            <a:spLocks noGrp="1"/>
          </p:cNvSpPr>
          <p:nvPr>
            <p:ph type="title"/>
          </p:nvPr>
        </p:nvSpPr>
        <p:spPr>
          <a:xfrm>
            <a:off x="457200" y="2438400"/>
            <a:ext cx="6211927" cy="838202"/>
          </a:xfrm>
        </p:spPr>
        <p:txBody>
          <a:bodyPr/>
          <a:lstStyle/>
          <a:p>
            <a:r>
              <a:rPr lang="en-IN" dirty="0">
                <a:solidFill>
                  <a:schemeClr val="tx1"/>
                </a:solidFill>
              </a:rPr>
              <a:t>Project Roadmap</a:t>
            </a:r>
          </a:p>
        </p:txBody>
      </p:sp>
      <p:pic>
        <p:nvPicPr>
          <p:cNvPr id="6" name="Picture 5" descr="A black background with white rectangular boxes&#10;&#10;Description automatically generated">
            <a:extLst>
              <a:ext uri="{FF2B5EF4-FFF2-40B4-BE49-F238E27FC236}">
                <a16:creationId xmlns:a16="http://schemas.microsoft.com/office/drawing/2014/main" id="{EA6511EC-2835-260D-8127-636D9202B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773" y="481489"/>
            <a:ext cx="7617373" cy="5590225"/>
          </a:xfrm>
          <a:prstGeom prst="rect">
            <a:avLst/>
          </a:prstGeom>
        </p:spPr>
      </p:pic>
    </p:spTree>
    <p:extLst>
      <p:ext uri="{BB962C8B-B14F-4D97-AF65-F5344CB8AC3E}">
        <p14:creationId xmlns:p14="http://schemas.microsoft.com/office/powerpoint/2010/main" val="249727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E07ADB7F-B65B-B99D-54A9-8C89BA6368DA}"/>
              </a:ext>
            </a:extLst>
          </p:cNvPr>
          <p:cNvSpPr>
            <a:spLocks noGrp="1"/>
          </p:cNvSpPr>
          <p:nvPr>
            <p:ph type="title"/>
          </p:nvPr>
        </p:nvSpPr>
        <p:spPr/>
        <p:txBody>
          <a:bodyPr/>
          <a:lstStyle/>
          <a:p>
            <a:r>
              <a:rPr lang="en-IN" dirty="0"/>
              <a:t>Literature survey</a:t>
            </a:r>
          </a:p>
        </p:txBody>
      </p:sp>
      <p:sp>
        <p:nvSpPr>
          <p:cNvPr id="5" name="Rectangle 1">
            <a:extLst>
              <a:ext uri="{FF2B5EF4-FFF2-40B4-BE49-F238E27FC236}">
                <a16:creationId xmlns:a16="http://schemas.microsoft.com/office/drawing/2014/main" id="{BD60C034-1E68-D765-5F56-313C9642DE69}"/>
              </a:ext>
            </a:extLst>
          </p:cNvPr>
          <p:cNvSpPr>
            <a:spLocks noGrp="1" noChangeArrowheads="1"/>
          </p:cNvSpPr>
          <p:nvPr>
            <p:ph type="body" sz="quarter" idx="17"/>
          </p:nvPr>
        </p:nvSpPr>
        <p:spPr bwMode="auto">
          <a:xfrm>
            <a:off x="695400" y="1236154"/>
            <a:ext cx="10801201" cy="491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buFont typeface="Arial" panose="020B0604020202020204" pitchFamily="34" charset="0"/>
              <a:buChar char="•"/>
            </a:pPr>
            <a:r>
              <a:rPr lang="en-US" sz="1800" b="1" i="0" dirty="0">
                <a:solidFill>
                  <a:srgbClr val="374151"/>
                </a:solidFill>
                <a:effectLst/>
                <a:latin typeface="Söhne"/>
              </a:rPr>
              <a:t>AWS Cloud Infrastructure:</a:t>
            </a:r>
            <a:endParaRPr lang="en-US" sz="1800" b="0" i="0" dirty="0">
              <a:solidFill>
                <a:srgbClr val="374151"/>
              </a:solidFill>
              <a:effectLst/>
              <a:latin typeface="Söhne"/>
            </a:endParaRPr>
          </a:p>
          <a:p>
            <a:pPr marL="457200" lvl="1" indent="0">
              <a:lnSpc>
                <a:spcPct val="150000"/>
              </a:lnSpc>
              <a:buNone/>
            </a:pPr>
            <a:r>
              <a:rPr lang="en-US" sz="1800" b="0" i="0" dirty="0">
                <a:solidFill>
                  <a:srgbClr val="374151"/>
                </a:solidFill>
                <a:effectLst/>
                <a:latin typeface="Söhne"/>
              </a:rPr>
              <a:t>https://aws.amazon.com/architecture/well-architected/</a:t>
            </a:r>
          </a:p>
          <a:p>
            <a:pPr>
              <a:lnSpc>
                <a:spcPct val="150000"/>
              </a:lnSpc>
              <a:buFont typeface="Arial" panose="020B0604020202020204" pitchFamily="34" charset="0"/>
              <a:buChar char="•"/>
            </a:pPr>
            <a:r>
              <a:rPr lang="en-US" sz="1800" b="1" i="0" dirty="0">
                <a:solidFill>
                  <a:srgbClr val="374151"/>
                </a:solidFill>
                <a:effectLst/>
                <a:latin typeface="Söhne"/>
              </a:rPr>
              <a:t>Ansible Automation:</a:t>
            </a:r>
            <a:endParaRPr lang="en-US" sz="1800" b="0" i="0" dirty="0">
              <a:solidFill>
                <a:srgbClr val="374151"/>
              </a:solidFill>
              <a:effectLst/>
              <a:latin typeface="Söhne"/>
            </a:endParaRPr>
          </a:p>
          <a:p>
            <a:pPr marL="457200" lvl="1" indent="0">
              <a:lnSpc>
                <a:spcPct val="150000"/>
              </a:lnSpc>
              <a:buNone/>
            </a:pPr>
            <a:r>
              <a:rPr lang="en-US" sz="1800" b="0" i="0" dirty="0">
                <a:solidFill>
                  <a:srgbClr val="374151"/>
                </a:solidFill>
                <a:effectLst/>
                <a:latin typeface="Söhne"/>
              </a:rPr>
              <a:t>https://docs.ansible.com/ansible/latest/collections/amazon/aws/index.</a:t>
            </a:r>
          </a:p>
          <a:p>
            <a:pPr>
              <a:lnSpc>
                <a:spcPct val="150000"/>
              </a:lnSpc>
              <a:buFont typeface="Arial" panose="020B0604020202020204" pitchFamily="34" charset="0"/>
              <a:buChar char="•"/>
            </a:pPr>
            <a:r>
              <a:rPr lang="en-US" sz="1800" b="1" i="0" dirty="0">
                <a:solidFill>
                  <a:srgbClr val="374151"/>
                </a:solidFill>
                <a:effectLst/>
                <a:latin typeface="Söhne"/>
              </a:rPr>
              <a:t>Serverless &amp; Lambda Functions:</a:t>
            </a:r>
            <a:endParaRPr lang="en-US" sz="1800" b="0" i="0" dirty="0">
              <a:solidFill>
                <a:srgbClr val="374151"/>
              </a:solidFill>
              <a:effectLst/>
              <a:latin typeface="Söhne"/>
            </a:endParaRPr>
          </a:p>
          <a:p>
            <a:pPr marL="457200" lvl="1" indent="0">
              <a:lnSpc>
                <a:spcPct val="150000"/>
              </a:lnSpc>
              <a:buNone/>
            </a:pPr>
            <a:r>
              <a:rPr lang="en-US" sz="1800" b="0" i="0" dirty="0">
                <a:solidFill>
                  <a:srgbClr val="374151"/>
                </a:solidFill>
                <a:effectLst/>
                <a:latin typeface="Söhne"/>
                <a:hlinkClick r:id="rId2"/>
              </a:rPr>
              <a:t>https://docs.aws.amazon.com/lambda/</a:t>
            </a:r>
            <a:endParaRPr lang="en-US" sz="1800" b="0" i="0" dirty="0">
              <a:solidFill>
                <a:srgbClr val="374151"/>
              </a:solidFill>
              <a:effectLst/>
              <a:latin typeface="Söhne"/>
            </a:endParaRP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effectLst/>
                <a:latin typeface="Söhne"/>
              </a:rPr>
              <a:t>  Flask </a:t>
            </a:r>
            <a:r>
              <a:rPr lang="en-IN" sz="1800" b="1" i="0" dirty="0">
                <a:effectLst/>
                <a:latin typeface="Söhne"/>
              </a:rPr>
              <a:t>web application framework</a:t>
            </a:r>
            <a:endParaRPr kumimoji="0" lang="en-US" altLang="en-US" sz="1800" b="1" i="0" u="none" strike="noStrike" cap="none" normalizeH="0" baseline="0" dirty="0">
              <a:ln>
                <a:noFill/>
              </a:ln>
              <a:effectLst/>
              <a:latin typeface="Söhne"/>
            </a:endParaRPr>
          </a:p>
          <a:p>
            <a:pPr marL="0" marR="0" lvl="0" indent="0" defTabSz="914400" rtl="0" eaLnBrk="0" fontAlgn="base" latinLnBrk="0" hangingPunct="0">
              <a:lnSpc>
                <a:spcPct val="150000"/>
              </a:lnSpc>
              <a:spcBef>
                <a:spcPct val="0"/>
              </a:spcBef>
              <a:spcAft>
                <a:spcPct val="0"/>
              </a:spcAft>
              <a:buClrTx/>
              <a:buSzTx/>
              <a:buNone/>
              <a:tabLst/>
            </a:pPr>
            <a:r>
              <a:rPr lang="en-US" altLang="en-US" sz="1800" dirty="0"/>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https://devdocs.io/flask~2.1/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Söhne"/>
              </a:rPr>
              <a:t>   Boto3:</a:t>
            </a:r>
          </a:p>
          <a:p>
            <a:pPr marL="0" marR="0" lvl="0" indent="0"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Söhne"/>
              </a:rPr>
              <a:t>         https://boto3.amazonaws.com/v1/documentation/api/latest/index.html/</a:t>
            </a:r>
          </a:p>
          <a:p>
            <a:pPr marL="0" marR="0" lvl="0" indent="0"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965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CF1538-1901-F7B7-530C-3AD154777E24}"/>
              </a:ext>
            </a:extLst>
          </p:cNvPr>
          <p:cNvSpPr>
            <a:spLocks noGrp="1"/>
          </p:cNvSpPr>
          <p:nvPr>
            <p:ph type="body" sz="quarter" idx="17"/>
          </p:nvPr>
        </p:nvSpPr>
        <p:spPr>
          <a:xfrm>
            <a:off x="695400" y="1233988"/>
            <a:ext cx="5112568" cy="4319360"/>
          </a:xfrm>
        </p:spPr>
        <p:txBody>
          <a:bodyPr/>
          <a:lstStyle/>
          <a:p>
            <a:pPr marL="0" indent="0">
              <a:buNone/>
            </a:pPr>
            <a:r>
              <a:rPr lang="en-IN" dirty="0"/>
              <a:t>Software Requirements:</a:t>
            </a:r>
          </a:p>
          <a:p>
            <a:pPr algn="l">
              <a:lnSpc>
                <a:spcPct val="150000"/>
              </a:lnSpc>
              <a:buFont typeface="+mj-lt"/>
              <a:buAutoNum type="arabicPeriod"/>
            </a:pPr>
            <a:r>
              <a:rPr lang="en-US" sz="1800" b="1" i="0" dirty="0">
                <a:solidFill>
                  <a:srgbClr val="374151"/>
                </a:solidFill>
                <a:effectLst/>
                <a:latin typeface="Söhne"/>
              </a:rPr>
              <a:t>Operating System</a:t>
            </a:r>
            <a:r>
              <a:rPr lang="en-US" sz="1800" b="0" i="0" dirty="0">
                <a:solidFill>
                  <a:srgbClr val="374151"/>
                </a:solidFill>
                <a:effectLst/>
                <a:latin typeface="Söhne"/>
              </a:rPr>
              <a:t>:  Linux-based OS for the Ansible control node.</a:t>
            </a:r>
          </a:p>
          <a:p>
            <a:pPr algn="l">
              <a:buFont typeface="+mj-lt"/>
              <a:buAutoNum type="arabicPeriod"/>
            </a:pPr>
            <a:r>
              <a:rPr lang="en-US" sz="1800" b="1" i="0" dirty="0">
                <a:solidFill>
                  <a:srgbClr val="374151"/>
                </a:solidFill>
                <a:effectLst/>
                <a:latin typeface="Söhne"/>
              </a:rPr>
              <a:t>Ansible</a:t>
            </a:r>
            <a:r>
              <a:rPr lang="en-US" sz="1800" b="0" i="0" dirty="0">
                <a:solidFill>
                  <a:srgbClr val="374151"/>
                </a:solidFill>
                <a:effectLst/>
                <a:latin typeface="Söhne"/>
              </a:rPr>
              <a:t>: Installed on the control node.</a:t>
            </a:r>
          </a:p>
          <a:p>
            <a:pPr algn="l">
              <a:buFont typeface="+mj-lt"/>
              <a:buAutoNum type="arabicPeriod"/>
            </a:pPr>
            <a:r>
              <a:rPr lang="en-US" sz="1800" b="1" i="0" dirty="0">
                <a:solidFill>
                  <a:srgbClr val="374151"/>
                </a:solidFill>
                <a:effectLst/>
                <a:latin typeface="Söhne"/>
              </a:rPr>
              <a:t>AWS CLI</a:t>
            </a:r>
            <a:r>
              <a:rPr lang="en-US" sz="1800" b="0" i="0" dirty="0">
                <a:solidFill>
                  <a:srgbClr val="374151"/>
                </a:solidFill>
                <a:effectLst/>
                <a:latin typeface="Söhne"/>
              </a:rPr>
              <a:t>: Installed for AWS interaction.</a:t>
            </a:r>
          </a:p>
          <a:p>
            <a:pPr algn="l">
              <a:buFont typeface="+mj-lt"/>
              <a:buAutoNum type="arabicPeriod"/>
            </a:pPr>
            <a:r>
              <a:rPr lang="en-US" sz="1800" b="1" i="0" dirty="0">
                <a:solidFill>
                  <a:srgbClr val="374151"/>
                </a:solidFill>
                <a:effectLst/>
                <a:latin typeface="Söhne"/>
              </a:rPr>
              <a:t>Text Editor</a:t>
            </a:r>
            <a:r>
              <a:rPr lang="en-US" sz="1800" b="0" i="0" dirty="0">
                <a:solidFill>
                  <a:srgbClr val="374151"/>
                </a:solidFill>
                <a:effectLst/>
                <a:latin typeface="Söhne"/>
              </a:rPr>
              <a:t>: A code editor for Ansible playbooks.</a:t>
            </a:r>
          </a:p>
          <a:p>
            <a:r>
              <a:rPr lang="en-US" sz="1800" b="1" i="0" dirty="0">
                <a:solidFill>
                  <a:srgbClr val="374151"/>
                </a:solidFill>
                <a:effectLst/>
                <a:latin typeface="Söhne"/>
              </a:rPr>
              <a:t>Monitoring and Logging</a:t>
            </a:r>
            <a:r>
              <a:rPr lang="en-US" sz="1800" b="0" i="0" dirty="0">
                <a:solidFill>
                  <a:srgbClr val="374151"/>
                </a:solidFill>
                <a:effectLst/>
                <a:latin typeface="Söhne"/>
              </a:rPr>
              <a:t>: Set up AWS CloudWatch and logging solutions.</a:t>
            </a:r>
          </a:p>
          <a:p>
            <a:pPr algn="l">
              <a:buFont typeface="+mj-lt"/>
              <a:buAutoNum type="arabicPeriod"/>
            </a:pPr>
            <a:endParaRPr lang="en-US" sz="1800" b="0" i="0" dirty="0">
              <a:solidFill>
                <a:srgbClr val="374151"/>
              </a:solidFill>
              <a:effectLst/>
              <a:latin typeface="Söhne"/>
            </a:endParaRPr>
          </a:p>
          <a:p>
            <a:pPr marL="342900" indent="-342900">
              <a:buFont typeface="Arial" panose="020B0604020202020204" pitchFamily="34" charset="0"/>
              <a:buChar char="•"/>
            </a:pPr>
            <a:endParaRPr lang="en-IN" dirty="0"/>
          </a:p>
        </p:txBody>
      </p:sp>
      <p:sp>
        <p:nvSpPr>
          <p:cNvPr id="5" name="Text Placeholder 4">
            <a:extLst>
              <a:ext uri="{FF2B5EF4-FFF2-40B4-BE49-F238E27FC236}">
                <a16:creationId xmlns:a16="http://schemas.microsoft.com/office/drawing/2014/main" id="{96E7C760-79C6-3B5F-F4A1-3241650EDBC9}"/>
              </a:ext>
            </a:extLst>
          </p:cNvPr>
          <p:cNvSpPr>
            <a:spLocks noGrp="1"/>
          </p:cNvSpPr>
          <p:nvPr>
            <p:ph type="body" sz="quarter" idx="18"/>
          </p:nvPr>
        </p:nvSpPr>
        <p:spPr>
          <a:xfrm>
            <a:off x="5943600" y="1143000"/>
            <a:ext cx="5112568" cy="4319360"/>
          </a:xfrm>
        </p:spPr>
        <p:txBody>
          <a:bodyPr/>
          <a:lstStyle/>
          <a:p>
            <a:pPr marL="0" indent="0">
              <a:buNone/>
            </a:pPr>
            <a:r>
              <a:rPr lang="en-US" dirty="0"/>
              <a:t>Hardware Requirements:</a:t>
            </a:r>
          </a:p>
          <a:p>
            <a:pPr algn="l">
              <a:buFont typeface="+mj-lt"/>
              <a:buAutoNum type="arabicPeriod"/>
            </a:pPr>
            <a:r>
              <a:rPr lang="en-US" sz="1800" b="1" i="0" dirty="0">
                <a:solidFill>
                  <a:srgbClr val="374151"/>
                </a:solidFill>
                <a:effectLst/>
                <a:latin typeface="Söhne"/>
              </a:rPr>
              <a:t>Control Node</a:t>
            </a:r>
            <a:r>
              <a:rPr lang="en-US" sz="1800" b="0" i="0" dirty="0">
                <a:solidFill>
                  <a:srgbClr val="374151"/>
                </a:solidFill>
                <a:effectLst/>
                <a:latin typeface="Söhne"/>
              </a:rPr>
              <a:t>: EC2 instance with adequate CPU, RAM, and storage.</a:t>
            </a:r>
          </a:p>
          <a:p>
            <a:pPr algn="l">
              <a:buFont typeface="+mj-lt"/>
              <a:buAutoNum type="arabicPeriod"/>
            </a:pPr>
            <a:r>
              <a:rPr lang="en-US" sz="1800" b="1" i="0" dirty="0">
                <a:solidFill>
                  <a:srgbClr val="374151"/>
                </a:solidFill>
                <a:effectLst/>
                <a:latin typeface="Söhne"/>
              </a:rPr>
              <a:t>Target Infrastructure</a:t>
            </a:r>
            <a:r>
              <a:rPr lang="en-US" sz="1800" b="0" i="0" dirty="0">
                <a:solidFill>
                  <a:srgbClr val="374151"/>
                </a:solidFill>
                <a:effectLst/>
                <a:latin typeface="Söhne"/>
              </a:rPr>
              <a:t>: EC2 instance types tailored to your workload.</a:t>
            </a:r>
          </a:p>
          <a:p>
            <a:pPr algn="l">
              <a:buFont typeface="+mj-lt"/>
              <a:buAutoNum type="arabicPeriod"/>
            </a:pPr>
            <a:r>
              <a:rPr lang="en-US" sz="1800" b="1" i="0" dirty="0">
                <a:solidFill>
                  <a:srgbClr val="374151"/>
                </a:solidFill>
                <a:effectLst/>
                <a:latin typeface="Söhne"/>
              </a:rPr>
              <a:t>Networking</a:t>
            </a:r>
            <a:r>
              <a:rPr lang="en-US" sz="1800" b="0" i="0" dirty="0">
                <a:solidFill>
                  <a:srgbClr val="374151"/>
                </a:solidFill>
                <a:effectLst/>
                <a:latin typeface="Söhne"/>
              </a:rPr>
              <a:t>: Configured VPC, subnets, and security groups.</a:t>
            </a:r>
          </a:p>
          <a:p>
            <a:pPr algn="l">
              <a:buFont typeface="+mj-lt"/>
              <a:buAutoNum type="arabicPeriod"/>
            </a:pPr>
            <a:r>
              <a:rPr lang="en-US" sz="1800" b="1" i="0" dirty="0">
                <a:solidFill>
                  <a:srgbClr val="374151"/>
                </a:solidFill>
                <a:effectLst/>
                <a:latin typeface="Söhne"/>
              </a:rPr>
              <a:t>Internet Connectivity</a:t>
            </a:r>
            <a:r>
              <a:rPr lang="en-US" sz="1800" b="0" i="0" dirty="0">
                <a:solidFill>
                  <a:srgbClr val="374151"/>
                </a:solidFill>
                <a:effectLst/>
                <a:latin typeface="Söhne"/>
              </a:rPr>
              <a:t>: Required for control node's AWS communication.</a:t>
            </a:r>
          </a:p>
          <a:p>
            <a:pPr algn="l">
              <a:buFont typeface="+mj-lt"/>
              <a:buAutoNum type="arabicPeriod"/>
            </a:pPr>
            <a:r>
              <a:rPr lang="en-US" sz="1800" b="1" i="0" dirty="0">
                <a:solidFill>
                  <a:srgbClr val="374151"/>
                </a:solidFill>
                <a:effectLst/>
                <a:latin typeface="Söhne"/>
              </a:rPr>
              <a:t>Backup and Redundancy</a:t>
            </a:r>
            <a:r>
              <a:rPr lang="en-US" sz="1800" b="0" i="0" dirty="0">
                <a:solidFill>
                  <a:srgbClr val="374151"/>
                </a:solidFill>
                <a:effectLst/>
                <a:latin typeface="Söhne"/>
              </a:rPr>
              <a:t>: Implement data and infrastructure redundancy.</a:t>
            </a:r>
          </a:p>
          <a:p>
            <a:pPr marL="342900" indent="-342900">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02C28B25-4224-B92B-2805-E11590E0E3F3}"/>
              </a:ext>
            </a:extLst>
          </p:cNvPr>
          <p:cNvSpPr>
            <a:spLocks noGrp="1"/>
          </p:cNvSpPr>
          <p:nvPr>
            <p:ph type="title"/>
          </p:nvPr>
        </p:nvSpPr>
        <p:spPr>
          <a:xfrm>
            <a:off x="695400" y="395786"/>
            <a:ext cx="7915200" cy="838202"/>
          </a:xfrm>
        </p:spPr>
        <p:txBody>
          <a:bodyPr/>
          <a:lstStyle/>
          <a:p>
            <a:r>
              <a:rPr lang="en-US" dirty="0"/>
              <a:t>Software Hardware Requirement</a:t>
            </a:r>
            <a:br>
              <a:rPr lang="en-US" dirty="0"/>
            </a:br>
            <a:endParaRPr lang="en-IN" dirty="0"/>
          </a:p>
        </p:txBody>
      </p:sp>
      <p:sp>
        <p:nvSpPr>
          <p:cNvPr id="2" name="Slide Number Placeholder 1"/>
          <p:cNvSpPr>
            <a:spLocks noGrp="1"/>
          </p:cNvSpPr>
          <p:nvPr>
            <p:ph type="sldNum" sz="quarter" idx="14"/>
          </p:nvPr>
        </p:nvSpPr>
        <p:spPr/>
        <p:txBody>
          <a:bodyPr/>
          <a:lstStyle/>
          <a:p>
            <a:fld id="{45A3C14A-F937-4231-B6F1-40B429FAFB2F}" type="slidenum">
              <a:rPr lang="en-NZ" smtClean="0"/>
              <a:pPr/>
              <a:t>8</a:t>
            </a:fld>
            <a:endParaRPr lang="en-NZ" dirty="0"/>
          </a:p>
        </p:txBody>
      </p:sp>
    </p:spTree>
    <p:extLst>
      <p:ext uri="{BB962C8B-B14F-4D97-AF65-F5344CB8AC3E}">
        <p14:creationId xmlns:p14="http://schemas.microsoft.com/office/powerpoint/2010/main" val="229174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04783060-AE2B-947E-F464-49B9FEE8B229}"/>
              </a:ext>
            </a:extLst>
          </p:cNvPr>
          <p:cNvSpPr>
            <a:spLocks noGrp="1"/>
          </p:cNvSpPr>
          <p:nvPr>
            <p:ph type="title"/>
          </p:nvPr>
        </p:nvSpPr>
        <p:spPr>
          <a:xfrm>
            <a:off x="672074" y="342899"/>
            <a:ext cx="8471926" cy="838202"/>
          </a:xfrm>
        </p:spPr>
        <p:txBody>
          <a:bodyPr/>
          <a:lstStyle/>
          <a:p>
            <a:r>
              <a:rPr lang="en-US" dirty="0"/>
              <a:t>Existing System and Proposed System  </a:t>
            </a:r>
            <a:br>
              <a:rPr lang="en-US" dirty="0"/>
            </a:br>
            <a:endParaRPr lang="en-IN" dirty="0"/>
          </a:p>
        </p:txBody>
      </p:sp>
      <p:sp>
        <p:nvSpPr>
          <p:cNvPr id="4" name="Text Placeholder 3">
            <a:extLst>
              <a:ext uri="{FF2B5EF4-FFF2-40B4-BE49-F238E27FC236}">
                <a16:creationId xmlns:a16="http://schemas.microsoft.com/office/drawing/2014/main" id="{DA84A214-7FF6-F329-C235-18B2304C8CD2}"/>
              </a:ext>
            </a:extLst>
          </p:cNvPr>
          <p:cNvSpPr>
            <a:spLocks noGrp="1"/>
          </p:cNvSpPr>
          <p:nvPr>
            <p:ph type="body" sz="quarter" idx="17"/>
          </p:nvPr>
        </p:nvSpPr>
        <p:spPr>
          <a:xfrm>
            <a:off x="661188" y="914400"/>
            <a:ext cx="10801201" cy="4721493"/>
          </a:xfrm>
        </p:spPr>
        <p:txBody>
          <a:bodyPr/>
          <a:lstStyle/>
          <a:p>
            <a:pPr marL="0" indent="0" algn="l">
              <a:buNone/>
            </a:pPr>
            <a:r>
              <a:rPr lang="en-US" sz="2000" b="1" i="0" dirty="0">
                <a:solidFill>
                  <a:srgbClr val="374151"/>
                </a:solidFill>
                <a:effectLst/>
                <a:latin typeface="Söhne"/>
              </a:rPr>
              <a:t>Existing System</a:t>
            </a:r>
            <a:r>
              <a:rPr lang="en-US" sz="1800" b="1" i="0" dirty="0">
                <a:solidFill>
                  <a:srgbClr val="374151"/>
                </a:solidFill>
                <a:effectLst/>
                <a:latin typeface="Söhne"/>
              </a:rPr>
              <a:t>:</a:t>
            </a:r>
            <a:endParaRPr lang="en-US" sz="1800" b="0" i="0" dirty="0">
              <a:solidFill>
                <a:srgbClr val="374151"/>
              </a:solidFill>
              <a:effectLst/>
              <a:latin typeface="Söhne"/>
            </a:endParaRPr>
          </a:p>
          <a:p>
            <a:pPr algn="l">
              <a:buFont typeface="+mj-lt"/>
              <a:buAutoNum type="arabicPeriod"/>
            </a:pPr>
            <a:r>
              <a:rPr lang="en-US" sz="1800" b="1" i="0" dirty="0">
                <a:solidFill>
                  <a:srgbClr val="374151"/>
                </a:solidFill>
                <a:effectLst/>
                <a:latin typeface="Söhne"/>
              </a:rPr>
              <a:t>Infrastructure</a:t>
            </a:r>
            <a:r>
              <a:rPr lang="en-US" sz="1800" b="0" i="0" dirty="0">
                <a:solidFill>
                  <a:srgbClr val="374151"/>
                </a:solidFill>
                <a:effectLst/>
                <a:latin typeface="Söhne"/>
              </a:rPr>
              <a:t>: Describe the current infrastructure setup and manual processes in use.</a:t>
            </a:r>
          </a:p>
          <a:p>
            <a:pPr algn="l">
              <a:buFont typeface="+mj-lt"/>
              <a:buAutoNum type="arabicPeriod"/>
            </a:pPr>
            <a:r>
              <a:rPr lang="en-US" sz="1800" b="1" i="0" dirty="0">
                <a:solidFill>
                  <a:srgbClr val="374151"/>
                </a:solidFill>
                <a:effectLst/>
                <a:latin typeface="Söhne"/>
              </a:rPr>
              <a:t>Scalability</a:t>
            </a:r>
            <a:r>
              <a:rPr lang="en-US" sz="1800" b="0" i="0" dirty="0">
                <a:solidFill>
                  <a:srgbClr val="374151"/>
                </a:solidFill>
                <a:effectLst/>
                <a:latin typeface="Söhne"/>
              </a:rPr>
              <a:t>: Highlight limitations in scalability and high availability.</a:t>
            </a:r>
          </a:p>
          <a:p>
            <a:pPr algn="l">
              <a:buFont typeface="+mj-lt"/>
              <a:buAutoNum type="arabicPeriod"/>
            </a:pPr>
            <a:r>
              <a:rPr lang="en-US" sz="1800" b="1" i="0" dirty="0">
                <a:solidFill>
                  <a:srgbClr val="374151"/>
                </a:solidFill>
                <a:effectLst/>
                <a:latin typeface="Söhne"/>
              </a:rPr>
              <a:t>Automation</a:t>
            </a:r>
            <a:r>
              <a:rPr lang="en-US" sz="1800" b="0" i="0" dirty="0">
                <a:solidFill>
                  <a:srgbClr val="374151"/>
                </a:solidFill>
                <a:effectLst/>
                <a:latin typeface="Söhne"/>
              </a:rPr>
              <a:t>: Mention if any automation or infrastructure as code is currently in place.</a:t>
            </a:r>
          </a:p>
          <a:p>
            <a:pPr marL="0" indent="0" algn="l">
              <a:buNone/>
            </a:pPr>
            <a:r>
              <a:rPr lang="en-US" sz="2000" b="1" i="0" dirty="0">
                <a:solidFill>
                  <a:srgbClr val="374151"/>
                </a:solidFill>
                <a:effectLst/>
                <a:latin typeface="Söhne"/>
              </a:rPr>
              <a:t>Proposed System:</a:t>
            </a:r>
            <a:endParaRPr lang="en-US" sz="2000" b="0" i="0" dirty="0">
              <a:solidFill>
                <a:srgbClr val="374151"/>
              </a:solidFill>
              <a:effectLst/>
              <a:latin typeface="Söhne"/>
            </a:endParaRPr>
          </a:p>
          <a:p>
            <a:pPr algn="l">
              <a:buFont typeface="+mj-lt"/>
              <a:buAutoNum type="arabicPeriod"/>
            </a:pPr>
            <a:r>
              <a:rPr lang="en-US" sz="1800" b="1" i="0" dirty="0">
                <a:solidFill>
                  <a:srgbClr val="374151"/>
                </a:solidFill>
                <a:effectLst/>
                <a:latin typeface="Söhne"/>
              </a:rPr>
              <a:t>Infrastructure</a:t>
            </a:r>
            <a:r>
              <a:rPr lang="en-US" sz="1800" b="0" i="0" dirty="0">
                <a:solidFill>
                  <a:srgbClr val="374151"/>
                </a:solidFill>
                <a:effectLst/>
                <a:latin typeface="Söhne"/>
              </a:rPr>
              <a:t>: Explain the planned AWS infrastructure and Ansible automation.</a:t>
            </a:r>
          </a:p>
          <a:p>
            <a:pPr algn="l">
              <a:buFont typeface="+mj-lt"/>
              <a:buAutoNum type="arabicPeriod"/>
            </a:pPr>
            <a:r>
              <a:rPr lang="en-US" sz="1800" b="1" i="0" dirty="0">
                <a:solidFill>
                  <a:srgbClr val="374151"/>
                </a:solidFill>
                <a:effectLst/>
                <a:latin typeface="Söhne"/>
              </a:rPr>
              <a:t>Scalability</a:t>
            </a:r>
            <a:r>
              <a:rPr lang="en-US" sz="1800" b="0" i="0" dirty="0">
                <a:solidFill>
                  <a:srgbClr val="374151"/>
                </a:solidFill>
                <a:effectLst/>
                <a:latin typeface="Söhne"/>
              </a:rPr>
              <a:t>: Emphasize improved scalability and high availability.</a:t>
            </a:r>
          </a:p>
          <a:p>
            <a:pPr algn="l">
              <a:buFont typeface="+mj-lt"/>
              <a:buAutoNum type="arabicPeriod"/>
            </a:pPr>
            <a:r>
              <a:rPr lang="en-US" sz="1800" b="1" i="0" dirty="0">
                <a:solidFill>
                  <a:srgbClr val="374151"/>
                </a:solidFill>
                <a:effectLst/>
                <a:latin typeface="Söhne"/>
              </a:rPr>
              <a:t>Security</a:t>
            </a:r>
            <a:r>
              <a:rPr lang="en-US" sz="1800" b="0" i="0" dirty="0">
                <a:solidFill>
                  <a:srgbClr val="374151"/>
                </a:solidFill>
                <a:effectLst/>
                <a:latin typeface="Söhne"/>
              </a:rPr>
              <a:t>: Discuss enhanced security measures and compliance.</a:t>
            </a:r>
          </a:p>
          <a:p>
            <a:pPr algn="l">
              <a:buFont typeface="+mj-lt"/>
              <a:buAutoNum type="arabicPeriod"/>
            </a:pPr>
            <a:r>
              <a:rPr lang="en-US" sz="1800" b="1" i="0" dirty="0">
                <a:solidFill>
                  <a:srgbClr val="374151"/>
                </a:solidFill>
                <a:effectLst/>
                <a:latin typeface="Söhne"/>
              </a:rPr>
              <a:t>Benefits</a:t>
            </a:r>
            <a:r>
              <a:rPr lang="en-US" sz="1800" b="0" i="0" dirty="0">
                <a:solidFill>
                  <a:srgbClr val="374151"/>
                </a:solidFill>
                <a:effectLst/>
                <a:latin typeface="Söhne"/>
              </a:rPr>
              <a:t>: Highlight advantages like reduced manual effort, cost-efficiency, and faster deployments.</a:t>
            </a:r>
          </a:p>
          <a:p>
            <a:pPr algn="l">
              <a:buFont typeface="+mj-lt"/>
              <a:buAutoNum type="arabicPeriod"/>
            </a:pPr>
            <a:r>
              <a:rPr lang="en-US" sz="1800" b="1" i="0" dirty="0">
                <a:solidFill>
                  <a:srgbClr val="374151"/>
                </a:solidFill>
                <a:effectLst/>
                <a:latin typeface="Söhne"/>
              </a:rPr>
              <a:t>Challenges</a:t>
            </a:r>
            <a:r>
              <a:rPr lang="en-US" sz="1800" b="0" i="0" dirty="0">
                <a:solidFill>
                  <a:srgbClr val="374151"/>
                </a:solidFill>
                <a:effectLst/>
                <a:latin typeface="Söhne"/>
              </a:rPr>
              <a:t>: Acknowledge potential challenges and risk mitigation.</a:t>
            </a:r>
          </a:p>
          <a:p>
            <a:pPr algn="l">
              <a:buFont typeface="+mj-lt"/>
              <a:buAutoNum type="arabicPeriod"/>
            </a:pPr>
            <a:r>
              <a:rPr lang="en-US" sz="1800" b="1" i="0" dirty="0">
                <a:solidFill>
                  <a:srgbClr val="374151"/>
                </a:solidFill>
                <a:effectLst/>
                <a:latin typeface="Söhne"/>
              </a:rPr>
              <a:t>Outcomes</a:t>
            </a:r>
            <a:r>
              <a:rPr lang="en-US" sz="1800" b="0" i="0" dirty="0">
                <a:solidFill>
                  <a:srgbClr val="374151"/>
                </a:solidFill>
                <a:effectLst/>
                <a:latin typeface="Söhne"/>
              </a:rPr>
              <a:t>: Specify expected outcomes, such as improved infrastructure management and reliability.</a:t>
            </a:r>
          </a:p>
          <a:p>
            <a:endParaRPr lang="en-IN" sz="1800" dirty="0"/>
          </a:p>
        </p:txBody>
      </p:sp>
    </p:spTree>
    <p:extLst>
      <p:ext uri="{BB962C8B-B14F-4D97-AF65-F5344CB8AC3E}">
        <p14:creationId xmlns:p14="http://schemas.microsoft.com/office/powerpoint/2010/main" val="817065399"/>
      </p:ext>
    </p:extLst>
  </p:cSld>
  <p:clrMapOvr>
    <a:masterClrMapping/>
  </p:clrMapOvr>
</p:sld>
</file>

<file path=ppt/theme/theme1.xml><?xml version="1.0" encoding="utf-8"?>
<a:theme xmlns:a="http://schemas.openxmlformats.org/drawingml/2006/main" name="REVA REVISED TEMPLATE-1">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4916671-0E7D-4594-8037-60C70BF44351}">
  <ds:schemaRef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TEMPLATE-1</Template>
  <TotalTime>1092</TotalTime>
  <Words>1037</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14</vt:i4>
      </vt:variant>
    </vt:vector>
  </HeadingPairs>
  <TitlesOfParts>
    <vt:vector size="27" baseType="lpstr">
      <vt:lpstr>Arial</vt:lpstr>
      <vt:lpstr>Nobel-Book</vt:lpstr>
      <vt:lpstr>Roboto Medium</vt:lpstr>
      <vt:lpstr>Söhne</vt:lpstr>
      <vt:lpstr>REVA REVISED TEMPLATE-1</vt:lpstr>
      <vt:lpstr>Agenda</vt:lpstr>
      <vt:lpstr>Divider</vt:lpstr>
      <vt:lpstr>Media / Video Slide</vt:lpstr>
      <vt:lpstr>Copy Slides</vt:lpstr>
      <vt:lpstr>Copy and Image</vt:lpstr>
      <vt:lpstr>Table &amp; Graphs Slide</vt:lpstr>
      <vt:lpstr>Flow Slides</vt:lpstr>
      <vt:lpstr>Thank You </vt:lpstr>
      <vt:lpstr>            Minor Project –IA1              Bachelor of Science (Honors )                        V Semester – 2023         </vt:lpstr>
      <vt:lpstr>PowerPoint Presentation</vt:lpstr>
      <vt:lpstr>Agenda</vt:lpstr>
      <vt:lpstr>Introduction:</vt:lpstr>
      <vt:lpstr>Abstract</vt:lpstr>
      <vt:lpstr>Project Roadmap</vt:lpstr>
      <vt:lpstr>Literature survey</vt:lpstr>
      <vt:lpstr>Software Hardware Requirement </vt:lpstr>
      <vt:lpstr>Existing System and Proposed System   </vt:lpstr>
      <vt:lpstr>Module Description</vt:lpstr>
      <vt:lpstr>Module Description</vt:lpstr>
      <vt:lpstr>Infrastructure design</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girija</dc:creator>
  <cp:lastModifiedBy>Mohammed Afzal</cp:lastModifiedBy>
  <cp:revision>241</cp:revision>
  <cp:lastPrinted>2018-09-28T07:11:06Z</cp:lastPrinted>
  <dcterms:created xsi:type="dcterms:W3CDTF">2020-08-17T03:18:34Z</dcterms:created>
  <dcterms:modified xsi:type="dcterms:W3CDTF">2023-10-12T10:47:01Z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