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5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8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D3D2-959C-4A0F-992E-F01D0FC46D3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A8E82-B4EE-4499-886F-0225BE923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Service: The Advent of Actionable Tennis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Sackmann</a:t>
            </a:r>
            <a:endParaRPr lang="en-US" dirty="0" smtClean="0"/>
          </a:p>
          <a:p>
            <a:r>
              <a:rPr lang="en-US" dirty="0" smtClean="0"/>
              <a:t>jeffsackmann@gmail.com</a:t>
            </a:r>
          </a:p>
          <a:p>
            <a:r>
              <a:rPr lang="en-US" dirty="0"/>
              <a:t>t</a:t>
            </a:r>
            <a:r>
              <a:rPr lang="en-US" dirty="0" smtClean="0"/>
              <a:t>ennisabstract.com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6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 List of Public APIs </a:t>
            </a:r>
            <a:br>
              <a:rPr lang="en-US" dirty="0" smtClean="0"/>
            </a:br>
            <a:r>
              <a:rPr lang="en-US" dirty="0" smtClean="0"/>
              <a:t>Offered by Tennis Tours, </a:t>
            </a:r>
            <a:br>
              <a:rPr lang="en-US" dirty="0" smtClean="0"/>
            </a:br>
            <a:r>
              <a:rPr lang="en-US" dirty="0" smtClean="0"/>
              <a:t>Tournaments and Federations: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Little Engagement?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tennis world is fragmented.</a:t>
            </a:r>
          </a:p>
          <a:p>
            <a:pPr lvl="1"/>
            <a:r>
              <a:rPr lang="en-US" dirty="0" smtClean="0"/>
              <a:t>Organizations have treated analytics as something to be </a:t>
            </a:r>
            <a:r>
              <a:rPr lang="en-US" dirty="0" smtClean="0"/>
              <a:t>sponsored (if they consider it at all).</a:t>
            </a:r>
            <a:endParaRPr lang="en-US" dirty="0" smtClean="0"/>
          </a:p>
          <a:p>
            <a:r>
              <a:rPr lang="en-US" dirty="0" smtClean="0"/>
              <a:t>Individual sports don’t tend to reward use of analytics the way team sports 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easy to measure each player’s contribution.</a:t>
            </a:r>
            <a:endParaRPr lang="en-US" dirty="0" smtClean="0"/>
          </a:p>
          <a:p>
            <a:r>
              <a:rPr lang="en-US" dirty="0" smtClean="0"/>
              <a:t>Existing analytics (and data sources) have developed for bettors, not players.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1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Enough whining already…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163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What can we do with what we have?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703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/>
              <a:t>2. The Potential of </a:t>
            </a:r>
            <a:r>
              <a:rPr lang="en-US" dirty="0" smtClean="0"/>
              <a:t>Schedule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163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The stakes are high.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239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Events Are Created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657600"/>
          </a:xfrm>
        </p:spPr>
        <p:txBody>
          <a:bodyPr/>
          <a:lstStyle/>
          <a:p>
            <a:r>
              <a:rPr lang="en-US" dirty="0" smtClean="0"/>
              <a:t>The biggest events on the ATP and WTA tours are mandatory for players who qualify.</a:t>
            </a:r>
          </a:p>
          <a:p>
            <a:r>
              <a:rPr lang="en-US" dirty="0" smtClean="0"/>
              <a:t>Still, every player has some leeway in determining their schedule.</a:t>
            </a:r>
          </a:p>
          <a:p>
            <a:r>
              <a:rPr lang="en-US" dirty="0" smtClean="0"/>
              <a:t>Second-tier players (ranked between #50 and #200) have a huge amount to gain here.</a:t>
            </a:r>
          </a:p>
        </p:txBody>
      </p:sp>
    </p:spTree>
    <p:extLst>
      <p:ext uri="{BB962C8B-B14F-4D97-AF65-F5344CB8AC3E}">
        <p14:creationId xmlns:p14="http://schemas.microsoft.com/office/powerpoint/2010/main" val="300631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WTA Case Study: DC vs Stanford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events played in the same week, in the same country, on the same surface.</a:t>
            </a:r>
          </a:p>
          <a:p>
            <a:r>
              <a:rPr lang="en-US" dirty="0" smtClean="0"/>
              <a:t>Most players who competed in either event could have entered the other.</a:t>
            </a:r>
          </a:p>
          <a:p>
            <a:r>
              <a:rPr lang="en-US" dirty="0" smtClean="0"/>
              <a:t>Stanford (Premier)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Winner </a:t>
            </a:r>
            <a:r>
              <a:rPr lang="en-US" dirty="0"/>
              <a:t>gets 470 ranking points </a:t>
            </a:r>
            <a:r>
              <a:rPr lang="en-US" dirty="0" smtClean="0"/>
              <a:t>and </a:t>
            </a:r>
            <a:r>
              <a:rPr lang="en-US" dirty="0"/>
              <a:t>$120,000</a:t>
            </a:r>
          </a:p>
          <a:p>
            <a:r>
              <a:rPr lang="en-US" dirty="0" smtClean="0"/>
              <a:t>Washington (International)</a:t>
            </a:r>
          </a:p>
          <a:p>
            <a:pPr lvl="1"/>
            <a:r>
              <a:rPr lang="en-US" dirty="0" smtClean="0"/>
              <a:t>Winner gets 280 ranking points and $43,000</a:t>
            </a:r>
          </a:p>
        </p:txBody>
      </p:sp>
    </p:spTree>
    <p:extLst>
      <p:ext uri="{BB962C8B-B14F-4D97-AF65-F5344CB8AC3E}">
        <p14:creationId xmlns:p14="http://schemas.microsoft.com/office/powerpoint/2010/main" val="382277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vs Stanford: Lucie </a:t>
            </a:r>
            <a:r>
              <a:rPr lang="en-US" dirty="0" err="1" smtClean="0"/>
              <a:t>Safarova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720056"/>
            <a:ext cx="2857500" cy="42862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Ranked #17 in the world</a:t>
            </a:r>
          </a:p>
          <a:p>
            <a:endParaRPr lang="en-US" dirty="0" smtClean="0"/>
          </a:p>
          <a:p>
            <a:r>
              <a:rPr lang="en-US" dirty="0" smtClean="0"/>
              <a:t>Would be top seed and title favorite in DC</a:t>
            </a:r>
          </a:p>
          <a:p>
            <a:endParaRPr lang="en-US" dirty="0" smtClean="0"/>
          </a:p>
          <a:p>
            <a:r>
              <a:rPr lang="en-US" dirty="0"/>
              <a:t>Would be #8 seed in Stanford, could face Serena or </a:t>
            </a:r>
            <a:r>
              <a:rPr lang="en-US" dirty="0" err="1"/>
              <a:t>Radwanska</a:t>
            </a:r>
            <a:r>
              <a:rPr lang="en-US" dirty="0"/>
              <a:t> as early as quarterfinals.</a:t>
            </a:r>
          </a:p>
        </p:txBody>
      </p:sp>
    </p:spTree>
    <p:extLst>
      <p:ext uri="{BB962C8B-B14F-4D97-AF65-F5344CB8AC3E}">
        <p14:creationId xmlns:p14="http://schemas.microsoft.com/office/powerpoint/2010/main" val="754101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vs Stanford: Lucie </a:t>
            </a:r>
            <a:r>
              <a:rPr lang="en-US" dirty="0" err="1" smtClean="0"/>
              <a:t>Safarova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720056"/>
            <a:ext cx="2857500" cy="42862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Washington: 14% chance of winning the title.</a:t>
            </a:r>
          </a:p>
          <a:p>
            <a:endParaRPr lang="en-US" dirty="0" smtClean="0"/>
          </a:p>
          <a:p>
            <a:r>
              <a:rPr lang="en-US" dirty="0" smtClean="0"/>
              <a:t>Stanford: 3% chance of winning the title.</a:t>
            </a:r>
          </a:p>
          <a:p>
            <a:endParaRPr lang="en-US" dirty="0" smtClean="0"/>
          </a:p>
          <a:p>
            <a:r>
              <a:rPr lang="en-US" dirty="0" smtClean="0"/>
              <a:t>Which would you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60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vs Stanford: Lucie </a:t>
            </a:r>
            <a:r>
              <a:rPr lang="en-US" dirty="0" err="1" smtClean="0"/>
              <a:t>Safarova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720056"/>
            <a:ext cx="2857500" cy="42862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Washington</a:t>
            </a:r>
          </a:p>
          <a:p>
            <a:pPr lvl="1"/>
            <a:r>
              <a:rPr lang="en-US" dirty="0" smtClean="0"/>
              <a:t>Expected points: 87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 prize: $11,800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Stanford</a:t>
            </a:r>
          </a:p>
          <a:p>
            <a:pPr lvl="1"/>
            <a:r>
              <a:rPr lang="en-US" dirty="0" smtClean="0"/>
              <a:t>Expected points: 95</a:t>
            </a:r>
          </a:p>
          <a:p>
            <a:pPr lvl="1"/>
            <a:r>
              <a:rPr lang="en-US" dirty="0" err="1" smtClean="0"/>
              <a:t>Exp</a:t>
            </a:r>
            <a:r>
              <a:rPr lang="en-US" dirty="0" smtClean="0"/>
              <a:t> prize: $21,170</a:t>
            </a:r>
          </a:p>
        </p:txBody>
      </p:sp>
    </p:spTree>
    <p:extLst>
      <p:ext uri="{BB962C8B-B14F-4D97-AF65-F5344CB8AC3E}">
        <p14:creationId xmlns:p14="http://schemas.microsoft.com/office/powerpoint/2010/main" val="410161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happened?	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" b="283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round loss to Kiki </a:t>
            </a:r>
            <a:r>
              <a:rPr lang="en-US" dirty="0" err="1" smtClean="0"/>
              <a:t>Mladenovic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Ranking points: 1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Prize money: $2,220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Service: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153400" cy="2895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sorry state of tennis data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potential of schedule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Match Charting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3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vs Stanford: The Big Picture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48 direct entrants, </a:t>
            </a:r>
            <a:r>
              <a:rPr lang="en-US" b="1" dirty="0" smtClean="0"/>
              <a:t>48</a:t>
            </a:r>
            <a:r>
              <a:rPr lang="en-US" dirty="0" smtClean="0"/>
              <a:t> would be expected to earn more prize money in Stanford.</a:t>
            </a:r>
          </a:p>
          <a:p>
            <a:r>
              <a:rPr lang="en-US" dirty="0" smtClean="0"/>
              <a:t>Of the 48, </a:t>
            </a:r>
            <a:r>
              <a:rPr lang="en-US" b="1" dirty="0" smtClean="0"/>
              <a:t>37</a:t>
            </a:r>
            <a:r>
              <a:rPr lang="en-US" dirty="0" smtClean="0"/>
              <a:t> would be expected to earn more ranking points in Stanford.</a:t>
            </a:r>
          </a:p>
          <a:p>
            <a:r>
              <a:rPr lang="en-US" dirty="0" smtClean="0"/>
              <a:t>Most of the exceptions were players </a:t>
            </a:r>
            <a:r>
              <a:rPr lang="en-US" dirty="0" smtClean="0"/>
              <a:t>who would </a:t>
            </a:r>
            <a:r>
              <a:rPr lang="en-US" dirty="0" smtClean="0"/>
              <a:t>be seeded in DC, but not in Stanford.</a:t>
            </a:r>
          </a:p>
          <a:p>
            <a:r>
              <a:rPr lang="en-US" dirty="0" smtClean="0"/>
              <a:t>Ekaterina </a:t>
            </a:r>
            <a:r>
              <a:rPr lang="en-US" dirty="0" err="1" smtClean="0"/>
              <a:t>Makarova</a:t>
            </a:r>
            <a:r>
              <a:rPr lang="en-US" dirty="0" smtClean="0"/>
              <a:t>: #2 seed in DC. Would be expected to earn 15% more points in DC.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9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Even Bigger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Seeds matter. (Duh.)</a:t>
            </a:r>
          </a:p>
          <a:p>
            <a:r>
              <a:rPr lang="en-US" dirty="0" smtClean="0"/>
              <a:t>If you’ll be seeded at one event but not at the other, go where you’ll be seeded.</a:t>
            </a:r>
          </a:p>
          <a:p>
            <a:r>
              <a:rPr lang="en-US" dirty="0" smtClean="0"/>
              <a:t>(Unless prize money is more important than ranking points. We’ll come back to that.)</a:t>
            </a:r>
          </a:p>
          <a:p>
            <a:r>
              <a:rPr lang="en-US" dirty="0" smtClean="0"/>
              <a:t>If you’ll be seeded at both or unseeded at both, go where the rewards are greater.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1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Points &gt; Prize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239000" cy="3657600"/>
          </a:xfrm>
        </p:spPr>
        <p:txBody>
          <a:bodyPr/>
          <a:lstStyle/>
          <a:p>
            <a:r>
              <a:rPr lang="en-US" dirty="0" smtClean="0"/>
              <a:t>(Except when paying travel expenses.)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sz="2400" i="1" dirty="0" smtClean="0"/>
              <a:t>Short-term prize money might be necessary, but…</a:t>
            </a:r>
            <a:endParaRPr lang="en-US" sz="2400" i="1" dirty="0"/>
          </a:p>
          <a:p>
            <a:r>
              <a:rPr lang="en-US" dirty="0" smtClean="0"/>
              <a:t>Short-term points </a:t>
            </a:r>
            <a:r>
              <a:rPr lang="en-US" dirty="0" smtClean="0">
                <a:sym typeface="Wingdings" panose="05000000000000000000" pitchFamily="2" charset="2"/>
              </a:rPr>
              <a:t> more seeds  long-term points </a:t>
            </a:r>
            <a:r>
              <a:rPr lang="en-US" i="1" dirty="0" smtClean="0">
                <a:sym typeface="Wingdings" panose="05000000000000000000" pitchFamily="2" charset="2"/>
              </a:rPr>
              <a:t>and</a:t>
            </a:r>
            <a:r>
              <a:rPr lang="en-US" dirty="0" smtClean="0">
                <a:sym typeface="Wingdings" panose="05000000000000000000" pitchFamily="2" charset="2"/>
              </a:rPr>
              <a:t> prize money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Seeds Really Matter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Belinda </a:t>
            </a:r>
            <a:r>
              <a:rPr lang="en-US" dirty="0" err="1" smtClean="0"/>
              <a:t>Bencic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#32 seed in Melbourne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Madison Keys</a:t>
            </a:r>
          </a:p>
          <a:p>
            <a:pPr lvl="1"/>
            <a:r>
              <a:rPr lang="en-US" dirty="0" smtClean="0"/>
              <a:t>Ranked #33 – unseeded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798618"/>
            <a:ext cx="2057400" cy="3086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19400"/>
            <a:ext cx="2043545" cy="3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6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Seeds Really Matter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Keys got a lucky draw (and played well) but…</a:t>
            </a:r>
          </a:p>
          <a:p>
            <a:endParaRPr lang="en-US" dirty="0"/>
          </a:p>
          <a:p>
            <a:r>
              <a:rPr lang="en-US" dirty="0" smtClean="0"/>
              <a:t>Before the draw was made:</a:t>
            </a:r>
          </a:p>
          <a:p>
            <a:pPr lvl="1"/>
            <a:r>
              <a:rPr lang="en-US" dirty="0" err="1"/>
              <a:t>Bencic</a:t>
            </a:r>
            <a:r>
              <a:rPr lang="en-US" dirty="0"/>
              <a:t>: 46% chance of reaching third round</a:t>
            </a:r>
          </a:p>
          <a:p>
            <a:pPr lvl="1"/>
            <a:r>
              <a:rPr lang="en-US" dirty="0"/>
              <a:t>Keys: 29% chance of reaching third round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money and more ranking points … all because of the seed!</a:t>
            </a:r>
          </a:p>
        </p:txBody>
      </p:sp>
    </p:spTree>
    <p:extLst>
      <p:ext uri="{BB962C8B-B14F-4D97-AF65-F5344CB8AC3E}">
        <p14:creationId xmlns:p14="http://schemas.microsoft.com/office/powerpoint/2010/main" val="325009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Wrinkles (of Many)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Byes</a:t>
            </a:r>
          </a:p>
          <a:p>
            <a:pPr marL="0" lvl="1" indent="0">
              <a:buNone/>
            </a:pPr>
            <a:r>
              <a:rPr lang="en-US" dirty="0" smtClean="0"/>
              <a:t>	In </a:t>
            </a:r>
            <a:r>
              <a:rPr lang="en-US" dirty="0"/>
              <a:t>comparing a similar pair of ATP events, some </a:t>
            </a:r>
            <a:r>
              <a:rPr lang="en-US" dirty="0" smtClean="0"/>
              <a:t>	players </a:t>
            </a:r>
            <a:r>
              <a:rPr lang="en-US" dirty="0"/>
              <a:t>who chose the tourney with more </a:t>
            </a:r>
            <a:r>
              <a:rPr lang="en-US" dirty="0" smtClean="0"/>
              <a:t>	points/money </a:t>
            </a:r>
            <a:r>
              <a:rPr lang="en-US" dirty="0"/>
              <a:t>would’ve been better off at the </a:t>
            </a:r>
            <a:r>
              <a:rPr lang="en-US" dirty="0" smtClean="0"/>
              <a:t>	smaller </a:t>
            </a:r>
            <a:r>
              <a:rPr lang="en-US" dirty="0"/>
              <a:t>event because of a first-round bye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Unknowns in the draw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39538"/>
            <a:ext cx="2971800" cy="15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1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Future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player choices from 2013 Bucharest (250 points) and Barcelona (500 points and four times the money), many chose wrong…</a:t>
            </a:r>
          </a:p>
          <a:p>
            <a:r>
              <a:rPr lang="en-US" dirty="0" smtClean="0"/>
              <a:t>But if </a:t>
            </a:r>
            <a:r>
              <a:rPr lang="en-US" dirty="0" err="1" smtClean="0"/>
              <a:t>Nadal</a:t>
            </a:r>
            <a:r>
              <a:rPr lang="en-US" dirty="0" smtClean="0"/>
              <a:t> hadn’t played, their choice would’ve been optimal.</a:t>
            </a:r>
          </a:p>
          <a:p>
            <a:r>
              <a:rPr lang="en-US" dirty="0" smtClean="0"/>
              <a:t>(That said, </a:t>
            </a:r>
            <a:r>
              <a:rPr lang="en-US" dirty="0" err="1" smtClean="0"/>
              <a:t>Nadal</a:t>
            </a:r>
            <a:r>
              <a:rPr lang="en-US" dirty="0" smtClean="0"/>
              <a:t> on clay is the exception that breaks every model.)</a:t>
            </a:r>
          </a:p>
        </p:txBody>
      </p:sp>
    </p:spTree>
    <p:extLst>
      <p:ext uri="{BB962C8B-B14F-4D97-AF65-F5344CB8AC3E}">
        <p14:creationId xmlns:p14="http://schemas.microsoft.com/office/powerpoint/2010/main" val="317718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reasons why players might make an apparently suboptimal choice:</a:t>
            </a:r>
          </a:p>
          <a:p>
            <a:pPr lvl="1"/>
            <a:r>
              <a:rPr lang="en-US" dirty="0" smtClean="0"/>
              <a:t>Sponsor commitments</a:t>
            </a:r>
          </a:p>
          <a:p>
            <a:pPr lvl="1"/>
            <a:r>
              <a:rPr lang="en-US" dirty="0" smtClean="0"/>
              <a:t>Appearance fees</a:t>
            </a:r>
          </a:p>
          <a:p>
            <a:pPr lvl="1"/>
            <a:r>
              <a:rPr lang="en-US" dirty="0" smtClean="0"/>
              <a:t>Past success at the event</a:t>
            </a:r>
          </a:p>
          <a:p>
            <a:pPr lvl="1"/>
            <a:r>
              <a:rPr lang="en-US" dirty="0" smtClean="0"/>
              <a:t>Desire for more match play</a:t>
            </a:r>
          </a:p>
          <a:p>
            <a:pPr lvl="1"/>
            <a:r>
              <a:rPr lang="en-US" dirty="0" smtClean="0"/>
              <a:t>Prioritizing their </a:t>
            </a:r>
            <a:r>
              <a:rPr lang="en-US" dirty="0" smtClean="0"/>
              <a:t>doubles schedule</a:t>
            </a:r>
          </a:p>
        </p:txBody>
      </p:sp>
    </p:spTree>
    <p:extLst>
      <p:ext uri="{BB962C8B-B14F-4D97-AF65-F5344CB8AC3E}">
        <p14:creationId xmlns:p14="http://schemas.microsoft.com/office/powerpoint/2010/main" val="1390707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We’ve determined </a:t>
            </a:r>
            <a:r>
              <a:rPr lang="en-US" i="1" dirty="0" smtClean="0"/>
              <a:t>where</a:t>
            </a:r>
            <a:r>
              <a:rPr lang="en-US" dirty="0" smtClean="0"/>
              <a:t> to play…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163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What can we say about </a:t>
            </a:r>
            <a:r>
              <a:rPr lang="en-US" b="1" i="1" dirty="0" smtClean="0"/>
              <a:t>how</a:t>
            </a:r>
            <a:r>
              <a:rPr lang="en-US" i="1" dirty="0" smtClean="0"/>
              <a:t> to play?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423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3. The Match Charting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163"/>
            <a:ext cx="8229600" cy="99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Hawkeye data for dummies.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50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 The Sorry State of Tennis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59163"/>
            <a:ext cx="8229600" cy="9906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i="1" dirty="0" smtClean="0"/>
              <a:t>Too many cooks in the kitchen </a:t>
            </a:r>
          </a:p>
          <a:p>
            <a:pPr marL="0" indent="0" algn="ctr">
              <a:buNone/>
            </a:pPr>
            <a:r>
              <a:rPr lang="en-US" i="1" dirty="0" smtClean="0"/>
              <a:t>… and no plates.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235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Hawkeye data is amazing.</a:t>
            </a:r>
          </a:p>
          <a:p>
            <a:r>
              <a:rPr lang="en-US" dirty="0" smtClean="0"/>
              <a:t>Independent researchers have no (or very limited) access to it.</a:t>
            </a:r>
          </a:p>
          <a:p>
            <a:r>
              <a:rPr lang="en-US" dirty="0" smtClean="0"/>
              <a:t>If we had it, we could do so much of value.</a:t>
            </a:r>
          </a:p>
          <a:p>
            <a:r>
              <a:rPr lang="en-US" dirty="0" smtClean="0"/>
              <a:t>Whining about it doesn’t help.</a:t>
            </a:r>
          </a:p>
          <a:p>
            <a:r>
              <a:rPr lang="en-US" dirty="0" smtClean="0"/>
              <a:t>(I’ve tried. You’ve heard me.)</a:t>
            </a:r>
          </a:p>
          <a:p>
            <a:r>
              <a:rPr lang="en-US" dirty="0" smtClean="0"/>
              <a:t>We’re not going to get it anytime soon.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7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Crowdsourced Charting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fans watch lots of tennis.</a:t>
            </a:r>
          </a:p>
          <a:p>
            <a:r>
              <a:rPr lang="en-US" dirty="0" smtClean="0"/>
              <a:t>Lots of fans want better tennis stats.</a:t>
            </a:r>
          </a:p>
          <a:p>
            <a:r>
              <a:rPr lang="en-US" dirty="0" smtClean="0"/>
              <a:t>(At least they say they do.)</a:t>
            </a:r>
          </a:p>
          <a:p>
            <a:endParaRPr lang="en-US" dirty="0" smtClean="0"/>
          </a:p>
          <a:p>
            <a:r>
              <a:rPr lang="en-US" dirty="0" smtClean="0"/>
              <a:t>A fan and a spreadsheet can’t replicate Hawkeye cameras, but they can track an awful lot of things, much of it in real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Charting Project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81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Here’s what the spreadsheet looks like: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62" y="2971800"/>
            <a:ext cx="8059275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What We’re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serve:</a:t>
            </a:r>
          </a:p>
          <a:p>
            <a:pPr lvl="1"/>
            <a:r>
              <a:rPr lang="en-US" dirty="0" smtClean="0"/>
              <a:t>Direction</a:t>
            </a:r>
            <a:r>
              <a:rPr lang="en-US" dirty="0"/>
              <a:t>, type of error, s-and-v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Every return:</a:t>
            </a:r>
          </a:p>
          <a:p>
            <a:pPr lvl="1"/>
            <a:r>
              <a:rPr lang="en-US" dirty="0" smtClean="0"/>
              <a:t>Type of shot, direction, depth</a:t>
            </a:r>
          </a:p>
          <a:p>
            <a:r>
              <a:rPr lang="en-US" dirty="0" smtClean="0"/>
              <a:t>Every shot: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shot, direction, approach, court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Every point:</a:t>
            </a:r>
          </a:p>
          <a:p>
            <a:pPr lvl="1"/>
            <a:r>
              <a:rPr lang="en-US" dirty="0" smtClean="0"/>
              <a:t>Ending (winner, forced/unforced error, etc.)</a:t>
            </a:r>
          </a:p>
        </p:txBody>
      </p:sp>
    </p:spTree>
    <p:extLst>
      <p:ext uri="{BB962C8B-B14F-4D97-AF65-F5344CB8AC3E}">
        <p14:creationId xmlns:p14="http://schemas.microsoft.com/office/powerpoint/2010/main" val="3304269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Coverage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year in:</a:t>
            </a:r>
          </a:p>
          <a:p>
            <a:pPr lvl="1"/>
            <a:r>
              <a:rPr lang="en-US" dirty="0" smtClean="0"/>
              <a:t>667 matches</a:t>
            </a:r>
          </a:p>
          <a:p>
            <a:pPr lvl="1"/>
            <a:r>
              <a:rPr lang="en-US" dirty="0" smtClean="0"/>
              <a:t>400+ different players</a:t>
            </a:r>
          </a:p>
          <a:p>
            <a:pPr lvl="1"/>
            <a:r>
              <a:rPr lang="en-US" dirty="0" smtClean="0"/>
              <a:t>10+ matches for 29 different players</a:t>
            </a:r>
          </a:p>
          <a:p>
            <a:pPr lvl="1"/>
            <a:r>
              <a:rPr lang="en-US" dirty="0"/>
              <a:t>6</a:t>
            </a:r>
            <a:r>
              <a:rPr lang="en-US" dirty="0" smtClean="0"/>
              <a:t>0+ matches for Federer, </a:t>
            </a:r>
            <a:r>
              <a:rPr lang="en-US" dirty="0" err="1" smtClean="0"/>
              <a:t>Nadal</a:t>
            </a:r>
            <a:r>
              <a:rPr lang="en-US" dirty="0" smtClean="0"/>
              <a:t>, and </a:t>
            </a:r>
            <a:r>
              <a:rPr lang="en-US" dirty="0" err="1" smtClean="0"/>
              <a:t>Halep</a:t>
            </a:r>
            <a:endParaRPr lang="en-US" dirty="0" smtClean="0"/>
          </a:p>
          <a:p>
            <a:pPr lvl="1"/>
            <a:r>
              <a:rPr lang="en-US" dirty="0" smtClean="0"/>
              <a:t>30+ </a:t>
            </a:r>
            <a:r>
              <a:rPr lang="en-US" dirty="0" smtClean="0"/>
              <a:t>contributors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(Did I mention 60+ </a:t>
            </a:r>
            <a:r>
              <a:rPr lang="en-US" dirty="0" err="1" smtClean="0"/>
              <a:t>Halep</a:t>
            </a:r>
            <a:r>
              <a:rPr lang="en-US" dirty="0" smtClean="0"/>
              <a:t> matches? Just a sec…)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5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Djokovic</a:t>
            </a:r>
            <a:r>
              <a:rPr lang="en-US" sz="2400" dirty="0" smtClean="0"/>
              <a:t> return breakdown, 2014 French Open final: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57073"/>
            <a:ext cx="8403609" cy="33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18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Sample Output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Easy comparison with tour and player averages, overall and by surface: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200400"/>
            <a:ext cx="3200400" cy="24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1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Sample Output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Success and frequency of every type of shot for Rafael </a:t>
            </a:r>
            <a:r>
              <a:rPr lang="en-US" dirty="0" err="1" smtClean="0"/>
              <a:t>Nadal</a:t>
            </a:r>
            <a:r>
              <a:rPr lang="en-US" dirty="0" smtClean="0"/>
              <a:t> (2014 French Open final):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0"/>
            <a:ext cx="8610600" cy="324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8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MCP: Sample Output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Full text shot-by-shot: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3200"/>
            <a:ext cx="8686800" cy="33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Tendencies: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 smtClean="0"/>
              <a:t>Take, for example, </a:t>
            </a:r>
            <a:r>
              <a:rPr lang="en-US" b="1" dirty="0" smtClean="0"/>
              <a:t>1</a:t>
            </a:r>
            <a:r>
              <a:rPr lang="en-US" b="1" baseline="30000" dirty="0" smtClean="0"/>
              <a:t>st</a:t>
            </a:r>
            <a:r>
              <a:rPr lang="en-US" b="1" dirty="0" smtClean="0"/>
              <a:t> serves</a:t>
            </a:r>
            <a:r>
              <a:rPr lang="en-US" dirty="0" smtClean="0"/>
              <a:t> in the </a:t>
            </a:r>
            <a:r>
              <a:rPr lang="en-US" b="1" dirty="0" smtClean="0"/>
              <a:t>ad court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(limiting our view to matches between RHs)</a:t>
            </a:r>
            <a:endParaRPr lang="en-US" i="1" dirty="0" smtClean="0"/>
          </a:p>
          <a:p>
            <a:r>
              <a:rPr lang="en-US" dirty="0" smtClean="0"/>
              <a:t>Wide and T serves are more effective than serves in the middle of the box (big surprise):</a:t>
            </a:r>
          </a:p>
          <a:p>
            <a:pPr lvl="1"/>
            <a:r>
              <a:rPr lang="en-US" dirty="0"/>
              <a:t>Wide serves: 72.6% of returns </a:t>
            </a:r>
            <a:r>
              <a:rPr lang="en-US" dirty="0" smtClean="0"/>
              <a:t>put in </a:t>
            </a:r>
            <a:r>
              <a:rPr lang="en-US" dirty="0"/>
              <a:t>play</a:t>
            </a:r>
          </a:p>
          <a:p>
            <a:pPr lvl="1"/>
            <a:r>
              <a:rPr lang="en-US" dirty="0"/>
              <a:t>Body serves: 83.9% of returns </a:t>
            </a:r>
            <a:r>
              <a:rPr lang="en-US" dirty="0" smtClean="0"/>
              <a:t>put in </a:t>
            </a:r>
            <a:r>
              <a:rPr lang="en-US" dirty="0"/>
              <a:t>play</a:t>
            </a:r>
          </a:p>
          <a:p>
            <a:pPr lvl="1"/>
            <a:r>
              <a:rPr lang="en-US" dirty="0"/>
              <a:t>T serves: 71.1% of </a:t>
            </a:r>
            <a:r>
              <a:rPr lang="en-US" dirty="0" smtClean="0"/>
              <a:t>returns put </a:t>
            </a:r>
            <a:r>
              <a:rPr lang="en-US" dirty="0"/>
              <a:t>in </a:t>
            </a:r>
            <a:r>
              <a:rPr lang="en-US" dirty="0" smtClean="0"/>
              <a:t>play</a:t>
            </a:r>
            <a:endParaRPr lang="en-US" dirty="0" smtClean="0"/>
          </a:p>
          <a:p>
            <a:r>
              <a:rPr lang="en-US" dirty="0" smtClean="0"/>
              <a:t>Same trend with point results (34%/43%/34%)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56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MatchStats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Most pro matches, publicly available</a:t>
            </a:r>
          </a:p>
          <a:p>
            <a:r>
              <a:rPr lang="en-US" dirty="0" smtClean="0"/>
              <a:t>Umpire Scorecards</a:t>
            </a:r>
          </a:p>
          <a:p>
            <a:pPr lvl="1"/>
            <a:r>
              <a:rPr lang="en-US" dirty="0" smtClean="0"/>
              <a:t>All pro matches, rarely available</a:t>
            </a:r>
          </a:p>
          <a:p>
            <a:r>
              <a:rPr lang="en-US" dirty="0" smtClean="0"/>
              <a:t>IBM Point-by-point</a:t>
            </a:r>
          </a:p>
          <a:p>
            <a:pPr lvl="1"/>
            <a:r>
              <a:rPr lang="en-US" dirty="0" smtClean="0"/>
              <a:t>Most Grand Slam matches, sort of available</a:t>
            </a:r>
          </a:p>
          <a:p>
            <a:r>
              <a:rPr lang="en-US" dirty="0" smtClean="0"/>
              <a:t>Hawkeye</a:t>
            </a:r>
          </a:p>
          <a:p>
            <a:pPr lvl="1"/>
            <a:r>
              <a:rPr lang="en-US" dirty="0" smtClean="0"/>
              <a:t>Some top-tier matches,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433055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a weapon…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867694"/>
            <a:ext cx="6191250" cy="3990975"/>
          </a:xfrm>
        </p:spPr>
      </p:pic>
    </p:spTree>
    <p:extLst>
      <p:ext uri="{BB962C8B-B14F-4D97-AF65-F5344CB8AC3E}">
        <p14:creationId xmlns:p14="http://schemas.microsoft.com/office/powerpoint/2010/main" val="196535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not against Simona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Simona </a:t>
            </a:r>
            <a:r>
              <a:rPr lang="en-US" dirty="0" err="1" smtClean="0"/>
              <a:t>Halep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distribution of returns in play (77%/86%/78%)</a:t>
            </a:r>
          </a:p>
          <a:p>
            <a:pPr lvl="1"/>
            <a:r>
              <a:rPr lang="en-US" dirty="0" smtClean="0"/>
              <a:t>End result is very different! (39%/47%/</a:t>
            </a:r>
            <a:r>
              <a:rPr lang="en-US" b="1" dirty="0" smtClean="0"/>
              <a:t>46%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She neutralizes the T serve weapon</a:t>
            </a:r>
          </a:p>
          <a:p>
            <a:pPr lvl="1"/>
            <a:r>
              <a:rPr lang="en-US" dirty="0" smtClean="0"/>
              <a:t>(She did win that point)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92" y="1447800"/>
            <a:ext cx="2143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Digging Deeper: Rally 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keeping things simple, categorize all shots by:</a:t>
            </a:r>
          </a:p>
          <a:p>
            <a:pPr lvl="1"/>
            <a:r>
              <a:rPr lang="en-US" dirty="0"/>
              <a:t>In which third of the court they were hit</a:t>
            </a:r>
          </a:p>
          <a:p>
            <a:pPr lvl="1"/>
            <a:r>
              <a:rPr lang="en-US" dirty="0"/>
              <a:t>Which type of shot</a:t>
            </a:r>
          </a:p>
          <a:p>
            <a:pPr lvl="1"/>
            <a:r>
              <a:rPr lang="en-US" dirty="0"/>
              <a:t>To which third of the court they were hit</a:t>
            </a:r>
          </a:p>
          <a:p>
            <a:endParaRPr lang="en-US" dirty="0" smtClean="0"/>
          </a:p>
          <a:p>
            <a:r>
              <a:rPr lang="en-US" dirty="0" smtClean="0"/>
              <a:t>Example: Corner-to-corner (crosscourt) FH</a:t>
            </a:r>
          </a:p>
          <a:p>
            <a:r>
              <a:rPr lang="en-US" dirty="0" smtClean="0"/>
              <a:t>This gives us 18 permutations: 12 common</a:t>
            </a:r>
          </a:p>
        </p:txBody>
      </p:sp>
    </p:spTree>
    <p:extLst>
      <p:ext uri="{BB962C8B-B14F-4D97-AF65-F5344CB8AC3E}">
        <p14:creationId xmlns:p14="http://schemas.microsoft.com/office/powerpoint/2010/main" val="4144704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Crosscourt Forehand Responses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443018"/>
              </p:ext>
            </p:extLst>
          </p:nvPr>
        </p:nvGraphicFramePr>
        <p:xfrm>
          <a:off x="457200" y="1828800"/>
          <a:ext cx="8229600" cy="357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470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Crosscourt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Up the Middle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Down the 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</a:rPr>
                        <a:t>Point Win</a:t>
                      </a:r>
                      <a:r>
                        <a:rPr lang="en-US" sz="1800" u="none" strike="noStrike" dirty="0">
                          <a:effectLst/>
                        </a:rPr>
                        <a:t>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AVERAGE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Azarenka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30.3%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25.9%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43.8%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56.2%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Halep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30.9%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Radwanska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34.1%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65.9%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Sharapova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59.4%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S. Williams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39.5%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32.2%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28.3%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71.7%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Wozniacki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36.2%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24.3%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60.5%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02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Digging Too Deep…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table represents outcomes of just one of twelve common groundstroke permutations.</a:t>
            </a:r>
          </a:p>
          <a:p>
            <a:r>
              <a:rPr lang="en-US" dirty="0" smtClean="0"/>
              <a:t>(Ignoring slices, approach shots, all net play…)</a:t>
            </a:r>
          </a:p>
          <a:p>
            <a:endParaRPr lang="en-US" dirty="0"/>
          </a:p>
          <a:p>
            <a:r>
              <a:rPr lang="en-US" dirty="0" smtClean="0"/>
              <a:t>Having a tour-wide dataset is so important:</a:t>
            </a:r>
          </a:p>
          <a:p>
            <a:pPr lvl="1"/>
            <a:r>
              <a:rPr lang="en-US" dirty="0" smtClean="0"/>
              <a:t>The differences between players are minor</a:t>
            </a:r>
          </a:p>
          <a:p>
            <a:pPr lvl="1"/>
            <a:r>
              <a:rPr lang="en-US" dirty="0" smtClean="0"/>
              <a:t>Even experts can’t look at these numbers without context and have a clue what they’re seeing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…but Deep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simplifying the court to three sectors, generally ignoring shot depth, and failing to track speed, there’s a wealth of actionable data here.</a:t>
            </a:r>
          </a:p>
          <a:p>
            <a:endParaRPr lang="en-US" dirty="0"/>
          </a:p>
          <a:p>
            <a:r>
              <a:rPr lang="en-US" dirty="0" smtClean="0"/>
              <a:t>It’s a heck of a lot cheaper than Hawkeye.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94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Help! (And You Should)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easy to find The Match Charting Project (and the hundreds of detailed match reports) via my sites: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ennisabstract.com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eavytopspin.com</a:t>
            </a:r>
          </a:p>
          <a:p>
            <a:pPr lvl="1"/>
            <a:endParaRPr lang="en-US" dirty="0"/>
          </a:p>
          <a:p>
            <a:r>
              <a:rPr lang="en-US" dirty="0" smtClean="0"/>
              <a:t>You’ll start watching tennis really intently!</a:t>
            </a:r>
          </a:p>
        </p:txBody>
      </p:sp>
    </p:spTree>
    <p:extLst>
      <p:ext uri="{BB962C8B-B14F-4D97-AF65-F5344CB8AC3E}">
        <p14:creationId xmlns:p14="http://schemas.microsoft.com/office/powerpoint/2010/main" val="3920200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Sackmann</a:t>
            </a:r>
            <a:endParaRPr lang="en-US" dirty="0" smtClean="0"/>
          </a:p>
          <a:p>
            <a:r>
              <a:rPr lang="en-US" dirty="0" smtClean="0"/>
              <a:t>jeffsackmann@gmail.com</a:t>
            </a:r>
          </a:p>
          <a:p>
            <a:r>
              <a:rPr lang="en-US" dirty="0"/>
              <a:t>t</a:t>
            </a:r>
            <a:r>
              <a:rPr lang="en-US" dirty="0" smtClean="0"/>
              <a:t>ennisabstract.com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there: </a:t>
            </a:r>
            <a:r>
              <a:rPr lang="en-US" dirty="0" err="1" smtClean="0"/>
              <a:t>MatchStats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96" y="1600200"/>
            <a:ext cx="2320808" cy="4525963"/>
          </a:xfrm>
        </p:spPr>
      </p:pic>
    </p:spTree>
    <p:extLst>
      <p:ext uri="{BB962C8B-B14F-4D97-AF65-F5344CB8AC3E}">
        <p14:creationId xmlns:p14="http://schemas.microsoft.com/office/powerpoint/2010/main" val="37741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all you’ve got is </a:t>
            </a:r>
            <a:r>
              <a:rPr lang="en-US" dirty="0" err="1" smtClean="0"/>
              <a:t>MatchStats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25" b="184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743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there: Scorecards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69" y="2358021"/>
            <a:ext cx="6354062" cy="3010320"/>
          </a:xfrm>
        </p:spPr>
      </p:pic>
    </p:spTree>
    <p:extLst>
      <p:ext uri="{BB962C8B-B14F-4D97-AF65-F5344CB8AC3E}">
        <p14:creationId xmlns:p14="http://schemas.microsoft.com/office/powerpoint/2010/main" val="290377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there: IBM </a:t>
            </a:r>
            <a:r>
              <a:rPr lang="en-US" dirty="0" err="1" smtClean="0"/>
              <a:t>pt</a:t>
            </a:r>
            <a:r>
              <a:rPr lang="en-US" dirty="0" smtClean="0"/>
              <a:t>-by-</a:t>
            </a:r>
            <a:r>
              <a:rPr lang="en-US" dirty="0" err="1" smtClean="0"/>
              <a:t>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2148442"/>
            <a:ext cx="6011114" cy="3429479"/>
          </a:xfrm>
        </p:spPr>
      </p:pic>
    </p:spTree>
    <p:extLst>
      <p:ext uri="{BB962C8B-B14F-4D97-AF65-F5344CB8AC3E}">
        <p14:creationId xmlns:p14="http://schemas.microsoft.com/office/powerpoint/2010/main" val="170720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out there: Hawkeye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1" y="1747221"/>
            <a:ext cx="3123953" cy="175982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63" y="1565564"/>
            <a:ext cx="2944091" cy="212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3" y="4001934"/>
            <a:ext cx="366249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041468"/>
            <a:ext cx="3380509" cy="20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1521</Words>
  <Application>Microsoft Office PowerPoint</Application>
  <PresentationFormat>On-screen Show (4:3)</PresentationFormat>
  <Paragraphs>249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First Service: The Advent of Actionable Tennis Analytics</vt:lpstr>
      <vt:lpstr>First Service: Outline</vt:lpstr>
      <vt:lpstr>1. The Sorry State of Tennis Data</vt:lpstr>
      <vt:lpstr>What’s out there?</vt:lpstr>
      <vt:lpstr>What’s out there: MatchStats</vt:lpstr>
      <vt:lpstr>When all you’ve got is MatchStats…</vt:lpstr>
      <vt:lpstr>What’s out there: Scorecards</vt:lpstr>
      <vt:lpstr>What’s out there: IBM pt-by-pt</vt:lpstr>
      <vt:lpstr>What’s out there: Hawkeye</vt:lpstr>
      <vt:lpstr>Complete List of Public APIs  Offered by Tennis Tours,  Tournaments and Federations:</vt:lpstr>
      <vt:lpstr>Why So Little Engagement?</vt:lpstr>
      <vt:lpstr>Enough whining already…</vt:lpstr>
      <vt:lpstr>2. The Potential of Schedule Optimization</vt:lpstr>
      <vt:lpstr>Not All Events Are Created Equal</vt:lpstr>
      <vt:lpstr>WTA Case Study: DC vs Stanford</vt:lpstr>
      <vt:lpstr>DC vs Stanford: Lucie Safarova</vt:lpstr>
      <vt:lpstr>DC vs Stanford: Lucie Safarova (2)</vt:lpstr>
      <vt:lpstr>DC vs Stanford: Lucie Safarova (3)</vt:lpstr>
      <vt:lpstr>What happened? </vt:lpstr>
      <vt:lpstr>DC vs Stanford: The Big Picture</vt:lpstr>
      <vt:lpstr>The Even Bigger Picture</vt:lpstr>
      <vt:lpstr>Ranking Points &gt; Prize Money</vt:lpstr>
      <vt:lpstr>Seeds Really Matter</vt:lpstr>
      <vt:lpstr>Seeds Really Matter (2)</vt:lpstr>
      <vt:lpstr>Two Wrinkles (of Many)</vt:lpstr>
      <vt:lpstr>Predicting the Future is Hard</vt:lpstr>
      <vt:lpstr>Additional Considerations</vt:lpstr>
      <vt:lpstr>We’ve determined where to play…</vt:lpstr>
      <vt:lpstr>3. The Match Charting Project</vt:lpstr>
      <vt:lpstr>The Problem</vt:lpstr>
      <vt:lpstr>Solution: Crowdsourced Charting</vt:lpstr>
      <vt:lpstr>Match Charting Project basics</vt:lpstr>
      <vt:lpstr>MCP: What We’re Tracking</vt:lpstr>
      <vt:lpstr>MCP: Coverage So Far</vt:lpstr>
      <vt:lpstr>MCP: Sample Output</vt:lpstr>
      <vt:lpstr>MCP: Sample Output (2)</vt:lpstr>
      <vt:lpstr>MCP: Sample Output (3)</vt:lpstr>
      <vt:lpstr>MCP: Sample Output (4)</vt:lpstr>
      <vt:lpstr>Player Tendencies: A Sample</vt:lpstr>
      <vt:lpstr>Looks like a weapon…</vt:lpstr>
      <vt:lpstr>…but not against Simona</vt:lpstr>
      <vt:lpstr>Digging Deeper: Rally Tactics</vt:lpstr>
      <vt:lpstr>Crosscourt Forehand Responses</vt:lpstr>
      <vt:lpstr>Not Digging Too Deep…</vt:lpstr>
      <vt:lpstr>…but Deep Enough</vt:lpstr>
      <vt:lpstr>You Can Help! (And You Should)</vt:lpstr>
      <vt:lpstr>Thanks!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Service: The Advent of Actionable Tennis Analytics</dc:title>
  <dc:creator>Jeff</dc:creator>
  <cp:lastModifiedBy>Jeff</cp:lastModifiedBy>
  <cp:revision>27</cp:revision>
  <dcterms:created xsi:type="dcterms:W3CDTF">2015-02-27T14:11:27Z</dcterms:created>
  <dcterms:modified xsi:type="dcterms:W3CDTF">2015-02-28T02:22:36Z</dcterms:modified>
</cp:coreProperties>
</file>