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410" r:id="rId5"/>
    <p:sldId id="383" r:id="rId6"/>
    <p:sldId id="391" r:id="rId7"/>
    <p:sldId id="408" r:id="rId8"/>
    <p:sldId id="407" r:id="rId9"/>
    <p:sldId id="404" r:id="rId10"/>
    <p:sldId id="405" r:id="rId11"/>
    <p:sldId id="411" r:id="rId12"/>
    <p:sldId id="412" r:id="rId13"/>
    <p:sldId id="3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A62C"/>
    <a:srgbClr val="1DC4FF"/>
    <a:srgbClr val="47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012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101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horturl.at/04oV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Aftabk.1038@gmail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sz="5400" dirty="0"/>
              <a:t>Expression Classification from Facial Images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406245-3AE4-3014-1A5C-CD2B5F3577E7}"/>
              </a:ext>
            </a:extLst>
          </p:cNvPr>
          <p:cNvSpPr txBox="1"/>
          <p:nvPr/>
        </p:nvSpPr>
        <p:spPr>
          <a:xfrm>
            <a:off x="6309904" y="4208206"/>
            <a:ext cx="5341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Student Name: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Aftab Nafees 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Section: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DSAI Section 1 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Roll Number: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DSAI-GB-002 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GitHub Username: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aftab1038 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GitHub Project Rep Link: </a:t>
            </a:r>
            <a:r>
              <a:rPr lang="en-US" b="1" dirty="0">
                <a:solidFill>
                  <a:srgbClr val="1DC4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https://shorturl.at/04oVm</a:t>
            </a:r>
            <a:endParaRPr lang="en-US" b="1" dirty="0">
              <a:solidFill>
                <a:srgbClr val="1DC4FF"/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Date: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October 19, 2024 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Aftab Nafees</a:t>
            </a:r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Aftabk.1038@gmail.com</a:t>
            </a:r>
            <a:endParaRPr lang="en-US" dirty="0"/>
          </a:p>
          <a:p>
            <a:r>
              <a:rPr lang="en-US" dirty="0"/>
              <a:t>https://shorturl.at/04oVm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GB" dirty="0"/>
              <a:t>Objective: Develop a model to classify facial expressions into 7 categories</a:t>
            </a:r>
          </a:p>
          <a:p>
            <a:r>
              <a:rPr lang="en-GB" dirty="0"/>
              <a:t>Dataset: Expression in the Wild (</a:t>
            </a:r>
            <a:r>
              <a:rPr lang="en-GB" dirty="0" err="1"/>
              <a:t>ExpW</a:t>
            </a:r>
            <a:r>
              <a:rPr lang="en-GB" dirty="0"/>
              <a:t>) with 100,000 images, 36,000 used for training</a:t>
            </a:r>
          </a:p>
          <a:p>
            <a:r>
              <a:rPr lang="en-GB" dirty="0"/>
              <a:t>Model: Fine-tuned VGG16 with custom classification layers for expression detection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Dataset Details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4281" y="2413254"/>
            <a:ext cx="5562600" cy="3477478"/>
          </a:xfrm>
        </p:spPr>
        <p:txBody>
          <a:bodyPr>
            <a:normAutofit/>
          </a:bodyPr>
          <a:lstStyle/>
          <a:p>
            <a:r>
              <a:rPr lang="en-GB" dirty="0" err="1"/>
              <a:t>ExpW</a:t>
            </a:r>
            <a:r>
              <a:rPr lang="en-GB" dirty="0"/>
              <a:t> dataset contains 91,793 labelled face images in 7 categories:</a:t>
            </a:r>
          </a:p>
          <a:p>
            <a:r>
              <a:rPr lang="en-GB" dirty="0"/>
              <a:t>Angry, Disgust, Fear, Happy, Sad, Surprise, Neutral</a:t>
            </a:r>
          </a:p>
          <a:p>
            <a:r>
              <a:rPr lang="en-GB" dirty="0"/>
              <a:t>Data split: 80% training, 20% testing</a:t>
            </a:r>
          </a:p>
          <a:p>
            <a:r>
              <a:rPr lang="en-GB" dirty="0"/>
              <a:t>Images were pre-processed and normalized before training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50A0953-460D-B26C-5DE2-0AAEB3C43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115164"/>
            <a:ext cx="5562600" cy="4191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83CB19-C786-F4A8-AE53-865E675218D1}"/>
              </a:ext>
            </a:extLst>
          </p:cNvPr>
          <p:cNvCxnSpPr>
            <a:cxnSpLocks/>
          </p:cNvCxnSpPr>
          <p:nvPr/>
        </p:nvCxnSpPr>
        <p:spPr>
          <a:xfrm>
            <a:off x="6381134" y="1966453"/>
            <a:ext cx="0" cy="4680000"/>
          </a:xfrm>
          <a:prstGeom prst="line">
            <a:avLst/>
          </a:prstGeom>
          <a:ln>
            <a:solidFill>
              <a:srgbClr val="6CA62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Model Architecture (VGG16)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6052246" cy="3597470"/>
          </a:xfrm>
        </p:spPr>
        <p:txBody>
          <a:bodyPr/>
          <a:lstStyle/>
          <a:p>
            <a:r>
              <a:rPr lang="en-GB" dirty="0"/>
              <a:t>• Pre-trained VGG16 used as the base model</a:t>
            </a:r>
          </a:p>
          <a:p>
            <a:r>
              <a:rPr lang="en-GB" dirty="0"/>
              <a:t>• Custom layers added for emotion classification</a:t>
            </a:r>
          </a:p>
          <a:p>
            <a:r>
              <a:rPr lang="en-GB" dirty="0"/>
              <a:t>• Optimizer: Adam, Learning rate: 0.001</a:t>
            </a:r>
          </a:p>
          <a:p>
            <a:r>
              <a:rPr lang="en-GB" dirty="0"/>
              <a:t>• Training for 10 epochs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231924"/>
            <a:ext cx="6622517" cy="2458064"/>
          </a:xfrm>
        </p:spPr>
        <p:txBody>
          <a:bodyPr>
            <a:normAutofit/>
          </a:bodyPr>
          <a:lstStyle/>
          <a:p>
            <a:r>
              <a:rPr lang="en-GB" sz="2000" dirty="0"/>
              <a:t>• Model showed robust performance with 91% test accuracy</a:t>
            </a:r>
          </a:p>
          <a:p>
            <a:r>
              <a:rPr lang="en-GB" sz="2000" dirty="0"/>
              <a:t>• Training accuracy of 98% reflects strong learning capabilities</a:t>
            </a:r>
          </a:p>
          <a:p>
            <a:r>
              <a:rPr lang="en-GB" sz="2000" dirty="0"/>
              <a:t>• Class imbalance and diverse image quality affected performance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2" y="2676525"/>
            <a:ext cx="9453046" cy="3597470"/>
          </a:xfrm>
        </p:spPr>
        <p:txBody>
          <a:bodyPr>
            <a:normAutofit/>
          </a:bodyPr>
          <a:lstStyle/>
          <a:p>
            <a:r>
              <a:rPr lang="en-GB" sz="2400" dirty="0"/>
              <a:t>• Training Accuracy: 98%</a:t>
            </a:r>
          </a:p>
          <a:p>
            <a:r>
              <a:rPr lang="en-GB" sz="2400" dirty="0"/>
              <a:t>• Test Accuracy: 91%</a:t>
            </a:r>
          </a:p>
          <a:p>
            <a:r>
              <a:rPr lang="en-GB" sz="2400" dirty="0"/>
              <a:t>• Validation Accuracy: 92%</a:t>
            </a:r>
          </a:p>
          <a:p>
            <a:r>
              <a:rPr lang="en-GB" sz="2400" dirty="0"/>
              <a:t>• Observed slight overfitting between training and validation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Model Performance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735427" y="1901316"/>
            <a:ext cx="8748652" cy="2176401"/>
          </a:xfrm>
        </p:spPr>
        <p:txBody>
          <a:bodyPr>
            <a:normAutofit/>
          </a:bodyPr>
          <a:lstStyle/>
          <a:p>
            <a:r>
              <a:rPr lang="en-GB" sz="2400" dirty="0"/>
              <a:t>• Model showed robust performance with 91% test accuracy</a:t>
            </a:r>
          </a:p>
          <a:p>
            <a:r>
              <a:rPr lang="en-GB" sz="2400" dirty="0"/>
              <a:t>• Training accuracy of 98% reflects strong learning capabilities</a:t>
            </a:r>
          </a:p>
          <a:p>
            <a:r>
              <a:rPr lang="en-GB" sz="2400" dirty="0"/>
              <a:t>• Class imbalance and diverse image quality affected performance</a:t>
            </a:r>
          </a:p>
        </p:txBody>
      </p:sp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Analysis &amp; 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GB" b="0" dirty="0">
                <a:solidFill>
                  <a:schemeClr val="bg1"/>
                </a:solidFill>
              </a:rPr>
              <a:t>Techniques for improving generalization:</a:t>
            </a:r>
          </a:p>
          <a:p>
            <a:pPr marL="0" indent="0">
              <a:buNone/>
            </a:pPr>
            <a:r>
              <a:rPr lang="en-GB" b="0" dirty="0">
                <a:solidFill>
                  <a:schemeClr val="bg1"/>
                </a:solidFill>
              </a:rPr>
              <a:t>	Data augmentation</a:t>
            </a:r>
          </a:p>
          <a:p>
            <a:pPr marL="0" indent="0">
              <a:buNone/>
            </a:pPr>
            <a:r>
              <a:rPr lang="en-GB" b="0" dirty="0">
                <a:solidFill>
                  <a:schemeClr val="bg1"/>
                </a:solidFill>
              </a:rPr>
              <a:t>	Regularization (dropout)</a:t>
            </a:r>
          </a:p>
          <a:p>
            <a:pPr marL="0" indent="0">
              <a:buNone/>
            </a:pPr>
            <a:r>
              <a:rPr lang="en-GB" b="0" dirty="0">
                <a:solidFill>
                  <a:schemeClr val="bg1"/>
                </a:solidFill>
              </a:rPr>
              <a:t>	Cross-validation</a:t>
            </a:r>
          </a:p>
          <a:p>
            <a:r>
              <a:rPr lang="en-GB" b="0" dirty="0">
                <a:solidFill>
                  <a:schemeClr val="bg1"/>
                </a:solidFill>
              </a:rPr>
              <a:t>Further training and testing on diverse datasets recommended</a:t>
            </a:r>
          </a:p>
        </p:txBody>
      </p:sp>
    </p:spTree>
    <p:extLst>
      <p:ext uri="{BB962C8B-B14F-4D97-AF65-F5344CB8AC3E}">
        <p14:creationId xmlns:p14="http://schemas.microsoft.com/office/powerpoint/2010/main" val="358820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4280" y="2413254"/>
            <a:ext cx="8797475" cy="3477478"/>
          </a:xfrm>
        </p:spPr>
        <p:txBody>
          <a:bodyPr>
            <a:normAutofit/>
          </a:bodyPr>
          <a:lstStyle/>
          <a:p>
            <a:r>
              <a:rPr lang="en-GB" sz="2400" dirty="0"/>
              <a:t>Model demonstrated promising accuracy for facial expression classification</a:t>
            </a:r>
          </a:p>
          <a:p>
            <a:r>
              <a:rPr lang="en-GB" sz="2400" dirty="0"/>
              <a:t>Useful in psychology, human-computer interaction, and security</a:t>
            </a:r>
          </a:p>
          <a:p>
            <a:r>
              <a:rPr lang="en-GB" sz="2400" dirty="0"/>
              <a:t>Future work includes enhancing model generalization and robustness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169643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{27A1E4F4-A35E-4ACE-AFA3-A6B9F800C382}tf78853419_win32</Template>
  <TotalTime>27</TotalTime>
  <Words>332</Words>
  <Application>Microsoft Office PowerPoint</Application>
  <PresentationFormat>Widescreen</PresentationFormat>
  <Paragraphs>58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Franklin Gothic Book</vt:lpstr>
      <vt:lpstr>Franklin Gothic Demi</vt:lpstr>
      <vt:lpstr>Custom</vt:lpstr>
      <vt:lpstr>Expression Classification from Facial Images</vt:lpstr>
      <vt:lpstr>Project Overview</vt:lpstr>
      <vt:lpstr>Dataset Details</vt:lpstr>
      <vt:lpstr>Model Architecture (VGG16)</vt:lpstr>
      <vt:lpstr>Hyperparameter Tuning</vt:lpstr>
      <vt:lpstr>Results</vt:lpstr>
      <vt:lpstr>Model Performance Analysis</vt:lpstr>
      <vt:lpstr>Analysis &amp; Future Work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Aftab Nafees</dc:creator>
  <cp:lastModifiedBy>Aftab Nafees</cp:lastModifiedBy>
  <cp:revision>3</cp:revision>
  <dcterms:created xsi:type="dcterms:W3CDTF">2024-10-19T10:30:38Z</dcterms:created>
  <dcterms:modified xsi:type="dcterms:W3CDTF">2024-10-19T10:58:19Z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