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1430000" cy="10877550"/>
  <p:notesSz cx="11430000" cy="108775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DDDDD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8E8E8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DDDDD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8E8E8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DDDDD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DDDDD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463550"/>
            <a:ext cx="9846945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DDDDD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1358899"/>
            <a:ext cx="10119995" cy="420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8E8E8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hyperlink" Target="https://gamma.app/?utm_source=made-with-gamma" TargetMode="External"/><Relationship Id="rId8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s://gamma.app/?utm_source=made-with-gamma" TargetMode="External"/><Relationship Id="rId9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huggingface.co/spaces/aftab62503/NASA-exoplanet-detecto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3625" y="482600"/>
            <a:ext cx="5227320" cy="31781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2680"/>
              </a:lnSpc>
            </a:pPr>
            <a:r>
              <a:rPr dirty="0" sz="10100" spc="-370"/>
              <a:t>E</a:t>
            </a:r>
            <a:r>
              <a:rPr dirty="0" sz="10100" spc="-665"/>
              <a:t>x</a:t>
            </a:r>
            <a:r>
              <a:rPr dirty="0" sz="10100" spc="-130"/>
              <a:t>o</a:t>
            </a:r>
            <a:r>
              <a:rPr dirty="0" sz="10100" spc="-535"/>
              <a:t>-</a:t>
            </a:r>
            <a:r>
              <a:rPr dirty="0" sz="10100" spc="-850"/>
              <a:t>AI </a:t>
            </a:r>
            <a:r>
              <a:rPr dirty="0" sz="10100" spc="-745"/>
              <a:t>Explorer</a:t>
            </a:r>
            <a:endParaRPr sz="10100"/>
          </a:p>
        </p:txBody>
      </p:sp>
      <p:sp>
        <p:nvSpPr>
          <p:cNvPr id="5" name="object 5" descr=""/>
          <p:cNvSpPr txBox="1"/>
          <p:nvPr/>
        </p:nvSpPr>
        <p:spPr>
          <a:xfrm>
            <a:off x="4873625" y="3949700"/>
            <a:ext cx="4785995" cy="8655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55"/>
              </a:spcBef>
            </a:pPr>
            <a:r>
              <a:rPr dirty="0" sz="2700" spc="-195">
                <a:solidFill>
                  <a:srgbClr val="DDDDDD"/>
                </a:solidFill>
                <a:latin typeface="Arial Black"/>
                <a:cs typeface="Arial Black"/>
              </a:rPr>
              <a:t>Discovering</a:t>
            </a:r>
            <a:r>
              <a:rPr dirty="0" sz="2700" spc="-27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315">
                <a:solidFill>
                  <a:srgbClr val="DDDDDD"/>
                </a:solidFill>
                <a:latin typeface="Arial Black"/>
                <a:cs typeface="Arial Black"/>
              </a:rPr>
              <a:t>New</a:t>
            </a:r>
            <a:r>
              <a:rPr dirty="0" sz="2700" spc="-27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170">
                <a:solidFill>
                  <a:srgbClr val="DDDDDD"/>
                </a:solidFill>
                <a:latin typeface="Arial Black"/>
                <a:cs typeface="Arial Black"/>
              </a:rPr>
              <a:t>Worlds</a:t>
            </a:r>
            <a:r>
              <a:rPr dirty="0" sz="2700" spc="-27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215">
                <a:solidFill>
                  <a:srgbClr val="DDDDDD"/>
                </a:solidFill>
                <a:latin typeface="Arial Black"/>
                <a:cs typeface="Arial Black"/>
              </a:rPr>
              <a:t>with </a:t>
            </a:r>
            <a:r>
              <a:rPr dirty="0" sz="2700" spc="-185">
                <a:solidFill>
                  <a:srgbClr val="DDDDDD"/>
                </a:solidFill>
                <a:latin typeface="Arial Black"/>
                <a:cs typeface="Arial Black"/>
              </a:rPr>
              <a:t>Artificial</a:t>
            </a:r>
            <a:r>
              <a:rPr dirty="0" sz="2700" spc="-24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135">
                <a:solidFill>
                  <a:srgbClr val="DDDDDD"/>
                </a:solidFill>
                <a:latin typeface="Arial Black"/>
                <a:cs typeface="Arial Black"/>
              </a:rPr>
              <a:t>Intelligence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73625" y="5240337"/>
            <a:ext cx="1933575" cy="5492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5"/>
              </a:spcBef>
            </a:pPr>
            <a:r>
              <a:rPr dirty="0" sz="1650" spc="-80">
                <a:solidFill>
                  <a:srgbClr val="DDDDDD"/>
                </a:solidFill>
                <a:latin typeface="Arial Black"/>
                <a:cs typeface="Arial Black"/>
              </a:rPr>
              <a:t>NASA</a:t>
            </a:r>
            <a:r>
              <a:rPr dirty="0" sz="1650" spc="-15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1650" spc="-95">
                <a:solidFill>
                  <a:srgbClr val="DDDDDD"/>
                </a:solidFill>
                <a:latin typeface="Arial Black"/>
                <a:cs typeface="Arial Black"/>
              </a:rPr>
              <a:t>Space</a:t>
            </a:r>
            <a:r>
              <a:rPr dirty="0" sz="1650" spc="-15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1650" spc="-70">
                <a:solidFill>
                  <a:srgbClr val="DDDDDD"/>
                </a:solidFill>
                <a:latin typeface="Arial Black"/>
                <a:cs typeface="Arial Black"/>
              </a:rPr>
              <a:t>Apps </a:t>
            </a:r>
            <a:r>
              <a:rPr dirty="0" sz="1650" spc="-95">
                <a:solidFill>
                  <a:srgbClr val="DDDDDD"/>
                </a:solidFill>
                <a:latin typeface="Arial Black"/>
                <a:cs typeface="Arial Black"/>
              </a:rPr>
              <a:t>Challenge</a:t>
            </a:r>
            <a:r>
              <a:rPr dirty="0" sz="1650" spc="-10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1650" spc="-20">
                <a:solidFill>
                  <a:srgbClr val="DDDDDD"/>
                </a:solidFill>
                <a:latin typeface="Arial Black"/>
                <a:cs typeface="Arial Black"/>
              </a:rPr>
              <a:t>2025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64055" y="5240337"/>
            <a:ext cx="161798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55">
                <a:solidFill>
                  <a:srgbClr val="DDDDDD"/>
                </a:solidFill>
                <a:latin typeface="Arial Black"/>
                <a:cs typeface="Arial Black"/>
              </a:rPr>
              <a:t>Team:</a:t>
            </a:r>
            <a:r>
              <a:rPr dirty="0" sz="1650" spc="-15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1650" spc="-140">
                <a:solidFill>
                  <a:srgbClr val="DDDDDD"/>
                </a:solidFill>
                <a:latin typeface="Arial Black"/>
                <a:cs typeface="Arial Black"/>
              </a:rPr>
              <a:t>Zero</a:t>
            </a:r>
            <a:r>
              <a:rPr dirty="0" sz="1650" spc="-14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1650" spc="-25">
                <a:solidFill>
                  <a:srgbClr val="DDDDDD"/>
                </a:solidFill>
                <a:latin typeface="Arial Black"/>
                <a:cs typeface="Arial Black"/>
              </a:rPr>
              <a:t>Day</a:t>
            </a:r>
            <a:endParaRPr sz="1650">
              <a:latin typeface="Arial Black"/>
              <a:cs typeface="Arial Black"/>
            </a:endParaRPr>
          </a:p>
        </p:txBody>
      </p:sp>
      <p:pic>
        <p:nvPicPr>
          <p:cNvPr id="8" name="object 8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543800"/>
          </a:xfrm>
          <a:custGeom>
            <a:avLst/>
            <a:gdLst/>
            <a:ahLst/>
            <a:cxnLst/>
            <a:rect l="l" t="t" r="r" b="b"/>
            <a:pathLst>
              <a:path w="11430000" h="7543800">
                <a:moveTo>
                  <a:pt x="11430000" y="0"/>
                </a:moveTo>
                <a:lnTo>
                  <a:pt x="0" y="0"/>
                </a:lnTo>
                <a:lnTo>
                  <a:pt x="0" y="7543800"/>
                </a:lnTo>
                <a:lnTo>
                  <a:pt x="11430000" y="7543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0"/>
            <a:ext cx="4286250" cy="7543800"/>
            <a:chOff x="7143750" y="0"/>
            <a:chExt cx="4286250" cy="7543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0"/>
              <a:ext cx="4286250" cy="7543799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7029449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375" y="463550"/>
            <a:ext cx="4944745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pc="-280"/>
              <a:t>The</a:t>
            </a:r>
            <a:r>
              <a:rPr dirty="0" spc="-355"/>
              <a:t> </a:t>
            </a:r>
            <a:r>
              <a:rPr dirty="0" spc="-245"/>
              <a:t>Problem:</a:t>
            </a:r>
            <a:r>
              <a:rPr dirty="0" spc="-350"/>
              <a:t> </a:t>
            </a:r>
            <a:r>
              <a:rPr dirty="0" spc="-10"/>
              <a:t>Hidden </a:t>
            </a:r>
            <a:r>
              <a:rPr dirty="0" spc="-220"/>
              <a:t>Planets</a:t>
            </a:r>
            <a:r>
              <a:rPr dirty="0" spc="-365"/>
              <a:t> </a:t>
            </a:r>
            <a:r>
              <a:rPr dirty="0" spc="-210"/>
              <a:t>in</a:t>
            </a:r>
            <a:r>
              <a:rPr dirty="0" spc="-360"/>
              <a:t> </a:t>
            </a:r>
            <a:r>
              <a:rPr dirty="0" spc="-140"/>
              <a:t>a</a:t>
            </a:r>
            <a:r>
              <a:rPr dirty="0" spc="-365"/>
              <a:t> </a:t>
            </a:r>
            <a:r>
              <a:rPr dirty="0" spc="-220"/>
              <a:t>Sea</a:t>
            </a:r>
            <a:r>
              <a:rPr dirty="0" spc="-360"/>
              <a:t> </a:t>
            </a:r>
            <a:r>
              <a:rPr dirty="0" spc="-200"/>
              <a:t>of</a:t>
            </a:r>
            <a:r>
              <a:rPr dirty="0" spc="-360"/>
              <a:t> </a:t>
            </a:r>
            <a:r>
              <a:rPr dirty="0" spc="-75"/>
              <a:t>Data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075" y="2819400"/>
            <a:ext cx="5943600" cy="130492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87375" y="1755139"/>
            <a:ext cx="5951855" cy="21399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60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NASA's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exoplanet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search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is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classic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"needle-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in-</a:t>
            </a:r>
            <a:r>
              <a:rPr dirty="0" sz="1350" spc="-50">
                <a:solidFill>
                  <a:srgbClr val="8E8E8E"/>
                </a:solidFill>
                <a:latin typeface="Tahoma"/>
                <a:cs typeface="Tahoma"/>
              </a:rPr>
              <a:t>a-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haystack"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problem.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Missions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like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Kepler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TESS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generate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immense,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complex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datasets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that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overwhelm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human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analysis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capabilities.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350">
              <a:latin typeface="Tahoma"/>
              <a:cs typeface="Tahoma"/>
            </a:endParaRPr>
          </a:p>
          <a:p>
            <a:pPr marL="889000">
              <a:lnSpc>
                <a:spcPct val="100000"/>
              </a:lnSpc>
              <a:spcBef>
                <a:spcPts val="5"/>
              </a:spcBef>
            </a:pPr>
            <a:r>
              <a:rPr dirty="0" sz="1650" spc="-105">
                <a:solidFill>
                  <a:srgbClr val="8E8E8E"/>
                </a:solidFill>
                <a:latin typeface="Arial Black"/>
                <a:cs typeface="Arial Black"/>
              </a:rPr>
              <a:t>Vast</a:t>
            </a:r>
            <a:r>
              <a:rPr dirty="0" sz="1650" spc="-155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55">
                <a:solidFill>
                  <a:srgbClr val="8E8E8E"/>
                </a:solidFill>
                <a:latin typeface="Arial Black"/>
                <a:cs typeface="Arial Black"/>
              </a:rPr>
              <a:t>Data</a:t>
            </a:r>
            <a:r>
              <a:rPr dirty="0" sz="1650" spc="-15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Collection</a:t>
            </a:r>
            <a:endParaRPr sz="1650">
              <a:latin typeface="Arial Black"/>
              <a:cs typeface="Arial Black"/>
            </a:endParaRPr>
          </a:p>
          <a:p>
            <a:pPr marL="888365" marR="61594">
              <a:lnSpc>
                <a:spcPct val="134300"/>
              </a:lnSpc>
              <a:spcBef>
                <a:spcPts val="459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Over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25" b="1">
                <a:solidFill>
                  <a:srgbClr val="8E8E8E"/>
                </a:solidFill>
                <a:latin typeface="Tahoma"/>
                <a:cs typeface="Tahoma"/>
              </a:rPr>
              <a:t>200,000</a:t>
            </a:r>
            <a:r>
              <a:rPr dirty="0" sz="1350" spc="15" b="1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data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points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light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curves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collected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by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Kepler,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K2,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-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TESS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missions.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0075" y="4295775"/>
            <a:ext cx="5943600" cy="1295400"/>
            <a:chOff x="600075" y="4295775"/>
            <a:chExt cx="5943600" cy="1295400"/>
          </a:xfrm>
        </p:grpSpPr>
        <p:sp>
          <p:nvSpPr>
            <p:cNvPr id="10" name="object 10" descr=""/>
            <p:cNvSpPr/>
            <p:nvPr/>
          </p:nvSpPr>
          <p:spPr>
            <a:xfrm>
              <a:off x="609600" y="4305300"/>
              <a:ext cx="5924550" cy="1276350"/>
            </a:xfrm>
            <a:custGeom>
              <a:avLst/>
              <a:gdLst/>
              <a:ahLst/>
              <a:cxnLst/>
              <a:rect l="l" t="t" r="r" b="b"/>
              <a:pathLst>
                <a:path w="5924550" h="1276350">
                  <a:moveTo>
                    <a:pt x="5877382" y="0"/>
                  </a:moveTo>
                  <a:lnTo>
                    <a:pt x="47169" y="0"/>
                  </a:lnTo>
                  <a:lnTo>
                    <a:pt x="43884" y="317"/>
                  </a:lnTo>
                  <a:lnTo>
                    <a:pt x="10347" y="19685"/>
                  </a:lnTo>
                  <a:lnTo>
                    <a:pt x="0" y="47167"/>
                  </a:lnTo>
                  <a:lnTo>
                    <a:pt x="0" y="1225867"/>
                  </a:lnTo>
                  <a:lnTo>
                    <a:pt x="0" y="1229182"/>
                  </a:lnTo>
                  <a:lnTo>
                    <a:pt x="17129" y="1263904"/>
                  </a:lnTo>
                  <a:lnTo>
                    <a:pt x="47169" y="1276350"/>
                  </a:lnTo>
                  <a:lnTo>
                    <a:pt x="5877382" y="1276350"/>
                  </a:lnTo>
                  <a:lnTo>
                    <a:pt x="5912104" y="1259217"/>
                  </a:lnTo>
                  <a:lnTo>
                    <a:pt x="5923572" y="1235710"/>
                  </a:lnTo>
                  <a:lnTo>
                    <a:pt x="5924232" y="1232471"/>
                  </a:lnTo>
                  <a:lnTo>
                    <a:pt x="5924550" y="1229182"/>
                  </a:lnTo>
                  <a:lnTo>
                    <a:pt x="5924550" y="47167"/>
                  </a:lnTo>
                  <a:lnTo>
                    <a:pt x="5924232" y="43878"/>
                  </a:lnTo>
                  <a:lnTo>
                    <a:pt x="5923572" y="40640"/>
                  </a:lnTo>
                  <a:lnTo>
                    <a:pt x="5922937" y="37376"/>
                  </a:lnTo>
                  <a:lnTo>
                    <a:pt x="5899353" y="6667"/>
                  </a:lnTo>
                  <a:lnTo>
                    <a:pt x="5880671" y="317"/>
                  </a:lnTo>
                  <a:lnTo>
                    <a:pt x="5877382" y="0"/>
                  </a:lnTo>
                  <a:close/>
                </a:path>
              </a:pathLst>
            </a:custGeom>
            <a:solidFill>
              <a:srgbClr val="171515">
                <a:alpha val="9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600" y="4305300"/>
              <a:ext cx="5924550" cy="1276350"/>
            </a:xfrm>
            <a:custGeom>
              <a:avLst/>
              <a:gdLst/>
              <a:ahLst/>
              <a:cxnLst/>
              <a:rect l="l" t="t" r="r" b="b"/>
              <a:pathLst>
                <a:path w="5924550" h="1276350">
                  <a:moveTo>
                    <a:pt x="0" y="1225867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22" y="43878"/>
                  </a:lnTo>
                  <a:lnTo>
                    <a:pt x="972" y="40640"/>
                  </a:lnTo>
                  <a:lnTo>
                    <a:pt x="1616" y="37376"/>
                  </a:lnTo>
                  <a:lnTo>
                    <a:pt x="2574" y="34226"/>
                  </a:lnTo>
                  <a:lnTo>
                    <a:pt x="3844" y="31165"/>
                  </a:lnTo>
                  <a:lnTo>
                    <a:pt x="5109" y="28092"/>
                  </a:lnTo>
                  <a:lnTo>
                    <a:pt x="6667" y="25196"/>
                  </a:lnTo>
                  <a:lnTo>
                    <a:pt x="37381" y="1612"/>
                  </a:lnTo>
                  <a:lnTo>
                    <a:pt x="40634" y="965"/>
                  </a:lnTo>
                  <a:lnTo>
                    <a:pt x="43884" y="317"/>
                  </a:lnTo>
                  <a:lnTo>
                    <a:pt x="47169" y="0"/>
                  </a:lnTo>
                  <a:lnTo>
                    <a:pt x="50482" y="0"/>
                  </a:lnTo>
                  <a:lnTo>
                    <a:pt x="5874067" y="0"/>
                  </a:lnTo>
                  <a:lnTo>
                    <a:pt x="5877382" y="0"/>
                  </a:lnTo>
                  <a:lnTo>
                    <a:pt x="5880671" y="317"/>
                  </a:lnTo>
                  <a:lnTo>
                    <a:pt x="5883910" y="965"/>
                  </a:lnTo>
                  <a:lnTo>
                    <a:pt x="5887161" y="1612"/>
                  </a:lnTo>
                  <a:lnTo>
                    <a:pt x="5917882" y="25196"/>
                  </a:lnTo>
                  <a:lnTo>
                    <a:pt x="5920701" y="31165"/>
                  </a:lnTo>
                  <a:lnTo>
                    <a:pt x="5921971" y="34226"/>
                  </a:lnTo>
                  <a:lnTo>
                    <a:pt x="5922937" y="37376"/>
                  </a:lnTo>
                  <a:lnTo>
                    <a:pt x="5923572" y="40640"/>
                  </a:lnTo>
                  <a:lnTo>
                    <a:pt x="5924232" y="43878"/>
                  </a:lnTo>
                  <a:lnTo>
                    <a:pt x="5924550" y="47167"/>
                  </a:lnTo>
                  <a:lnTo>
                    <a:pt x="5924550" y="50482"/>
                  </a:lnTo>
                  <a:lnTo>
                    <a:pt x="5924550" y="1225867"/>
                  </a:lnTo>
                  <a:lnTo>
                    <a:pt x="5924550" y="1229182"/>
                  </a:lnTo>
                  <a:lnTo>
                    <a:pt x="5924232" y="1232471"/>
                  </a:lnTo>
                  <a:lnTo>
                    <a:pt x="5923572" y="1235710"/>
                  </a:lnTo>
                  <a:lnTo>
                    <a:pt x="5922937" y="1238961"/>
                  </a:lnTo>
                  <a:lnTo>
                    <a:pt x="5921971" y="1242123"/>
                  </a:lnTo>
                  <a:lnTo>
                    <a:pt x="5920701" y="1245184"/>
                  </a:lnTo>
                  <a:lnTo>
                    <a:pt x="5919444" y="1248244"/>
                  </a:lnTo>
                  <a:lnTo>
                    <a:pt x="5902109" y="1267841"/>
                  </a:lnTo>
                  <a:lnTo>
                    <a:pt x="5899353" y="1269682"/>
                  </a:lnTo>
                  <a:lnTo>
                    <a:pt x="5883910" y="1275372"/>
                  </a:lnTo>
                  <a:lnTo>
                    <a:pt x="5880671" y="1276019"/>
                  </a:lnTo>
                  <a:lnTo>
                    <a:pt x="5877382" y="1276350"/>
                  </a:lnTo>
                  <a:lnTo>
                    <a:pt x="5874067" y="1276350"/>
                  </a:lnTo>
                  <a:lnTo>
                    <a:pt x="50482" y="1276350"/>
                  </a:lnTo>
                  <a:lnTo>
                    <a:pt x="47169" y="1276350"/>
                  </a:lnTo>
                  <a:lnTo>
                    <a:pt x="43884" y="1276019"/>
                  </a:lnTo>
                  <a:lnTo>
                    <a:pt x="40634" y="1275372"/>
                  </a:lnTo>
                  <a:lnTo>
                    <a:pt x="37381" y="1274737"/>
                  </a:lnTo>
                  <a:lnTo>
                    <a:pt x="8507" y="1253909"/>
                  </a:lnTo>
                  <a:lnTo>
                    <a:pt x="6667" y="1251153"/>
                  </a:lnTo>
                  <a:lnTo>
                    <a:pt x="5109" y="1248244"/>
                  </a:lnTo>
                  <a:lnTo>
                    <a:pt x="3844" y="1245184"/>
                  </a:lnTo>
                  <a:lnTo>
                    <a:pt x="2574" y="1242123"/>
                  </a:lnTo>
                  <a:lnTo>
                    <a:pt x="1616" y="1238961"/>
                  </a:lnTo>
                  <a:lnTo>
                    <a:pt x="972" y="1235710"/>
                  </a:lnTo>
                  <a:lnTo>
                    <a:pt x="322" y="1232471"/>
                  </a:lnTo>
                  <a:lnTo>
                    <a:pt x="0" y="1229182"/>
                  </a:lnTo>
                  <a:lnTo>
                    <a:pt x="0" y="1225867"/>
                  </a:lnTo>
                  <a:close/>
                </a:path>
              </a:pathLst>
            </a:custGeom>
            <a:ln w="1905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9125" y="4314825"/>
              <a:ext cx="681355" cy="1257300"/>
            </a:xfrm>
            <a:custGeom>
              <a:avLst/>
              <a:gdLst/>
              <a:ahLst/>
              <a:cxnLst/>
              <a:rect l="l" t="t" r="r" b="b"/>
              <a:pathLst>
                <a:path w="681355" h="1257300">
                  <a:moveTo>
                    <a:pt x="681037" y="0"/>
                  </a:moveTo>
                  <a:lnTo>
                    <a:pt x="35525" y="0"/>
                  </a:lnTo>
                  <a:lnTo>
                    <a:pt x="30300" y="1041"/>
                  </a:lnTo>
                  <a:lnTo>
                    <a:pt x="1036" y="30302"/>
                  </a:lnTo>
                  <a:lnTo>
                    <a:pt x="0" y="35521"/>
                  </a:lnTo>
                  <a:lnTo>
                    <a:pt x="0" y="1216342"/>
                  </a:lnTo>
                  <a:lnTo>
                    <a:pt x="0" y="1221778"/>
                  </a:lnTo>
                  <a:lnTo>
                    <a:pt x="30300" y="1256258"/>
                  </a:lnTo>
                  <a:lnTo>
                    <a:pt x="35525" y="1257300"/>
                  </a:lnTo>
                  <a:lnTo>
                    <a:pt x="681037" y="1257300"/>
                  </a:lnTo>
                  <a:lnTo>
                    <a:pt x="68103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95400" y="4314825"/>
              <a:ext cx="9525" cy="1257300"/>
            </a:xfrm>
            <a:custGeom>
              <a:avLst/>
              <a:gdLst/>
              <a:ahLst/>
              <a:cxnLst/>
              <a:rect l="l" t="t" r="r" b="b"/>
              <a:pathLst>
                <a:path w="9525" h="1257300">
                  <a:moveTo>
                    <a:pt x="952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9525" y="1257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67136" y="4819650"/>
              <a:ext cx="180340" cy="257175"/>
            </a:xfrm>
            <a:custGeom>
              <a:avLst/>
              <a:gdLst/>
              <a:ahLst/>
              <a:cxnLst/>
              <a:rect l="l" t="t" r="r" b="b"/>
              <a:pathLst>
                <a:path w="180340" h="257175">
                  <a:moveTo>
                    <a:pt x="15820" y="25"/>
                  </a:moveTo>
                  <a:lnTo>
                    <a:pt x="165992" y="25"/>
                  </a:lnTo>
                </a:path>
                <a:path w="180340" h="257175">
                  <a:moveTo>
                    <a:pt x="170205" y="5816"/>
                  </a:moveTo>
                  <a:lnTo>
                    <a:pt x="170190" y="6667"/>
                  </a:lnTo>
                  <a:lnTo>
                    <a:pt x="170164" y="7658"/>
                  </a:lnTo>
                  <a:lnTo>
                    <a:pt x="170135" y="9055"/>
                  </a:lnTo>
                  <a:lnTo>
                    <a:pt x="170096" y="10439"/>
                  </a:lnTo>
                  <a:lnTo>
                    <a:pt x="170056" y="11836"/>
                  </a:lnTo>
                  <a:lnTo>
                    <a:pt x="170021" y="13220"/>
                  </a:lnTo>
                  <a:lnTo>
                    <a:pt x="169981" y="14605"/>
                  </a:lnTo>
                  <a:lnTo>
                    <a:pt x="163493" y="53632"/>
                  </a:lnTo>
                  <a:lnTo>
                    <a:pt x="142314" y="86995"/>
                  </a:lnTo>
                  <a:lnTo>
                    <a:pt x="122892" y="103682"/>
                  </a:lnTo>
                  <a:lnTo>
                    <a:pt x="121479" y="104736"/>
                  </a:lnTo>
                  <a:lnTo>
                    <a:pt x="100826" y="128016"/>
                  </a:lnTo>
                  <a:lnTo>
                    <a:pt x="100886" y="129400"/>
                  </a:lnTo>
                  <a:lnTo>
                    <a:pt x="117058" y="148856"/>
                  </a:lnTo>
                  <a:lnTo>
                    <a:pt x="118437" y="149910"/>
                  </a:lnTo>
                  <a:lnTo>
                    <a:pt x="119796" y="150926"/>
                  </a:lnTo>
                  <a:lnTo>
                    <a:pt x="121156" y="151942"/>
                  </a:lnTo>
                  <a:lnTo>
                    <a:pt x="122530" y="152984"/>
                  </a:lnTo>
                  <a:lnTo>
                    <a:pt x="150356" y="179400"/>
                  </a:lnTo>
                  <a:lnTo>
                    <a:pt x="167040" y="214109"/>
                  </a:lnTo>
                  <a:lnTo>
                    <a:pt x="170616" y="248843"/>
                  </a:lnTo>
                  <a:lnTo>
                    <a:pt x="170632" y="249821"/>
                  </a:lnTo>
                  <a:lnTo>
                    <a:pt x="170641" y="250672"/>
                  </a:lnTo>
                </a:path>
                <a:path w="180340" h="257175">
                  <a:moveTo>
                    <a:pt x="14625" y="257136"/>
                  </a:moveTo>
                  <a:lnTo>
                    <a:pt x="15770" y="257136"/>
                  </a:lnTo>
                  <a:lnTo>
                    <a:pt x="16603" y="257124"/>
                  </a:lnTo>
                  <a:lnTo>
                    <a:pt x="23580" y="257124"/>
                  </a:lnTo>
                  <a:lnTo>
                    <a:pt x="24229" y="257111"/>
                  </a:lnTo>
                  <a:lnTo>
                    <a:pt x="24968" y="257111"/>
                  </a:lnTo>
                  <a:lnTo>
                    <a:pt x="25618" y="257111"/>
                  </a:lnTo>
                  <a:lnTo>
                    <a:pt x="31908" y="257111"/>
                  </a:lnTo>
                  <a:lnTo>
                    <a:pt x="32564" y="257098"/>
                  </a:lnTo>
                  <a:lnTo>
                    <a:pt x="37465" y="257098"/>
                  </a:lnTo>
                  <a:lnTo>
                    <a:pt x="38120" y="257086"/>
                  </a:lnTo>
                  <a:lnTo>
                    <a:pt x="45800" y="257086"/>
                  </a:lnTo>
                  <a:lnTo>
                    <a:pt x="46448" y="257073"/>
                  </a:lnTo>
                  <a:lnTo>
                    <a:pt x="52005" y="257073"/>
                  </a:lnTo>
                  <a:lnTo>
                    <a:pt x="52740" y="257060"/>
                  </a:lnTo>
                  <a:lnTo>
                    <a:pt x="60340" y="257060"/>
                  </a:lnTo>
                  <a:lnTo>
                    <a:pt x="61074" y="257048"/>
                  </a:lnTo>
                  <a:lnTo>
                    <a:pt x="93012" y="257048"/>
                  </a:lnTo>
                  <a:lnTo>
                    <a:pt x="93667" y="257060"/>
                  </a:lnTo>
                  <a:lnTo>
                    <a:pt x="132551" y="257060"/>
                  </a:lnTo>
                  <a:lnTo>
                    <a:pt x="133285" y="257073"/>
                  </a:lnTo>
                  <a:lnTo>
                    <a:pt x="138107" y="257073"/>
                  </a:lnTo>
                  <a:lnTo>
                    <a:pt x="138841" y="257086"/>
                  </a:lnTo>
                  <a:lnTo>
                    <a:pt x="146437" y="257086"/>
                  </a:lnTo>
                  <a:lnTo>
                    <a:pt x="147176" y="257098"/>
                  </a:lnTo>
                  <a:lnTo>
                    <a:pt x="151338" y="257098"/>
                  </a:lnTo>
                  <a:lnTo>
                    <a:pt x="151993" y="257111"/>
                  </a:lnTo>
                  <a:lnTo>
                    <a:pt x="159673" y="257111"/>
                  </a:lnTo>
                  <a:lnTo>
                    <a:pt x="160327" y="257124"/>
                  </a:lnTo>
                  <a:lnTo>
                    <a:pt x="165695" y="257124"/>
                  </a:lnTo>
                  <a:lnTo>
                    <a:pt x="166166" y="257124"/>
                  </a:lnTo>
                </a:path>
                <a:path w="180340" h="257175">
                  <a:moveTo>
                    <a:pt x="10929" y="250812"/>
                  </a:moveTo>
                  <a:lnTo>
                    <a:pt x="10929" y="249542"/>
                  </a:lnTo>
                  <a:lnTo>
                    <a:pt x="10934" y="248780"/>
                  </a:lnTo>
                  <a:lnTo>
                    <a:pt x="10938" y="248018"/>
                  </a:lnTo>
                  <a:lnTo>
                    <a:pt x="10943" y="247383"/>
                  </a:lnTo>
                  <a:lnTo>
                    <a:pt x="10953" y="246608"/>
                  </a:lnTo>
                  <a:lnTo>
                    <a:pt x="10963" y="245973"/>
                  </a:lnTo>
                  <a:lnTo>
                    <a:pt x="10984" y="245224"/>
                  </a:lnTo>
                  <a:lnTo>
                    <a:pt x="10998" y="244576"/>
                  </a:lnTo>
                  <a:lnTo>
                    <a:pt x="11122" y="241058"/>
                  </a:lnTo>
                  <a:lnTo>
                    <a:pt x="11151" y="240411"/>
                  </a:lnTo>
                  <a:lnTo>
                    <a:pt x="11187" y="239674"/>
                  </a:lnTo>
                  <a:lnTo>
                    <a:pt x="11221" y="239014"/>
                  </a:lnTo>
                  <a:lnTo>
                    <a:pt x="11261" y="238277"/>
                  </a:lnTo>
                  <a:lnTo>
                    <a:pt x="11301" y="237629"/>
                  </a:lnTo>
                  <a:lnTo>
                    <a:pt x="11346" y="236893"/>
                  </a:lnTo>
                  <a:lnTo>
                    <a:pt x="11390" y="236258"/>
                  </a:lnTo>
                  <a:lnTo>
                    <a:pt x="11440" y="235521"/>
                  </a:lnTo>
                  <a:lnTo>
                    <a:pt x="11484" y="234886"/>
                  </a:lnTo>
                  <a:lnTo>
                    <a:pt x="11544" y="234137"/>
                  </a:lnTo>
                  <a:lnTo>
                    <a:pt x="11598" y="233489"/>
                  </a:lnTo>
                  <a:lnTo>
                    <a:pt x="11663" y="232727"/>
                  </a:lnTo>
                  <a:lnTo>
                    <a:pt x="11723" y="232079"/>
                  </a:lnTo>
                  <a:lnTo>
                    <a:pt x="11791" y="231330"/>
                  </a:lnTo>
                  <a:lnTo>
                    <a:pt x="11851" y="230708"/>
                  </a:lnTo>
                  <a:lnTo>
                    <a:pt x="11926" y="229971"/>
                  </a:lnTo>
                  <a:lnTo>
                    <a:pt x="11991" y="229336"/>
                  </a:lnTo>
                  <a:lnTo>
                    <a:pt x="12075" y="228600"/>
                  </a:lnTo>
                  <a:lnTo>
                    <a:pt x="12150" y="227926"/>
                  </a:lnTo>
                  <a:lnTo>
                    <a:pt x="12233" y="227190"/>
                  </a:lnTo>
                  <a:lnTo>
                    <a:pt x="12312" y="226542"/>
                  </a:lnTo>
                  <a:lnTo>
                    <a:pt x="12407" y="225818"/>
                  </a:lnTo>
                  <a:lnTo>
                    <a:pt x="12486" y="225183"/>
                  </a:lnTo>
                  <a:lnTo>
                    <a:pt x="13980" y="216077"/>
                  </a:lnTo>
                  <a:lnTo>
                    <a:pt x="14113" y="215442"/>
                  </a:lnTo>
                  <a:lnTo>
                    <a:pt x="25032" y="188328"/>
                  </a:lnTo>
                  <a:lnTo>
                    <a:pt x="25553" y="187452"/>
                  </a:lnTo>
                  <a:lnTo>
                    <a:pt x="35272" y="174117"/>
                  </a:lnTo>
                  <a:lnTo>
                    <a:pt x="35937" y="173342"/>
                  </a:lnTo>
                  <a:lnTo>
                    <a:pt x="45561" y="163626"/>
                  </a:lnTo>
                  <a:lnTo>
                    <a:pt x="46443" y="162826"/>
                  </a:lnTo>
                  <a:lnTo>
                    <a:pt x="47242" y="162128"/>
                  </a:lnTo>
                  <a:lnTo>
                    <a:pt x="48012" y="161455"/>
                  </a:lnTo>
                  <a:lnTo>
                    <a:pt x="48662" y="160909"/>
                  </a:lnTo>
                  <a:lnTo>
                    <a:pt x="49371" y="160312"/>
                  </a:lnTo>
                  <a:lnTo>
                    <a:pt x="50036" y="159766"/>
                  </a:lnTo>
                  <a:lnTo>
                    <a:pt x="50775" y="159156"/>
                  </a:lnTo>
                  <a:lnTo>
                    <a:pt x="51435" y="158623"/>
                  </a:lnTo>
                  <a:lnTo>
                    <a:pt x="52129" y="158064"/>
                  </a:lnTo>
                  <a:lnTo>
                    <a:pt x="52749" y="157581"/>
                  </a:lnTo>
                  <a:lnTo>
                    <a:pt x="53483" y="156997"/>
                  </a:lnTo>
                  <a:lnTo>
                    <a:pt x="54273" y="156400"/>
                  </a:lnTo>
                  <a:lnTo>
                    <a:pt x="55195" y="155689"/>
                  </a:lnTo>
                  <a:lnTo>
                    <a:pt x="56108" y="155003"/>
                  </a:lnTo>
                  <a:lnTo>
                    <a:pt x="56912" y="154406"/>
                  </a:lnTo>
                  <a:lnTo>
                    <a:pt x="57646" y="153860"/>
                  </a:lnTo>
                  <a:lnTo>
                    <a:pt x="58291" y="153390"/>
                  </a:lnTo>
                  <a:lnTo>
                    <a:pt x="59039" y="152831"/>
                  </a:lnTo>
                  <a:lnTo>
                    <a:pt x="59843" y="152247"/>
                  </a:lnTo>
                  <a:lnTo>
                    <a:pt x="60782" y="151561"/>
                  </a:lnTo>
                  <a:lnTo>
                    <a:pt x="65300" y="148183"/>
                  </a:lnTo>
                  <a:lnTo>
                    <a:pt x="66070" y="147599"/>
                  </a:lnTo>
                  <a:lnTo>
                    <a:pt x="66739" y="147066"/>
                  </a:lnTo>
                  <a:lnTo>
                    <a:pt x="67489" y="146481"/>
                  </a:lnTo>
                  <a:lnTo>
                    <a:pt x="68257" y="145859"/>
                  </a:lnTo>
                  <a:lnTo>
                    <a:pt x="80556" y="128638"/>
                  </a:lnTo>
                  <a:lnTo>
                    <a:pt x="80556" y="127977"/>
                  </a:lnTo>
                  <a:lnTo>
                    <a:pt x="69820" y="112420"/>
                  </a:lnTo>
                  <a:lnTo>
                    <a:pt x="69150" y="111874"/>
                  </a:lnTo>
                  <a:lnTo>
                    <a:pt x="68347" y="111252"/>
                  </a:lnTo>
                  <a:lnTo>
                    <a:pt x="67508" y="110604"/>
                  </a:lnTo>
                  <a:lnTo>
                    <a:pt x="66570" y="109867"/>
                  </a:lnTo>
                  <a:lnTo>
                    <a:pt x="65657" y="109156"/>
                  </a:lnTo>
                  <a:lnTo>
                    <a:pt x="64858" y="108546"/>
                  </a:lnTo>
                  <a:lnTo>
                    <a:pt x="64124" y="107988"/>
                  </a:lnTo>
                  <a:lnTo>
                    <a:pt x="63489" y="107505"/>
                  </a:lnTo>
                  <a:lnTo>
                    <a:pt x="62755" y="106946"/>
                  </a:lnTo>
                  <a:lnTo>
                    <a:pt x="61956" y="106349"/>
                  </a:lnTo>
                  <a:lnTo>
                    <a:pt x="61040" y="105664"/>
                  </a:lnTo>
                  <a:lnTo>
                    <a:pt x="60116" y="104965"/>
                  </a:lnTo>
                  <a:lnTo>
                    <a:pt x="59322" y="104368"/>
                  </a:lnTo>
                  <a:lnTo>
                    <a:pt x="58583" y="103809"/>
                  </a:lnTo>
                  <a:lnTo>
                    <a:pt x="57943" y="103327"/>
                  </a:lnTo>
                  <a:lnTo>
                    <a:pt x="57209" y="102781"/>
                  </a:lnTo>
                  <a:lnTo>
                    <a:pt x="56410" y="102171"/>
                  </a:lnTo>
                  <a:lnTo>
                    <a:pt x="55497" y="101473"/>
                  </a:lnTo>
                  <a:lnTo>
                    <a:pt x="54580" y="100774"/>
                  </a:lnTo>
                  <a:lnTo>
                    <a:pt x="53792" y="100164"/>
                  </a:lnTo>
                  <a:lnTo>
                    <a:pt x="53058" y="99606"/>
                  </a:lnTo>
                  <a:lnTo>
                    <a:pt x="52423" y="99110"/>
                  </a:lnTo>
                  <a:lnTo>
                    <a:pt x="51697" y="98552"/>
                  </a:lnTo>
                  <a:lnTo>
                    <a:pt x="35858" y="83718"/>
                  </a:lnTo>
                  <a:lnTo>
                    <a:pt x="35203" y="82981"/>
                  </a:lnTo>
                  <a:lnTo>
                    <a:pt x="20355" y="59982"/>
                  </a:lnTo>
                  <a:lnTo>
                    <a:pt x="19937" y="59067"/>
                  </a:lnTo>
                  <a:lnTo>
                    <a:pt x="11346" y="21755"/>
                  </a:lnTo>
                  <a:lnTo>
                    <a:pt x="11148" y="17932"/>
                  </a:lnTo>
                  <a:lnTo>
                    <a:pt x="11132" y="17284"/>
                  </a:lnTo>
                  <a:lnTo>
                    <a:pt x="11122" y="16548"/>
                  </a:lnTo>
                  <a:lnTo>
                    <a:pt x="11112" y="15900"/>
                  </a:lnTo>
                  <a:lnTo>
                    <a:pt x="11102" y="15163"/>
                  </a:lnTo>
                  <a:lnTo>
                    <a:pt x="11093" y="14503"/>
                  </a:lnTo>
                  <a:lnTo>
                    <a:pt x="11078" y="13754"/>
                  </a:lnTo>
                  <a:lnTo>
                    <a:pt x="11062" y="13093"/>
                  </a:lnTo>
                  <a:lnTo>
                    <a:pt x="11052" y="12319"/>
                  </a:lnTo>
                  <a:lnTo>
                    <a:pt x="11038" y="11544"/>
                  </a:lnTo>
                  <a:lnTo>
                    <a:pt x="11028" y="10642"/>
                  </a:lnTo>
                  <a:lnTo>
                    <a:pt x="11018" y="9766"/>
                  </a:lnTo>
                  <a:lnTo>
                    <a:pt x="11003" y="8978"/>
                  </a:lnTo>
                  <a:lnTo>
                    <a:pt x="10993" y="8216"/>
                  </a:lnTo>
                  <a:lnTo>
                    <a:pt x="10984" y="7569"/>
                  </a:lnTo>
                  <a:lnTo>
                    <a:pt x="10974" y="6832"/>
                  </a:lnTo>
                  <a:lnTo>
                    <a:pt x="10963" y="6172"/>
                  </a:lnTo>
                  <a:lnTo>
                    <a:pt x="10953" y="5651"/>
                  </a:lnTo>
                  <a:lnTo>
                    <a:pt x="10948" y="5283"/>
                  </a:lnTo>
                </a:path>
                <a:path w="180340" h="257175">
                  <a:moveTo>
                    <a:pt x="476" y="0"/>
                  </a:moveTo>
                  <a:lnTo>
                    <a:pt x="848" y="25"/>
                  </a:lnTo>
                  <a:lnTo>
                    <a:pt x="1369" y="38"/>
                  </a:lnTo>
                  <a:lnTo>
                    <a:pt x="2004" y="50"/>
                  </a:lnTo>
                  <a:lnTo>
                    <a:pt x="2738" y="38"/>
                  </a:lnTo>
                  <a:lnTo>
                    <a:pt x="3378" y="25"/>
                  </a:lnTo>
                  <a:lnTo>
                    <a:pt x="4132" y="12"/>
                  </a:lnTo>
                  <a:lnTo>
                    <a:pt x="4792" y="12"/>
                  </a:lnTo>
                  <a:lnTo>
                    <a:pt x="5576" y="0"/>
                  </a:lnTo>
                  <a:lnTo>
                    <a:pt x="6068" y="0"/>
                  </a:lnTo>
                  <a:lnTo>
                    <a:pt x="6623" y="0"/>
                  </a:lnTo>
                </a:path>
                <a:path w="180340" h="257175">
                  <a:moveTo>
                    <a:pt x="0" y="257175"/>
                  </a:moveTo>
                  <a:lnTo>
                    <a:pt x="2282" y="257175"/>
                  </a:lnTo>
                  <a:lnTo>
                    <a:pt x="2937" y="257162"/>
                  </a:lnTo>
                  <a:lnTo>
                    <a:pt x="4340" y="257162"/>
                  </a:lnTo>
                  <a:lnTo>
                    <a:pt x="5085" y="257149"/>
                  </a:lnTo>
                  <a:lnTo>
                    <a:pt x="5750" y="257149"/>
                  </a:lnTo>
                  <a:lnTo>
                    <a:pt x="6539" y="257149"/>
                  </a:lnTo>
                  <a:lnTo>
                    <a:pt x="7263" y="257149"/>
                  </a:lnTo>
                  <a:lnTo>
                    <a:pt x="7867" y="257149"/>
                  </a:lnTo>
                  <a:lnTo>
                    <a:pt x="8260" y="257149"/>
                  </a:lnTo>
                </a:path>
                <a:path w="180340" h="257175">
                  <a:moveTo>
                    <a:pt x="173335" y="257124"/>
                  </a:moveTo>
                  <a:lnTo>
                    <a:pt x="173722" y="257124"/>
                  </a:lnTo>
                  <a:lnTo>
                    <a:pt x="174327" y="257136"/>
                  </a:lnTo>
                  <a:lnTo>
                    <a:pt x="177258" y="257136"/>
                  </a:lnTo>
                  <a:lnTo>
                    <a:pt x="177924" y="257149"/>
                  </a:lnTo>
                  <a:lnTo>
                    <a:pt x="178678" y="257149"/>
                  </a:lnTo>
                  <a:lnTo>
                    <a:pt x="179332" y="257136"/>
                  </a:lnTo>
                  <a:lnTo>
                    <a:pt x="179863" y="257124"/>
                  </a:lnTo>
                  <a:lnTo>
                    <a:pt x="180251" y="257098"/>
                  </a:lnTo>
                </a:path>
                <a:path w="180340" h="257175">
                  <a:moveTo>
                    <a:pt x="173807" y="38"/>
                  </a:moveTo>
                  <a:lnTo>
                    <a:pt x="174456" y="25"/>
                  </a:lnTo>
                  <a:lnTo>
                    <a:pt x="178494" y="25"/>
                  </a:lnTo>
                  <a:lnTo>
                    <a:pt x="179283" y="38"/>
                  </a:lnTo>
                  <a:lnTo>
                    <a:pt x="179829" y="50"/>
                  </a:lnTo>
                  <a:lnTo>
                    <a:pt x="180196" y="63"/>
                  </a:lnTo>
                </a:path>
                <a:path w="180340" h="257175">
                  <a:moveTo>
                    <a:pt x="170205" y="5816"/>
                  </a:moveTo>
                  <a:lnTo>
                    <a:pt x="170328" y="25"/>
                  </a:lnTo>
                </a:path>
                <a:path w="180340" h="257175">
                  <a:moveTo>
                    <a:pt x="170641" y="250672"/>
                  </a:moveTo>
                  <a:lnTo>
                    <a:pt x="170705" y="257124"/>
                  </a:lnTo>
                </a:path>
                <a:path w="180340" h="257175">
                  <a:moveTo>
                    <a:pt x="10929" y="250812"/>
                  </a:moveTo>
                  <a:lnTo>
                    <a:pt x="10943" y="257136"/>
                  </a:lnTo>
                </a:path>
                <a:path w="180340" h="257175">
                  <a:moveTo>
                    <a:pt x="10948" y="5283"/>
                  </a:moveTo>
                  <a:lnTo>
                    <a:pt x="10869" y="12"/>
                  </a:lnTo>
                </a:path>
                <a:path w="180340" h="257175">
                  <a:moveTo>
                    <a:pt x="15820" y="25"/>
                  </a:moveTo>
                  <a:lnTo>
                    <a:pt x="6623" y="0"/>
                  </a:lnTo>
                </a:path>
                <a:path w="180340" h="257175">
                  <a:moveTo>
                    <a:pt x="165992" y="25"/>
                  </a:moveTo>
                  <a:lnTo>
                    <a:pt x="173807" y="38"/>
                  </a:lnTo>
                </a:path>
                <a:path w="180340" h="257175">
                  <a:moveTo>
                    <a:pt x="14625" y="257136"/>
                  </a:moveTo>
                  <a:lnTo>
                    <a:pt x="8260" y="257149"/>
                  </a:lnTo>
                </a:path>
                <a:path w="180340" h="257175">
                  <a:moveTo>
                    <a:pt x="166166" y="257124"/>
                  </a:moveTo>
                  <a:lnTo>
                    <a:pt x="173335" y="257124"/>
                  </a:lnTo>
                </a:path>
              </a:pathLst>
            </a:custGeom>
            <a:ln w="113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463675" y="4478337"/>
            <a:ext cx="4672330" cy="8934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75">
                <a:solidFill>
                  <a:srgbClr val="8E8E8E"/>
                </a:solidFill>
                <a:latin typeface="Arial Black"/>
                <a:cs typeface="Arial Black"/>
              </a:rPr>
              <a:t>Manual</a:t>
            </a:r>
            <a:r>
              <a:rPr dirty="0" sz="1650" spc="-13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Bottleneck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Traditional,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 visual analysis by scientists is incredibly slow 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and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labor-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intensive.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00075" y="5762625"/>
            <a:ext cx="5943600" cy="1304925"/>
            <a:chOff x="600075" y="5762625"/>
            <a:chExt cx="5943600" cy="1304925"/>
          </a:xfrm>
        </p:grpSpPr>
        <p:sp>
          <p:nvSpPr>
            <p:cNvPr id="17" name="object 17" descr=""/>
            <p:cNvSpPr/>
            <p:nvPr/>
          </p:nvSpPr>
          <p:spPr>
            <a:xfrm>
              <a:off x="609600" y="5772150"/>
              <a:ext cx="5924550" cy="1285875"/>
            </a:xfrm>
            <a:custGeom>
              <a:avLst/>
              <a:gdLst/>
              <a:ahLst/>
              <a:cxnLst/>
              <a:rect l="l" t="t" r="r" b="b"/>
              <a:pathLst>
                <a:path w="5924550" h="1285875">
                  <a:moveTo>
                    <a:pt x="5877382" y="0"/>
                  </a:moveTo>
                  <a:lnTo>
                    <a:pt x="47169" y="0"/>
                  </a:lnTo>
                  <a:lnTo>
                    <a:pt x="43884" y="317"/>
                  </a:lnTo>
                  <a:lnTo>
                    <a:pt x="10347" y="19685"/>
                  </a:lnTo>
                  <a:lnTo>
                    <a:pt x="0" y="47167"/>
                  </a:lnTo>
                  <a:lnTo>
                    <a:pt x="0" y="1235392"/>
                  </a:lnTo>
                  <a:lnTo>
                    <a:pt x="0" y="1238705"/>
                  </a:lnTo>
                  <a:lnTo>
                    <a:pt x="17129" y="1273432"/>
                  </a:lnTo>
                  <a:lnTo>
                    <a:pt x="47169" y="1285875"/>
                  </a:lnTo>
                  <a:lnTo>
                    <a:pt x="5877382" y="1285875"/>
                  </a:lnTo>
                  <a:lnTo>
                    <a:pt x="5912104" y="1268745"/>
                  </a:lnTo>
                  <a:lnTo>
                    <a:pt x="5924550" y="1238705"/>
                  </a:lnTo>
                  <a:lnTo>
                    <a:pt x="5924550" y="47167"/>
                  </a:lnTo>
                  <a:lnTo>
                    <a:pt x="5907417" y="12446"/>
                  </a:lnTo>
                  <a:lnTo>
                    <a:pt x="5880671" y="317"/>
                  </a:lnTo>
                  <a:lnTo>
                    <a:pt x="5877382" y="0"/>
                  </a:lnTo>
                  <a:close/>
                </a:path>
              </a:pathLst>
            </a:custGeom>
            <a:solidFill>
              <a:srgbClr val="171515">
                <a:alpha val="9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9600" y="5772150"/>
              <a:ext cx="5924550" cy="1285875"/>
            </a:xfrm>
            <a:custGeom>
              <a:avLst/>
              <a:gdLst/>
              <a:ahLst/>
              <a:cxnLst/>
              <a:rect l="l" t="t" r="r" b="b"/>
              <a:pathLst>
                <a:path w="5924550" h="1285875">
                  <a:moveTo>
                    <a:pt x="0" y="1235392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22" y="43878"/>
                  </a:lnTo>
                  <a:lnTo>
                    <a:pt x="972" y="40627"/>
                  </a:lnTo>
                  <a:lnTo>
                    <a:pt x="1616" y="37376"/>
                  </a:lnTo>
                  <a:lnTo>
                    <a:pt x="2574" y="34226"/>
                  </a:lnTo>
                  <a:lnTo>
                    <a:pt x="3844" y="31165"/>
                  </a:lnTo>
                  <a:lnTo>
                    <a:pt x="5109" y="28092"/>
                  </a:lnTo>
                  <a:lnTo>
                    <a:pt x="6667" y="25196"/>
                  </a:lnTo>
                  <a:lnTo>
                    <a:pt x="37381" y="1612"/>
                  </a:lnTo>
                  <a:lnTo>
                    <a:pt x="40634" y="965"/>
                  </a:lnTo>
                  <a:lnTo>
                    <a:pt x="43884" y="317"/>
                  </a:lnTo>
                  <a:lnTo>
                    <a:pt x="47169" y="0"/>
                  </a:lnTo>
                  <a:lnTo>
                    <a:pt x="50482" y="0"/>
                  </a:lnTo>
                  <a:lnTo>
                    <a:pt x="5874067" y="0"/>
                  </a:lnTo>
                  <a:lnTo>
                    <a:pt x="5877382" y="0"/>
                  </a:lnTo>
                  <a:lnTo>
                    <a:pt x="5880671" y="317"/>
                  </a:lnTo>
                  <a:lnTo>
                    <a:pt x="5883910" y="965"/>
                  </a:lnTo>
                  <a:lnTo>
                    <a:pt x="5887161" y="1612"/>
                  </a:lnTo>
                  <a:lnTo>
                    <a:pt x="5902109" y="8509"/>
                  </a:lnTo>
                  <a:lnTo>
                    <a:pt x="5904865" y="10350"/>
                  </a:lnTo>
                  <a:lnTo>
                    <a:pt x="5920701" y="31165"/>
                  </a:lnTo>
                  <a:lnTo>
                    <a:pt x="5921971" y="34226"/>
                  </a:lnTo>
                  <a:lnTo>
                    <a:pt x="5922937" y="37376"/>
                  </a:lnTo>
                  <a:lnTo>
                    <a:pt x="5923572" y="40627"/>
                  </a:lnTo>
                  <a:lnTo>
                    <a:pt x="5924232" y="43878"/>
                  </a:lnTo>
                  <a:lnTo>
                    <a:pt x="5924550" y="47167"/>
                  </a:lnTo>
                  <a:lnTo>
                    <a:pt x="5924550" y="50482"/>
                  </a:lnTo>
                  <a:lnTo>
                    <a:pt x="5924550" y="1235392"/>
                  </a:lnTo>
                  <a:lnTo>
                    <a:pt x="5924550" y="1238705"/>
                  </a:lnTo>
                  <a:lnTo>
                    <a:pt x="5924232" y="1241990"/>
                  </a:lnTo>
                  <a:lnTo>
                    <a:pt x="5923572" y="1245240"/>
                  </a:lnTo>
                  <a:lnTo>
                    <a:pt x="5922937" y="1248488"/>
                  </a:lnTo>
                  <a:lnTo>
                    <a:pt x="5921971" y="1251649"/>
                  </a:lnTo>
                  <a:lnTo>
                    <a:pt x="5920701" y="1254710"/>
                  </a:lnTo>
                  <a:lnTo>
                    <a:pt x="5919444" y="1257771"/>
                  </a:lnTo>
                  <a:lnTo>
                    <a:pt x="5917882" y="1260683"/>
                  </a:lnTo>
                  <a:lnTo>
                    <a:pt x="5916041" y="1263436"/>
                  </a:lnTo>
                  <a:lnTo>
                    <a:pt x="5914199" y="1266195"/>
                  </a:lnTo>
                  <a:lnTo>
                    <a:pt x="5902109" y="1277367"/>
                  </a:lnTo>
                  <a:lnTo>
                    <a:pt x="5899353" y="1279207"/>
                  </a:lnTo>
                  <a:lnTo>
                    <a:pt x="5883910" y="1284902"/>
                  </a:lnTo>
                  <a:lnTo>
                    <a:pt x="5880671" y="1285552"/>
                  </a:lnTo>
                  <a:lnTo>
                    <a:pt x="5877382" y="1285875"/>
                  </a:lnTo>
                  <a:lnTo>
                    <a:pt x="5874067" y="1285875"/>
                  </a:lnTo>
                  <a:lnTo>
                    <a:pt x="50482" y="1285875"/>
                  </a:lnTo>
                  <a:lnTo>
                    <a:pt x="47169" y="1285875"/>
                  </a:lnTo>
                  <a:lnTo>
                    <a:pt x="43884" y="1285552"/>
                  </a:lnTo>
                  <a:lnTo>
                    <a:pt x="40634" y="1284902"/>
                  </a:lnTo>
                  <a:lnTo>
                    <a:pt x="37381" y="1284258"/>
                  </a:lnTo>
                  <a:lnTo>
                    <a:pt x="14784" y="1271085"/>
                  </a:lnTo>
                  <a:lnTo>
                    <a:pt x="12442" y="1268745"/>
                  </a:lnTo>
                  <a:lnTo>
                    <a:pt x="10347" y="1266195"/>
                  </a:lnTo>
                  <a:lnTo>
                    <a:pt x="8507" y="1263436"/>
                  </a:lnTo>
                  <a:lnTo>
                    <a:pt x="6667" y="1260683"/>
                  </a:lnTo>
                  <a:lnTo>
                    <a:pt x="5109" y="1257771"/>
                  </a:lnTo>
                  <a:lnTo>
                    <a:pt x="3844" y="1254710"/>
                  </a:lnTo>
                  <a:lnTo>
                    <a:pt x="2574" y="1251649"/>
                  </a:lnTo>
                  <a:lnTo>
                    <a:pt x="1616" y="1248488"/>
                  </a:lnTo>
                  <a:lnTo>
                    <a:pt x="972" y="1245240"/>
                  </a:lnTo>
                  <a:lnTo>
                    <a:pt x="322" y="1241990"/>
                  </a:lnTo>
                  <a:lnTo>
                    <a:pt x="0" y="1238705"/>
                  </a:lnTo>
                  <a:lnTo>
                    <a:pt x="0" y="1235392"/>
                  </a:lnTo>
                  <a:close/>
                </a:path>
              </a:pathLst>
            </a:custGeom>
            <a:ln w="1905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9125" y="5781675"/>
              <a:ext cx="681355" cy="1266825"/>
            </a:xfrm>
            <a:custGeom>
              <a:avLst/>
              <a:gdLst/>
              <a:ahLst/>
              <a:cxnLst/>
              <a:rect l="l" t="t" r="r" b="b"/>
              <a:pathLst>
                <a:path w="681355" h="1266825">
                  <a:moveTo>
                    <a:pt x="681037" y="0"/>
                  </a:moveTo>
                  <a:lnTo>
                    <a:pt x="35525" y="0"/>
                  </a:lnTo>
                  <a:lnTo>
                    <a:pt x="30300" y="1041"/>
                  </a:lnTo>
                  <a:lnTo>
                    <a:pt x="1036" y="30302"/>
                  </a:lnTo>
                  <a:lnTo>
                    <a:pt x="0" y="35521"/>
                  </a:lnTo>
                  <a:lnTo>
                    <a:pt x="0" y="1225867"/>
                  </a:lnTo>
                  <a:lnTo>
                    <a:pt x="0" y="1231299"/>
                  </a:lnTo>
                  <a:lnTo>
                    <a:pt x="30300" y="1265783"/>
                  </a:lnTo>
                  <a:lnTo>
                    <a:pt x="35525" y="1266825"/>
                  </a:lnTo>
                  <a:lnTo>
                    <a:pt x="681037" y="1266825"/>
                  </a:lnTo>
                  <a:lnTo>
                    <a:pt x="681037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95400" y="5781675"/>
              <a:ext cx="9525" cy="1266825"/>
            </a:xfrm>
            <a:custGeom>
              <a:avLst/>
              <a:gdLst/>
              <a:ahLst/>
              <a:cxnLst/>
              <a:rect l="l" t="t" r="r" b="b"/>
              <a:pathLst>
                <a:path w="9525" h="1266825">
                  <a:moveTo>
                    <a:pt x="9525" y="0"/>
                  </a:moveTo>
                  <a:lnTo>
                    <a:pt x="0" y="0"/>
                  </a:lnTo>
                  <a:lnTo>
                    <a:pt x="0" y="1266825"/>
                  </a:lnTo>
                  <a:lnTo>
                    <a:pt x="9525" y="12668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979" y="6345405"/>
              <a:ext cx="268565" cy="139363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463675" y="5945187"/>
            <a:ext cx="4976495" cy="8934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10">
                <a:solidFill>
                  <a:srgbClr val="8E8E8E"/>
                </a:solidFill>
                <a:latin typeface="Arial Black"/>
                <a:cs typeface="Arial Black"/>
              </a:rPr>
              <a:t>Discovery</a:t>
            </a:r>
            <a:r>
              <a:rPr dirty="0" sz="1650" spc="-114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Delays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Potential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exoplanet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candidates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are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delayed,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or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worse,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completely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missed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the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noise.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10106025"/>
          </a:xfrm>
          <a:custGeom>
            <a:avLst/>
            <a:gdLst/>
            <a:ahLst/>
            <a:cxnLst/>
            <a:rect l="l" t="t" r="r" b="b"/>
            <a:pathLst>
              <a:path w="11430000" h="10106025">
                <a:moveTo>
                  <a:pt x="11430000" y="0"/>
                </a:moveTo>
                <a:lnTo>
                  <a:pt x="0" y="0"/>
                </a:lnTo>
                <a:lnTo>
                  <a:pt x="0" y="10106025"/>
                </a:lnTo>
                <a:lnTo>
                  <a:pt x="11430000" y="101060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5"/>
              <a:t>Our</a:t>
            </a:r>
            <a:r>
              <a:rPr dirty="0" spc="-350"/>
              <a:t> </a:t>
            </a:r>
            <a:r>
              <a:rPr dirty="0" spc="-225"/>
              <a:t>Solution:</a:t>
            </a:r>
            <a:r>
              <a:rPr dirty="0" spc="-350"/>
              <a:t> </a:t>
            </a:r>
            <a:r>
              <a:rPr dirty="0" spc="-140"/>
              <a:t>Exo-</a:t>
            </a:r>
            <a:r>
              <a:rPr dirty="0" spc="-305"/>
              <a:t>AI,</a:t>
            </a:r>
            <a:r>
              <a:rPr dirty="0" spc="-350"/>
              <a:t> </a:t>
            </a:r>
            <a:r>
              <a:rPr dirty="0" spc="-229"/>
              <a:t>the</a:t>
            </a:r>
            <a:r>
              <a:rPr dirty="0" spc="-350"/>
              <a:t> </a:t>
            </a:r>
            <a:r>
              <a:rPr dirty="0" spc="-204"/>
              <a:t>Cosmic</a:t>
            </a:r>
            <a:r>
              <a:rPr dirty="0" spc="-350"/>
              <a:t> </a:t>
            </a:r>
            <a:r>
              <a:rPr dirty="0" spc="-265"/>
              <a:t>Detective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1288414"/>
            <a:ext cx="950531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 spc="-55">
                <a:solidFill>
                  <a:srgbClr val="8E8E8E"/>
                </a:solidFill>
                <a:latin typeface="Tahoma"/>
                <a:cs typeface="Tahoma"/>
              </a:rPr>
              <a:t>We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have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developed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intelligent platform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that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leverages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machine learning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rapidly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accurately sift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through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NASA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data,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identifying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exoplanet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candidates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real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time.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243" y="4008832"/>
            <a:ext cx="1708832" cy="170881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992814" y="5880838"/>
            <a:ext cx="2399665" cy="1647825"/>
            <a:chOff x="5992814" y="5880838"/>
            <a:chExt cx="2399665" cy="1647825"/>
          </a:xfrm>
        </p:grpSpPr>
        <p:sp>
          <p:nvSpPr>
            <p:cNvPr id="7" name="object 7" descr=""/>
            <p:cNvSpPr/>
            <p:nvPr/>
          </p:nvSpPr>
          <p:spPr>
            <a:xfrm>
              <a:off x="5998171" y="5886196"/>
              <a:ext cx="2388870" cy="1637030"/>
            </a:xfrm>
            <a:custGeom>
              <a:avLst/>
              <a:gdLst/>
              <a:ahLst/>
              <a:cxnLst/>
              <a:rect l="l" t="t" r="r" b="b"/>
              <a:pathLst>
                <a:path w="2388870" h="1637029">
                  <a:moveTo>
                    <a:pt x="2224938" y="0"/>
                  </a:moveTo>
                  <a:lnTo>
                    <a:pt x="301777" y="0"/>
                  </a:lnTo>
                  <a:lnTo>
                    <a:pt x="294843" y="0"/>
                  </a:lnTo>
                  <a:lnTo>
                    <a:pt x="288010" y="431"/>
                  </a:lnTo>
                  <a:lnTo>
                    <a:pt x="281317" y="1270"/>
                  </a:lnTo>
                  <a:lnTo>
                    <a:pt x="281317" y="0"/>
                  </a:lnTo>
                  <a:lnTo>
                    <a:pt x="0" y="0"/>
                  </a:lnTo>
                  <a:lnTo>
                    <a:pt x="138099" y="173964"/>
                  </a:lnTo>
                  <a:lnTo>
                    <a:pt x="138099" y="1473060"/>
                  </a:lnTo>
                  <a:lnTo>
                    <a:pt x="143946" y="1516572"/>
                  </a:lnTo>
                  <a:lnTo>
                    <a:pt x="160446" y="1555672"/>
                  </a:lnTo>
                  <a:lnTo>
                    <a:pt x="186039" y="1588798"/>
                  </a:lnTo>
                  <a:lnTo>
                    <a:pt x="219165" y="1614391"/>
                  </a:lnTo>
                  <a:lnTo>
                    <a:pt x="258264" y="1630891"/>
                  </a:lnTo>
                  <a:lnTo>
                    <a:pt x="301777" y="1636737"/>
                  </a:lnTo>
                  <a:lnTo>
                    <a:pt x="2224938" y="1636737"/>
                  </a:lnTo>
                  <a:lnTo>
                    <a:pt x="2268445" y="1630891"/>
                  </a:lnTo>
                  <a:lnTo>
                    <a:pt x="2307541" y="1614391"/>
                  </a:lnTo>
                  <a:lnTo>
                    <a:pt x="2340665" y="1588798"/>
                  </a:lnTo>
                  <a:lnTo>
                    <a:pt x="2366257" y="1555672"/>
                  </a:lnTo>
                  <a:lnTo>
                    <a:pt x="2382756" y="1516572"/>
                  </a:lnTo>
                  <a:lnTo>
                    <a:pt x="2388603" y="1473060"/>
                  </a:lnTo>
                  <a:lnTo>
                    <a:pt x="2388603" y="163677"/>
                  </a:lnTo>
                  <a:lnTo>
                    <a:pt x="2382756" y="120164"/>
                  </a:lnTo>
                  <a:lnTo>
                    <a:pt x="2366257" y="81065"/>
                  </a:lnTo>
                  <a:lnTo>
                    <a:pt x="2340665" y="47939"/>
                  </a:lnTo>
                  <a:lnTo>
                    <a:pt x="2307541" y="22346"/>
                  </a:lnTo>
                  <a:lnTo>
                    <a:pt x="2268445" y="5846"/>
                  </a:lnTo>
                  <a:lnTo>
                    <a:pt x="2224938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98171" y="5886196"/>
              <a:ext cx="2388870" cy="1637030"/>
            </a:xfrm>
            <a:custGeom>
              <a:avLst/>
              <a:gdLst/>
              <a:ahLst/>
              <a:cxnLst/>
              <a:rect l="l" t="t" r="r" b="b"/>
              <a:pathLst>
                <a:path w="2388870" h="1637029">
                  <a:moveTo>
                    <a:pt x="301764" y="0"/>
                  </a:moveTo>
                  <a:lnTo>
                    <a:pt x="294843" y="0"/>
                  </a:lnTo>
                  <a:lnTo>
                    <a:pt x="288010" y="431"/>
                  </a:lnTo>
                  <a:lnTo>
                    <a:pt x="281305" y="1270"/>
                  </a:lnTo>
                  <a:lnTo>
                    <a:pt x="281305" y="0"/>
                  </a:lnTo>
                  <a:lnTo>
                    <a:pt x="0" y="0"/>
                  </a:lnTo>
                  <a:lnTo>
                    <a:pt x="138099" y="173964"/>
                  </a:lnTo>
                  <a:lnTo>
                    <a:pt x="138099" y="1473060"/>
                  </a:lnTo>
                  <a:lnTo>
                    <a:pt x="143945" y="1516572"/>
                  </a:lnTo>
                  <a:lnTo>
                    <a:pt x="160442" y="1555672"/>
                  </a:lnTo>
                  <a:lnTo>
                    <a:pt x="186032" y="1588798"/>
                  </a:lnTo>
                  <a:lnTo>
                    <a:pt x="219155" y="1614391"/>
                  </a:lnTo>
                  <a:lnTo>
                    <a:pt x="258252" y="1630891"/>
                  </a:lnTo>
                  <a:lnTo>
                    <a:pt x="301764" y="1636737"/>
                  </a:lnTo>
                  <a:lnTo>
                    <a:pt x="2224938" y="1636737"/>
                  </a:lnTo>
                  <a:lnTo>
                    <a:pt x="2268445" y="1630891"/>
                  </a:lnTo>
                  <a:lnTo>
                    <a:pt x="2307541" y="1614391"/>
                  </a:lnTo>
                  <a:lnTo>
                    <a:pt x="2340665" y="1588798"/>
                  </a:lnTo>
                  <a:lnTo>
                    <a:pt x="2366257" y="1555672"/>
                  </a:lnTo>
                  <a:lnTo>
                    <a:pt x="2382756" y="1516572"/>
                  </a:lnTo>
                  <a:lnTo>
                    <a:pt x="2388603" y="1473060"/>
                  </a:lnTo>
                  <a:lnTo>
                    <a:pt x="2388603" y="163677"/>
                  </a:lnTo>
                  <a:lnTo>
                    <a:pt x="2382756" y="120164"/>
                  </a:lnTo>
                  <a:lnTo>
                    <a:pt x="2366257" y="81065"/>
                  </a:lnTo>
                  <a:lnTo>
                    <a:pt x="2340665" y="47939"/>
                  </a:lnTo>
                  <a:lnTo>
                    <a:pt x="2307541" y="22346"/>
                  </a:lnTo>
                  <a:lnTo>
                    <a:pt x="2268445" y="5846"/>
                  </a:lnTo>
                  <a:lnTo>
                    <a:pt x="2224938" y="0"/>
                  </a:lnTo>
                  <a:lnTo>
                    <a:pt x="301764" y="0"/>
                  </a:lnTo>
                  <a:close/>
                </a:path>
              </a:pathLst>
            </a:custGeom>
            <a:ln w="1071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238465" y="4039516"/>
            <a:ext cx="2496820" cy="1647825"/>
            <a:chOff x="2238465" y="4039516"/>
            <a:chExt cx="2496820" cy="1647825"/>
          </a:xfrm>
        </p:grpSpPr>
        <p:sp>
          <p:nvSpPr>
            <p:cNvPr id="10" name="object 10" descr=""/>
            <p:cNvSpPr/>
            <p:nvPr/>
          </p:nvSpPr>
          <p:spPr>
            <a:xfrm>
              <a:off x="2243823" y="4044874"/>
              <a:ext cx="2486025" cy="1637030"/>
            </a:xfrm>
            <a:custGeom>
              <a:avLst/>
              <a:gdLst/>
              <a:ahLst/>
              <a:cxnLst/>
              <a:rect l="l" t="t" r="r" b="b"/>
              <a:pathLst>
                <a:path w="2486025" h="1637029">
                  <a:moveTo>
                    <a:pt x="2086838" y="0"/>
                  </a:moveTo>
                  <a:lnTo>
                    <a:pt x="163677" y="0"/>
                  </a:lnTo>
                  <a:lnTo>
                    <a:pt x="120164" y="5846"/>
                  </a:lnTo>
                  <a:lnTo>
                    <a:pt x="81065" y="22346"/>
                  </a:lnTo>
                  <a:lnTo>
                    <a:pt x="47939" y="47939"/>
                  </a:lnTo>
                  <a:lnTo>
                    <a:pt x="22346" y="81065"/>
                  </a:lnTo>
                  <a:lnTo>
                    <a:pt x="5846" y="120164"/>
                  </a:lnTo>
                  <a:lnTo>
                    <a:pt x="0" y="163677"/>
                  </a:lnTo>
                  <a:lnTo>
                    <a:pt x="0" y="1473060"/>
                  </a:lnTo>
                  <a:lnTo>
                    <a:pt x="5846" y="1516572"/>
                  </a:lnTo>
                  <a:lnTo>
                    <a:pt x="22346" y="1555672"/>
                  </a:lnTo>
                  <a:lnTo>
                    <a:pt x="47939" y="1588798"/>
                  </a:lnTo>
                  <a:lnTo>
                    <a:pt x="81065" y="1614391"/>
                  </a:lnTo>
                  <a:lnTo>
                    <a:pt x="120164" y="1630891"/>
                  </a:lnTo>
                  <a:lnTo>
                    <a:pt x="163677" y="1636737"/>
                  </a:lnTo>
                  <a:lnTo>
                    <a:pt x="2086838" y="1636737"/>
                  </a:lnTo>
                  <a:lnTo>
                    <a:pt x="2130351" y="1630891"/>
                  </a:lnTo>
                  <a:lnTo>
                    <a:pt x="2169450" y="1614391"/>
                  </a:lnTo>
                  <a:lnTo>
                    <a:pt x="2202576" y="1588798"/>
                  </a:lnTo>
                  <a:lnTo>
                    <a:pt x="2228169" y="1555672"/>
                  </a:lnTo>
                  <a:lnTo>
                    <a:pt x="2244669" y="1516572"/>
                  </a:lnTo>
                  <a:lnTo>
                    <a:pt x="2250516" y="1473060"/>
                  </a:lnTo>
                  <a:lnTo>
                    <a:pt x="2250516" y="991019"/>
                  </a:lnTo>
                  <a:lnTo>
                    <a:pt x="2485771" y="811415"/>
                  </a:lnTo>
                  <a:lnTo>
                    <a:pt x="2250516" y="651433"/>
                  </a:lnTo>
                  <a:lnTo>
                    <a:pt x="2250516" y="163677"/>
                  </a:lnTo>
                  <a:lnTo>
                    <a:pt x="2244669" y="120164"/>
                  </a:lnTo>
                  <a:lnTo>
                    <a:pt x="2228169" y="81065"/>
                  </a:lnTo>
                  <a:lnTo>
                    <a:pt x="2202576" y="47939"/>
                  </a:lnTo>
                  <a:lnTo>
                    <a:pt x="2169450" y="22346"/>
                  </a:lnTo>
                  <a:lnTo>
                    <a:pt x="2130351" y="5846"/>
                  </a:lnTo>
                  <a:lnTo>
                    <a:pt x="2086838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43823" y="4044874"/>
              <a:ext cx="2486025" cy="1637030"/>
            </a:xfrm>
            <a:custGeom>
              <a:avLst/>
              <a:gdLst/>
              <a:ahLst/>
              <a:cxnLst/>
              <a:rect l="l" t="t" r="r" b="b"/>
              <a:pathLst>
                <a:path w="2486025" h="1637029">
                  <a:moveTo>
                    <a:pt x="2086838" y="1636737"/>
                  </a:moveTo>
                  <a:lnTo>
                    <a:pt x="2130351" y="1630891"/>
                  </a:lnTo>
                  <a:lnTo>
                    <a:pt x="2169450" y="1614391"/>
                  </a:lnTo>
                  <a:lnTo>
                    <a:pt x="2202576" y="1588798"/>
                  </a:lnTo>
                  <a:lnTo>
                    <a:pt x="2228169" y="1555672"/>
                  </a:lnTo>
                  <a:lnTo>
                    <a:pt x="2244669" y="1516572"/>
                  </a:lnTo>
                  <a:lnTo>
                    <a:pt x="2250516" y="1473060"/>
                  </a:lnTo>
                  <a:lnTo>
                    <a:pt x="2250516" y="991019"/>
                  </a:lnTo>
                  <a:lnTo>
                    <a:pt x="2485771" y="811415"/>
                  </a:lnTo>
                  <a:lnTo>
                    <a:pt x="2250516" y="651433"/>
                  </a:lnTo>
                  <a:lnTo>
                    <a:pt x="2250516" y="163677"/>
                  </a:lnTo>
                  <a:lnTo>
                    <a:pt x="2244669" y="120164"/>
                  </a:lnTo>
                  <a:lnTo>
                    <a:pt x="2228169" y="81065"/>
                  </a:lnTo>
                  <a:lnTo>
                    <a:pt x="2202576" y="47939"/>
                  </a:lnTo>
                  <a:lnTo>
                    <a:pt x="2169450" y="22346"/>
                  </a:lnTo>
                  <a:lnTo>
                    <a:pt x="2130351" y="5846"/>
                  </a:lnTo>
                  <a:lnTo>
                    <a:pt x="2086838" y="0"/>
                  </a:lnTo>
                  <a:lnTo>
                    <a:pt x="163677" y="0"/>
                  </a:lnTo>
                  <a:lnTo>
                    <a:pt x="120164" y="5846"/>
                  </a:lnTo>
                  <a:lnTo>
                    <a:pt x="81065" y="22346"/>
                  </a:lnTo>
                  <a:lnTo>
                    <a:pt x="47939" y="47939"/>
                  </a:lnTo>
                  <a:lnTo>
                    <a:pt x="22346" y="81065"/>
                  </a:lnTo>
                  <a:lnTo>
                    <a:pt x="5846" y="120164"/>
                  </a:lnTo>
                  <a:lnTo>
                    <a:pt x="0" y="163677"/>
                  </a:lnTo>
                  <a:lnTo>
                    <a:pt x="0" y="1473060"/>
                  </a:lnTo>
                  <a:lnTo>
                    <a:pt x="5846" y="1516572"/>
                  </a:lnTo>
                  <a:lnTo>
                    <a:pt x="22346" y="1555672"/>
                  </a:lnTo>
                  <a:lnTo>
                    <a:pt x="47939" y="1588798"/>
                  </a:lnTo>
                  <a:lnTo>
                    <a:pt x="81065" y="1614391"/>
                  </a:lnTo>
                  <a:lnTo>
                    <a:pt x="120164" y="1630891"/>
                  </a:lnTo>
                  <a:lnTo>
                    <a:pt x="163677" y="1636737"/>
                  </a:lnTo>
                  <a:lnTo>
                    <a:pt x="2086838" y="1636737"/>
                  </a:lnTo>
                  <a:close/>
                </a:path>
              </a:pathLst>
            </a:custGeom>
            <a:ln w="1071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015997" y="5880838"/>
            <a:ext cx="2399665" cy="1647825"/>
            <a:chOff x="3015997" y="5880838"/>
            <a:chExt cx="2399665" cy="1647825"/>
          </a:xfrm>
        </p:grpSpPr>
        <p:sp>
          <p:nvSpPr>
            <p:cNvPr id="13" name="object 13" descr=""/>
            <p:cNvSpPr/>
            <p:nvPr/>
          </p:nvSpPr>
          <p:spPr>
            <a:xfrm>
              <a:off x="3021355" y="5886196"/>
              <a:ext cx="2388870" cy="1637030"/>
            </a:xfrm>
            <a:custGeom>
              <a:avLst/>
              <a:gdLst/>
              <a:ahLst/>
              <a:cxnLst/>
              <a:rect l="l" t="t" r="r" b="b"/>
              <a:pathLst>
                <a:path w="2388870" h="1637029">
                  <a:moveTo>
                    <a:pt x="2388616" y="0"/>
                  </a:moveTo>
                  <a:lnTo>
                    <a:pt x="2107298" y="0"/>
                  </a:lnTo>
                  <a:lnTo>
                    <a:pt x="2107298" y="1270"/>
                  </a:lnTo>
                  <a:lnTo>
                    <a:pt x="2100605" y="431"/>
                  </a:lnTo>
                  <a:lnTo>
                    <a:pt x="2093760" y="0"/>
                  </a:lnTo>
                  <a:lnTo>
                    <a:pt x="2086838" y="0"/>
                  </a:lnTo>
                  <a:lnTo>
                    <a:pt x="163677" y="0"/>
                  </a:lnTo>
                  <a:lnTo>
                    <a:pt x="120164" y="5846"/>
                  </a:lnTo>
                  <a:lnTo>
                    <a:pt x="81065" y="22346"/>
                  </a:lnTo>
                  <a:lnTo>
                    <a:pt x="47939" y="47939"/>
                  </a:lnTo>
                  <a:lnTo>
                    <a:pt x="22346" y="81065"/>
                  </a:lnTo>
                  <a:lnTo>
                    <a:pt x="5846" y="120164"/>
                  </a:lnTo>
                  <a:lnTo>
                    <a:pt x="0" y="163677"/>
                  </a:lnTo>
                  <a:lnTo>
                    <a:pt x="0" y="1473060"/>
                  </a:lnTo>
                  <a:lnTo>
                    <a:pt x="5846" y="1516572"/>
                  </a:lnTo>
                  <a:lnTo>
                    <a:pt x="22346" y="1555672"/>
                  </a:lnTo>
                  <a:lnTo>
                    <a:pt x="47939" y="1588798"/>
                  </a:lnTo>
                  <a:lnTo>
                    <a:pt x="81065" y="1614391"/>
                  </a:lnTo>
                  <a:lnTo>
                    <a:pt x="120164" y="1630891"/>
                  </a:lnTo>
                  <a:lnTo>
                    <a:pt x="163677" y="1636737"/>
                  </a:lnTo>
                  <a:lnTo>
                    <a:pt x="2086838" y="1636737"/>
                  </a:lnTo>
                  <a:lnTo>
                    <a:pt x="2130346" y="1630891"/>
                  </a:lnTo>
                  <a:lnTo>
                    <a:pt x="2169445" y="1614391"/>
                  </a:lnTo>
                  <a:lnTo>
                    <a:pt x="2202572" y="1588798"/>
                  </a:lnTo>
                  <a:lnTo>
                    <a:pt x="2228167" y="1555672"/>
                  </a:lnTo>
                  <a:lnTo>
                    <a:pt x="2244668" y="1516572"/>
                  </a:lnTo>
                  <a:lnTo>
                    <a:pt x="2250516" y="1473060"/>
                  </a:lnTo>
                  <a:lnTo>
                    <a:pt x="2250516" y="173964"/>
                  </a:lnTo>
                  <a:lnTo>
                    <a:pt x="2388616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21355" y="5886196"/>
              <a:ext cx="2388870" cy="1637030"/>
            </a:xfrm>
            <a:custGeom>
              <a:avLst/>
              <a:gdLst/>
              <a:ahLst/>
              <a:cxnLst/>
              <a:rect l="l" t="t" r="r" b="b"/>
              <a:pathLst>
                <a:path w="2388870" h="1637029">
                  <a:moveTo>
                    <a:pt x="2086838" y="0"/>
                  </a:moveTo>
                  <a:lnTo>
                    <a:pt x="2093760" y="0"/>
                  </a:lnTo>
                  <a:lnTo>
                    <a:pt x="2100605" y="431"/>
                  </a:lnTo>
                  <a:lnTo>
                    <a:pt x="2107298" y="1270"/>
                  </a:lnTo>
                  <a:lnTo>
                    <a:pt x="2107298" y="0"/>
                  </a:lnTo>
                  <a:lnTo>
                    <a:pt x="2388616" y="0"/>
                  </a:lnTo>
                  <a:lnTo>
                    <a:pt x="2250516" y="173964"/>
                  </a:lnTo>
                  <a:lnTo>
                    <a:pt x="2250516" y="1473060"/>
                  </a:lnTo>
                  <a:lnTo>
                    <a:pt x="2244668" y="1516572"/>
                  </a:lnTo>
                  <a:lnTo>
                    <a:pt x="2228167" y="1555672"/>
                  </a:lnTo>
                  <a:lnTo>
                    <a:pt x="2202572" y="1588798"/>
                  </a:lnTo>
                  <a:lnTo>
                    <a:pt x="2169445" y="1614391"/>
                  </a:lnTo>
                  <a:lnTo>
                    <a:pt x="2130346" y="1630891"/>
                  </a:lnTo>
                  <a:lnTo>
                    <a:pt x="2086838" y="1636737"/>
                  </a:lnTo>
                  <a:lnTo>
                    <a:pt x="163677" y="1636737"/>
                  </a:lnTo>
                  <a:lnTo>
                    <a:pt x="120164" y="1630891"/>
                  </a:lnTo>
                  <a:lnTo>
                    <a:pt x="81065" y="1614391"/>
                  </a:lnTo>
                  <a:lnTo>
                    <a:pt x="47939" y="1588798"/>
                  </a:lnTo>
                  <a:lnTo>
                    <a:pt x="22346" y="1555672"/>
                  </a:lnTo>
                  <a:lnTo>
                    <a:pt x="5846" y="1516572"/>
                  </a:lnTo>
                  <a:lnTo>
                    <a:pt x="0" y="1473060"/>
                  </a:lnTo>
                  <a:lnTo>
                    <a:pt x="0" y="163677"/>
                  </a:lnTo>
                  <a:lnTo>
                    <a:pt x="5846" y="120164"/>
                  </a:lnTo>
                  <a:lnTo>
                    <a:pt x="22346" y="81065"/>
                  </a:lnTo>
                  <a:lnTo>
                    <a:pt x="47939" y="47939"/>
                  </a:lnTo>
                  <a:lnTo>
                    <a:pt x="81065" y="22346"/>
                  </a:lnTo>
                  <a:lnTo>
                    <a:pt x="120164" y="5846"/>
                  </a:lnTo>
                  <a:lnTo>
                    <a:pt x="163677" y="0"/>
                  </a:lnTo>
                  <a:lnTo>
                    <a:pt x="2086838" y="0"/>
                  </a:lnTo>
                  <a:close/>
                </a:path>
              </a:pathLst>
            </a:custGeom>
            <a:ln w="1071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689535" y="4039516"/>
            <a:ext cx="2496820" cy="1647825"/>
            <a:chOff x="6689535" y="4039516"/>
            <a:chExt cx="2496820" cy="1647825"/>
          </a:xfrm>
        </p:grpSpPr>
        <p:sp>
          <p:nvSpPr>
            <p:cNvPr id="16" name="object 16" descr=""/>
            <p:cNvSpPr/>
            <p:nvPr/>
          </p:nvSpPr>
          <p:spPr>
            <a:xfrm>
              <a:off x="6694893" y="4044874"/>
              <a:ext cx="2486025" cy="1637030"/>
            </a:xfrm>
            <a:custGeom>
              <a:avLst/>
              <a:gdLst/>
              <a:ahLst/>
              <a:cxnLst/>
              <a:rect l="l" t="t" r="r" b="b"/>
              <a:pathLst>
                <a:path w="2486025" h="1637029">
                  <a:moveTo>
                    <a:pt x="2322106" y="0"/>
                  </a:moveTo>
                  <a:lnTo>
                    <a:pt x="398932" y="0"/>
                  </a:lnTo>
                  <a:lnTo>
                    <a:pt x="355425" y="5846"/>
                  </a:lnTo>
                  <a:lnTo>
                    <a:pt x="316329" y="22346"/>
                  </a:lnTo>
                  <a:lnTo>
                    <a:pt x="283205" y="47939"/>
                  </a:lnTo>
                  <a:lnTo>
                    <a:pt x="257613" y="81065"/>
                  </a:lnTo>
                  <a:lnTo>
                    <a:pt x="241114" y="120164"/>
                  </a:lnTo>
                  <a:lnTo>
                    <a:pt x="235267" y="163677"/>
                  </a:lnTo>
                  <a:lnTo>
                    <a:pt x="235267" y="651433"/>
                  </a:lnTo>
                  <a:lnTo>
                    <a:pt x="0" y="811415"/>
                  </a:lnTo>
                  <a:lnTo>
                    <a:pt x="235267" y="991019"/>
                  </a:lnTo>
                  <a:lnTo>
                    <a:pt x="235267" y="1473060"/>
                  </a:lnTo>
                  <a:lnTo>
                    <a:pt x="241114" y="1516572"/>
                  </a:lnTo>
                  <a:lnTo>
                    <a:pt x="257613" y="1555672"/>
                  </a:lnTo>
                  <a:lnTo>
                    <a:pt x="283205" y="1588798"/>
                  </a:lnTo>
                  <a:lnTo>
                    <a:pt x="316329" y="1614391"/>
                  </a:lnTo>
                  <a:lnTo>
                    <a:pt x="355425" y="1630891"/>
                  </a:lnTo>
                  <a:lnTo>
                    <a:pt x="398932" y="1636737"/>
                  </a:lnTo>
                  <a:lnTo>
                    <a:pt x="2322106" y="1636737"/>
                  </a:lnTo>
                  <a:lnTo>
                    <a:pt x="2365617" y="1630891"/>
                  </a:lnTo>
                  <a:lnTo>
                    <a:pt x="2404714" y="1614391"/>
                  </a:lnTo>
                  <a:lnTo>
                    <a:pt x="2437838" y="1588798"/>
                  </a:lnTo>
                  <a:lnTo>
                    <a:pt x="2463427" y="1555672"/>
                  </a:lnTo>
                  <a:lnTo>
                    <a:pt x="2479925" y="1516572"/>
                  </a:lnTo>
                  <a:lnTo>
                    <a:pt x="2485771" y="1473060"/>
                  </a:lnTo>
                  <a:lnTo>
                    <a:pt x="2485771" y="163677"/>
                  </a:lnTo>
                  <a:lnTo>
                    <a:pt x="2479925" y="120164"/>
                  </a:lnTo>
                  <a:lnTo>
                    <a:pt x="2463427" y="81065"/>
                  </a:lnTo>
                  <a:lnTo>
                    <a:pt x="2437838" y="47939"/>
                  </a:lnTo>
                  <a:lnTo>
                    <a:pt x="2404714" y="22346"/>
                  </a:lnTo>
                  <a:lnTo>
                    <a:pt x="2365617" y="5846"/>
                  </a:lnTo>
                  <a:lnTo>
                    <a:pt x="2322106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94893" y="4044874"/>
              <a:ext cx="2486025" cy="1637030"/>
            </a:xfrm>
            <a:custGeom>
              <a:avLst/>
              <a:gdLst/>
              <a:ahLst/>
              <a:cxnLst/>
              <a:rect l="l" t="t" r="r" b="b"/>
              <a:pathLst>
                <a:path w="2486025" h="1637029">
                  <a:moveTo>
                    <a:pt x="398932" y="1636737"/>
                  </a:moveTo>
                  <a:lnTo>
                    <a:pt x="355425" y="1630891"/>
                  </a:lnTo>
                  <a:lnTo>
                    <a:pt x="316329" y="1614391"/>
                  </a:lnTo>
                  <a:lnTo>
                    <a:pt x="283205" y="1588798"/>
                  </a:lnTo>
                  <a:lnTo>
                    <a:pt x="257613" y="1555672"/>
                  </a:lnTo>
                  <a:lnTo>
                    <a:pt x="241114" y="1516572"/>
                  </a:lnTo>
                  <a:lnTo>
                    <a:pt x="235267" y="1473060"/>
                  </a:lnTo>
                  <a:lnTo>
                    <a:pt x="235267" y="991019"/>
                  </a:lnTo>
                  <a:lnTo>
                    <a:pt x="0" y="811415"/>
                  </a:lnTo>
                  <a:lnTo>
                    <a:pt x="235267" y="651433"/>
                  </a:lnTo>
                  <a:lnTo>
                    <a:pt x="235267" y="163677"/>
                  </a:lnTo>
                  <a:lnTo>
                    <a:pt x="241114" y="120164"/>
                  </a:lnTo>
                  <a:lnTo>
                    <a:pt x="257613" y="81065"/>
                  </a:lnTo>
                  <a:lnTo>
                    <a:pt x="283205" y="47939"/>
                  </a:lnTo>
                  <a:lnTo>
                    <a:pt x="316329" y="22346"/>
                  </a:lnTo>
                  <a:lnTo>
                    <a:pt x="355425" y="5846"/>
                  </a:lnTo>
                  <a:lnTo>
                    <a:pt x="398932" y="0"/>
                  </a:lnTo>
                  <a:lnTo>
                    <a:pt x="2322093" y="0"/>
                  </a:lnTo>
                  <a:lnTo>
                    <a:pt x="2365610" y="5846"/>
                  </a:lnTo>
                  <a:lnTo>
                    <a:pt x="2404711" y="22346"/>
                  </a:lnTo>
                  <a:lnTo>
                    <a:pt x="2437836" y="47939"/>
                  </a:lnTo>
                  <a:lnTo>
                    <a:pt x="2463427" y="81065"/>
                  </a:lnTo>
                  <a:lnTo>
                    <a:pt x="2479925" y="120164"/>
                  </a:lnTo>
                  <a:lnTo>
                    <a:pt x="2485771" y="163677"/>
                  </a:lnTo>
                  <a:lnTo>
                    <a:pt x="2485771" y="1473060"/>
                  </a:lnTo>
                  <a:lnTo>
                    <a:pt x="2479925" y="1516572"/>
                  </a:lnTo>
                  <a:lnTo>
                    <a:pt x="2463427" y="1555672"/>
                  </a:lnTo>
                  <a:lnTo>
                    <a:pt x="2437836" y="1588798"/>
                  </a:lnTo>
                  <a:lnTo>
                    <a:pt x="2404711" y="1614391"/>
                  </a:lnTo>
                  <a:lnTo>
                    <a:pt x="2365610" y="1630891"/>
                  </a:lnTo>
                  <a:lnTo>
                    <a:pt x="2322093" y="1636737"/>
                  </a:lnTo>
                  <a:lnTo>
                    <a:pt x="398932" y="1636737"/>
                  </a:lnTo>
                  <a:close/>
                </a:path>
              </a:pathLst>
            </a:custGeom>
            <a:ln w="1071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4550361" y="2228877"/>
            <a:ext cx="2261235" cy="1678305"/>
            <a:chOff x="4550361" y="2228877"/>
            <a:chExt cx="2261235" cy="1678305"/>
          </a:xfrm>
        </p:grpSpPr>
        <p:sp>
          <p:nvSpPr>
            <p:cNvPr id="19" name="object 19" descr=""/>
            <p:cNvSpPr/>
            <p:nvPr/>
          </p:nvSpPr>
          <p:spPr>
            <a:xfrm>
              <a:off x="4555718" y="2234234"/>
              <a:ext cx="2251075" cy="1667510"/>
            </a:xfrm>
            <a:custGeom>
              <a:avLst/>
              <a:gdLst/>
              <a:ahLst/>
              <a:cxnLst/>
              <a:rect l="l" t="t" r="r" b="b"/>
              <a:pathLst>
                <a:path w="2251075" h="1667510">
                  <a:moveTo>
                    <a:pt x="2086838" y="0"/>
                  </a:moveTo>
                  <a:lnTo>
                    <a:pt x="163664" y="0"/>
                  </a:lnTo>
                  <a:lnTo>
                    <a:pt x="120157" y="5846"/>
                  </a:lnTo>
                  <a:lnTo>
                    <a:pt x="81061" y="22346"/>
                  </a:lnTo>
                  <a:lnTo>
                    <a:pt x="47937" y="47939"/>
                  </a:lnTo>
                  <a:lnTo>
                    <a:pt x="22345" y="81065"/>
                  </a:lnTo>
                  <a:lnTo>
                    <a:pt x="5846" y="120164"/>
                  </a:lnTo>
                  <a:lnTo>
                    <a:pt x="0" y="163677"/>
                  </a:lnTo>
                  <a:lnTo>
                    <a:pt x="0" y="1268463"/>
                  </a:lnTo>
                  <a:lnTo>
                    <a:pt x="5846" y="1311980"/>
                  </a:lnTo>
                  <a:lnTo>
                    <a:pt x="22345" y="1351081"/>
                  </a:lnTo>
                  <a:lnTo>
                    <a:pt x="47937" y="1384206"/>
                  </a:lnTo>
                  <a:lnTo>
                    <a:pt x="81061" y="1409797"/>
                  </a:lnTo>
                  <a:lnTo>
                    <a:pt x="120157" y="1426295"/>
                  </a:lnTo>
                  <a:lnTo>
                    <a:pt x="163664" y="1432140"/>
                  </a:lnTo>
                  <a:lnTo>
                    <a:pt x="955446" y="1432140"/>
                  </a:lnTo>
                  <a:lnTo>
                    <a:pt x="1125245" y="1667421"/>
                  </a:lnTo>
                  <a:lnTo>
                    <a:pt x="1295057" y="1432140"/>
                  </a:lnTo>
                  <a:lnTo>
                    <a:pt x="2086838" y="1432140"/>
                  </a:lnTo>
                  <a:lnTo>
                    <a:pt x="2130350" y="1426295"/>
                  </a:lnTo>
                  <a:lnTo>
                    <a:pt x="2169447" y="1409797"/>
                  </a:lnTo>
                  <a:lnTo>
                    <a:pt x="2202570" y="1384206"/>
                  </a:lnTo>
                  <a:lnTo>
                    <a:pt x="2228160" y="1351081"/>
                  </a:lnTo>
                  <a:lnTo>
                    <a:pt x="2244657" y="1311980"/>
                  </a:lnTo>
                  <a:lnTo>
                    <a:pt x="2250503" y="1268463"/>
                  </a:lnTo>
                  <a:lnTo>
                    <a:pt x="2250503" y="163677"/>
                  </a:lnTo>
                  <a:lnTo>
                    <a:pt x="2244657" y="120164"/>
                  </a:lnTo>
                  <a:lnTo>
                    <a:pt x="2228160" y="81065"/>
                  </a:lnTo>
                  <a:lnTo>
                    <a:pt x="2202570" y="47939"/>
                  </a:lnTo>
                  <a:lnTo>
                    <a:pt x="2169447" y="22346"/>
                  </a:lnTo>
                  <a:lnTo>
                    <a:pt x="2130350" y="5846"/>
                  </a:lnTo>
                  <a:lnTo>
                    <a:pt x="2086838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55718" y="2234234"/>
              <a:ext cx="2251075" cy="1667510"/>
            </a:xfrm>
            <a:custGeom>
              <a:avLst/>
              <a:gdLst/>
              <a:ahLst/>
              <a:cxnLst/>
              <a:rect l="l" t="t" r="r" b="b"/>
              <a:pathLst>
                <a:path w="2251075" h="1667510">
                  <a:moveTo>
                    <a:pt x="2086838" y="0"/>
                  </a:moveTo>
                  <a:lnTo>
                    <a:pt x="2130350" y="5846"/>
                  </a:lnTo>
                  <a:lnTo>
                    <a:pt x="2169447" y="22346"/>
                  </a:lnTo>
                  <a:lnTo>
                    <a:pt x="2202570" y="47939"/>
                  </a:lnTo>
                  <a:lnTo>
                    <a:pt x="2228160" y="81065"/>
                  </a:lnTo>
                  <a:lnTo>
                    <a:pt x="2244657" y="120164"/>
                  </a:lnTo>
                  <a:lnTo>
                    <a:pt x="2250503" y="163677"/>
                  </a:lnTo>
                  <a:lnTo>
                    <a:pt x="2250503" y="1268463"/>
                  </a:lnTo>
                  <a:lnTo>
                    <a:pt x="2244657" y="1311980"/>
                  </a:lnTo>
                  <a:lnTo>
                    <a:pt x="2228160" y="1351081"/>
                  </a:lnTo>
                  <a:lnTo>
                    <a:pt x="2202570" y="1384206"/>
                  </a:lnTo>
                  <a:lnTo>
                    <a:pt x="2169447" y="1409797"/>
                  </a:lnTo>
                  <a:lnTo>
                    <a:pt x="2130350" y="1426295"/>
                  </a:lnTo>
                  <a:lnTo>
                    <a:pt x="2086838" y="1432140"/>
                  </a:lnTo>
                  <a:lnTo>
                    <a:pt x="1295057" y="1432140"/>
                  </a:lnTo>
                  <a:lnTo>
                    <a:pt x="1125245" y="1667421"/>
                  </a:lnTo>
                  <a:lnTo>
                    <a:pt x="955446" y="1432140"/>
                  </a:lnTo>
                  <a:lnTo>
                    <a:pt x="163664" y="1432140"/>
                  </a:lnTo>
                  <a:lnTo>
                    <a:pt x="120157" y="1426295"/>
                  </a:lnTo>
                  <a:lnTo>
                    <a:pt x="81061" y="1409797"/>
                  </a:lnTo>
                  <a:lnTo>
                    <a:pt x="47937" y="1384206"/>
                  </a:lnTo>
                  <a:lnTo>
                    <a:pt x="22345" y="1351081"/>
                  </a:lnTo>
                  <a:lnTo>
                    <a:pt x="5846" y="1311980"/>
                  </a:lnTo>
                  <a:lnTo>
                    <a:pt x="0" y="1268463"/>
                  </a:lnTo>
                  <a:lnTo>
                    <a:pt x="0" y="163677"/>
                  </a:lnTo>
                  <a:lnTo>
                    <a:pt x="5846" y="120164"/>
                  </a:lnTo>
                  <a:lnTo>
                    <a:pt x="22345" y="81065"/>
                  </a:lnTo>
                  <a:lnTo>
                    <a:pt x="47937" y="47939"/>
                  </a:lnTo>
                  <a:lnTo>
                    <a:pt x="81061" y="22346"/>
                  </a:lnTo>
                  <a:lnTo>
                    <a:pt x="120157" y="5846"/>
                  </a:lnTo>
                  <a:lnTo>
                    <a:pt x="163664" y="0"/>
                  </a:lnTo>
                  <a:lnTo>
                    <a:pt x="2086838" y="0"/>
                  </a:lnTo>
                  <a:close/>
                </a:path>
              </a:pathLst>
            </a:custGeom>
            <a:ln w="1071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143207" y="4559004"/>
            <a:ext cx="1119505" cy="5886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22860" marR="5080" indent="-10795">
              <a:lnSpc>
                <a:spcPct val="104400"/>
              </a:lnSpc>
              <a:spcBef>
                <a:spcPts val="15"/>
              </a:spcBef>
            </a:pPr>
            <a:r>
              <a:rPr dirty="0" sz="1800" spc="-135">
                <a:latin typeface="Arial Black"/>
                <a:cs typeface="Arial Black"/>
              </a:rPr>
              <a:t>Ensemble </a:t>
            </a:r>
            <a:r>
              <a:rPr dirty="0" sz="1800" spc="-125">
                <a:latin typeface="Arial Black"/>
                <a:cs typeface="Arial Black"/>
              </a:rPr>
              <a:t>ML</a:t>
            </a:r>
            <a:r>
              <a:rPr dirty="0" sz="1800" spc="-195">
                <a:latin typeface="Arial Black"/>
                <a:cs typeface="Arial Black"/>
              </a:rPr>
              <a:t> </a:t>
            </a:r>
            <a:r>
              <a:rPr dirty="0" sz="1800" spc="-100">
                <a:latin typeface="Arial Black"/>
                <a:cs typeface="Arial Black"/>
              </a:rPr>
              <a:t>Model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41833" y="6246885"/>
            <a:ext cx="1211580" cy="5886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41910" marR="5080" indent="-29845">
              <a:lnSpc>
                <a:spcPct val="104400"/>
              </a:lnSpc>
              <a:spcBef>
                <a:spcPts val="15"/>
              </a:spcBef>
            </a:pPr>
            <a:r>
              <a:rPr dirty="0" sz="1800" spc="-95">
                <a:solidFill>
                  <a:srgbClr val="FFFFFF"/>
                </a:solidFill>
                <a:latin typeface="Arial Black"/>
                <a:cs typeface="Arial Black"/>
              </a:rPr>
              <a:t>Confirmed </a:t>
            </a:r>
            <a:r>
              <a:rPr dirty="0" sz="1800" spc="-100">
                <a:solidFill>
                  <a:srgbClr val="FFFFFF"/>
                </a:solidFill>
                <a:latin typeface="Arial Black"/>
                <a:cs typeface="Arial Black"/>
              </a:rPr>
              <a:t>Exoplanet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92936" y="4340341"/>
            <a:ext cx="1735455" cy="6953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865"/>
              </a:spcBef>
            </a:pPr>
            <a:r>
              <a:rPr dirty="0" sz="1800" spc="-140">
                <a:solidFill>
                  <a:srgbClr val="FFFFFF"/>
                </a:solidFill>
                <a:latin typeface="Arial Black"/>
                <a:cs typeface="Arial Black"/>
              </a:rPr>
              <a:t>False</a:t>
            </a:r>
            <a:r>
              <a:rPr dirty="0" sz="1800" spc="-1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Arial Black"/>
                <a:cs typeface="Arial Black"/>
              </a:rPr>
              <a:t>Positive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Non-planetary</a:t>
            </a:r>
            <a:r>
              <a:rPr dirty="0" sz="145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signal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27247" y="6246885"/>
            <a:ext cx="1200785" cy="5886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239395" marR="5080" indent="-227329">
              <a:lnSpc>
                <a:spcPct val="104400"/>
              </a:lnSpc>
              <a:spcBef>
                <a:spcPts val="15"/>
              </a:spcBef>
            </a:pPr>
            <a:r>
              <a:rPr dirty="0" sz="1800" spc="-95">
                <a:solidFill>
                  <a:srgbClr val="FFFFFF"/>
                </a:solidFill>
                <a:latin typeface="Arial Black"/>
                <a:cs typeface="Arial Black"/>
              </a:rPr>
              <a:t>Candidate </a:t>
            </a:r>
            <a:r>
              <a:rPr dirty="0" sz="1800" spc="-10">
                <a:solidFill>
                  <a:srgbClr val="FFFFFF"/>
                </a:solidFill>
                <a:latin typeface="Arial Black"/>
                <a:cs typeface="Arial Black"/>
              </a:rPr>
              <a:t>Planet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93726" y="6886236"/>
            <a:ext cx="462470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0695" algn="l"/>
              </a:tabLst>
            </a:pPr>
            <a:r>
              <a:rPr dirty="0" sz="1450" spc="30">
                <a:solidFill>
                  <a:srgbClr val="FFFFFF"/>
                </a:solidFill>
                <a:latin typeface="Tahoma"/>
                <a:cs typeface="Tahoma"/>
              </a:rPr>
              <a:t>Promising</a:t>
            </a:r>
            <a:r>
              <a:rPr dirty="0" sz="14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15">
                <a:solidFill>
                  <a:srgbClr val="FFFFFF"/>
                </a:solidFill>
                <a:latin typeface="Tahoma"/>
                <a:cs typeface="Tahoma"/>
              </a:rPr>
              <a:t>signal</a:t>
            </a:r>
            <a:r>
              <a:rPr dirty="0" sz="14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50" spc="-315">
                <a:latin typeface="Times New Roman"/>
                <a:cs typeface="Times New Roman"/>
              </a:rPr>
              <a:t>(</a:t>
            </a:r>
            <a:r>
              <a:rPr dirty="0" sz="950">
                <a:latin typeface="Times New Roman"/>
                <a:cs typeface="Times New Roman"/>
              </a:rPr>
              <a:t>	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Validated</a:t>
            </a:r>
            <a:r>
              <a:rPr dirty="0" sz="145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25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111117" y="4442639"/>
            <a:ext cx="1868805" cy="6953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1800" spc="-140">
                <a:solidFill>
                  <a:srgbClr val="FFFFFF"/>
                </a:solidFill>
                <a:latin typeface="Arial Black"/>
                <a:cs typeface="Arial Black"/>
              </a:rPr>
              <a:t>TESS</a:t>
            </a:r>
            <a:r>
              <a:rPr dirty="0" sz="1800" spc="-1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Wide-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field</a:t>
            </a:r>
            <a:r>
              <a:rPr dirty="0" sz="14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photometry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847173" y="2394165"/>
            <a:ext cx="1640205" cy="94361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800" spc="-170">
                <a:solidFill>
                  <a:srgbClr val="FFFFFF"/>
                </a:solidFill>
                <a:latin typeface="Arial Black"/>
                <a:cs typeface="Arial Black"/>
              </a:rPr>
              <a:t>Kepler</a:t>
            </a:r>
            <a:r>
              <a:rPr dirty="0" sz="18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algn="ctr" marL="12065" marR="5080">
              <a:lnSpc>
                <a:spcPct val="101800"/>
              </a:lnSpc>
              <a:spcBef>
                <a:spcPts val="655"/>
              </a:spcBef>
            </a:pP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Raw</a:t>
            </a:r>
            <a:r>
              <a:rPr dirty="0" sz="14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FFFFFF"/>
                </a:solidFill>
                <a:latin typeface="Tahoma"/>
                <a:cs typeface="Tahoma"/>
              </a:rPr>
              <a:t>telescope</a:t>
            </a:r>
            <a:r>
              <a:rPr dirty="0" sz="145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50" spc="-20">
                <a:solidFill>
                  <a:srgbClr val="FFFFFF"/>
                </a:solidFill>
                <a:latin typeface="Tahoma"/>
                <a:cs typeface="Tahoma"/>
              </a:rPr>
              <a:t>time </a:t>
            </a:r>
            <a:r>
              <a:rPr dirty="0" sz="1450" spc="-10">
                <a:solidFill>
                  <a:srgbClr val="FFFFFF"/>
                </a:solidFill>
                <a:latin typeface="Tahoma"/>
                <a:cs typeface="Tahoma"/>
              </a:rPr>
              <a:t>series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39327" y="7851140"/>
            <a:ext cx="2988945" cy="1749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4450" spc="-405">
                <a:solidFill>
                  <a:srgbClr val="8E8E8E"/>
                </a:solidFill>
                <a:latin typeface="Arial Black"/>
                <a:cs typeface="Arial Black"/>
              </a:rPr>
              <a:t>80%</a:t>
            </a:r>
            <a:endParaRPr sz="4450">
              <a:latin typeface="Arial Black"/>
              <a:cs typeface="Arial Black"/>
            </a:endParaRPr>
          </a:p>
          <a:p>
            <a:pPr algn="ctr" marL="12065" marR="5080" indent="-635">
              <a:lnSpc>
                <a:spcPct val="142900"/>
              </a:lnSpc>
              <a:spcBef>
                <a:spcPts val="585"/>
              </a:spcBef>
            </a:pPr>
            <a:r>
              <a:rPr dirty="0" sz="1650" spc="-95">
                <a:solidFill>
                  <a:srgbClr val="8E8E8E"/>
                </a:solidFill>
                <a:latin typeface="Arial Black"/>
                <a:cs typeface="Arial Black"/>
              </a:rPr>
              <a:t>Classification</a:t>
            </a:r>
            <a:r>
              <a:rPr dirty="0" sz="1650" spc="-6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Accuracy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Reliable</a:t>
            </a:r>
            <a:r>
              <a:rPr dirty="0" sz="1350" spc="6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performance</a:t>
            </a:r>
            <a:r>
              <a:rPr dirty="0" sz="1350" spc="6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</a:t>
            </a:r>
            <a:r>
              <a:rPr dirty="0" sz="1350" spc="6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distinguishing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true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transit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signals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from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noise.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301683" y="7851140"/>
            <a:ext cx="2827020" cy="1749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0690">
              <a:lnSpc>
                <a:spcPct val="100000"/>
              </a:lnSpc>
              <a:spcBef>
                <a:spcPts val="105"/>
              </a:spcBef>
            </a:pPr>
            <a:r>
              <a:rPr dirty="0" sz="4450" spc="-310">
                <a:solidFill>
                  <a:srgbClr val="8E8E8E"/>
                </a:solidFill>
                <a:latin typeface="Arial Black"/>
                <a:cs typeface="Arial Black"/>
              </a:rPr>
              <a:t>Instant</a:t>
            </a:r>
            <a:endParaRPr sz="4450">
              <a:latin typeface="Arial Black"/>
              <a:cs typeface="Arial Black"/>
            </a:endParaRPr>
          </a:p>
          <a:p>
            <a:pPr marL="12700" marR="5080" indent="717550">
              <a:lnSpc>
                <a:spcPct val="142900"/>
              </a:lnSpc>
              <a:spcBef>
                <a:spcPts val="585"/>
              </a:spcBef>
            </a:pPr>
            <a:r>
              <a:rPr dirty="0" sz="1650" spc="-110">
                <a:solidFill>
                  <a:srgbClr val="8E8E8E"/>
                </a:solidFill>
                <a:latin typeface="Arial Black"/>
                <a:cs typeface="Arial Black"/>
              </a:rPr>
              <a:t>Result</a:t>
            </a:r>
            <a:r>
              <a:rPr dirty="0" sz="1650" spc="-145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Speed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Provides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immediate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results,</a:t>
            </a:r>
            <a:r>
              <a:rPr dirty="0" sz="1350" spc="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radically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accelerating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the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validation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pipeline.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688860" y="7851140"/>
            <a:ext cx="3014980" cy="1749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4450" spc="-409">
                <a:solidFill>
                  <a:srgbClr val="8E8E8E"/>
                </a:solidFill>
                <a:latin typeface="Arial Black"/>
                <a:cs typeface="Arial Black"/>
              </a:rPr>
              <a:t>3</a:t>
            </a:r>
            <a:endParaRPr sz="4450">
              <a:latin typeface="Arial Black"/>
              <a:cs typeface="Arial Black"/>
            </a:endParaRPr>
          </a:p>
          <a:p>
            <a:pPr algn="ctr" marL="12700" marR="5080">
              <a:lnSpc>
                <a:spcPct val="142900"/>
              </a:lnSpc>
              <a:spcBef>
                <a:spcPts val="585"/>
              </a:spcBef>
            </a:pPr>
            <a:r>
              <a:rPr dirty="0" sz="1650" spc="-175">
                <a:solidFill>
                  <a:srgbClr val="8E8E8E"/>
                </a:solidFill>
                <a:latin typeface="Arial Black"/>
                <a:cs typeface="Arial Black"/>
              </a:rPr>
              <a:t>Key</a:t>
            </a:r>
            <a:r>
              <a:rPr dirty="0" sz="1650" spc="-14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10">
                <a:solidFill>
                  <a:srgbClr val="8E8E8E"/>
                </a:solidFill>
                <a:latin typeface="Arial Black"/>
                <a:cs typeface="Arial Black"/>
              </a:rPr>
              <a:t>Features</a:t>
            </a:r>
            <a:r>
              <a:rPr dirty="0" sz="1650" spc="-14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Analyzed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Includes</a:t>
            </a:r>
            <a:r>
              <a:rPr dirty="0" sz="1350" spc="-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planet</a:t>
            </a:r>
            <a:r>
              <a:rPr dirty="0" sz="1350" spc="-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size,</a:t>
            </a:r>
            <a:r>
              <a:rPr dirty="0" sz="1350" spc="-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orbital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period,</a:t>
            </a:r>
            <a:r>
              <a:rPr dirty="0" sz="1350" spc="-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and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host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star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characteristics.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31" name="object 31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9595866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10868025"/>
          </a:xfrm>
          <a:custGeom>
            <a:avLst/>
            <a:gdLst/>
            <a:ahLst/>
            <a:cxnLst/>
            <a:rect l="l" t="t" r="r" b="b"/>
            <a:pathLst>
              <a:path w="11430000" h="10868025">
                <a:moveTo>
                  <a:pt x="11430000" y="0"/>
                </a:moveTo>
                <a:lnTo>
                  <a:pt x="0" y="0"/>
                </a:lnTo>
                <a:lnTo>
                  <a:pt x="0" y="10868025"/>
                </a:lnTo>
                <a:lnTo>
                  <a:pt x="11430000" y="108680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15"/>
              <a:t>How</a:t>
            </a:r>
            <a:r>
              <a:rPr dirty="0" spc="-360"/>
              <a:t> </a:t>
            </a:r>
            <a:r>
              <a:rPr dirty="0" spc="-265"/>
              <a:t>It</a:t>
            </a:r>
            <a:r>
              <a:rPr dirty="0" spc="-355"/>
              <a:t> </a:t>
            </a:r>
            <a:r>
              <a:rPr dirty="0" spc="-250"/>
              <a:t>Works:</a:t>
            </a:r>
            <a:r>
              <a:rPr dirty="0" spc="-360"/>
              <a:t> </a:t>
            </a:r>
            <a:r>
              <a:rPr dirty="0" spc="-305"/>
              <a:t>Powered</a:t>
            </a:r>
            <a:r>
              <a:rPr dirty="0" spc="-355"/>
              <a:t> </a:t>
            </a:r>
            <a:r>
              <a:rPr dirty="0" spc="-195"/>
              <a:t>by</a:t>
            </a:r>
            <a:r>
              <a:rPr dirty="0" spc="-360"/>
              <a:t> </a:t>
            </a:r>
            <a:r>
              <a:rPr dirty="0" spc="-155"/>
              <a:t>Smart</a:t>
            </a:r>
            <a:r>
              <a:rPr dirty="0" spc="-355"/>
              <a:t> </a:t>
            </a:r>
            <a:r>
              <a:rPr dirty="0" spc="-155"/>
              <a:t>Algorithms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505075"/>
            <a:ext cx="3305175" cy="23050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68350" y="3363912"/>
            <a:ext cx="2761615" cy="12363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FFFFFF"/>
                </a:solidFill>
                <a:latin typeface="Arial Black"/>
                <a:cs typeface="Arial Black"/>
              </a:rPr>
              <a:t>Python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4300"/>
              </a:lnSpc>
              <a:spcBef>
                <a:spcPts val="990"/>
              </a:spcBef>
            </a:pP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dirty="0" sz="135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dirty="0" sz="135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dirty="0" sz="135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handling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model development.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4981575"/>
            <a:ext cx="3305175" cy="20383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68350" y="5840412"/>
            <a:ext cx="2962910" cy="96011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10">
                <a:solidFill>
                  <a:srgbClr val="FFFFFF"/>
                </a:solidFill>
                <a:latin typeface="Arial Black"/>
                <a:cs typeface="Arial Black"/>
              </a:rPr>
              <a:t>Ensemble</a:t>
            </a:r>
            <a:r>
              <a:rPr dirty="0" sz="165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650" spc="-25">
                <a:solidFill>
                  <a:srgbClr val="FFFFFF"/>
                </a:solidFill>
                <a:latin typeface="Arial Black"/>
                <a:cs typeface="Arial Black"/>
              </a:rPr>
              <a:t>ML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29600"/>
              </a:lnSpc>
              <a:spcBef>
                <a:spcPts val="1140"/>
              </a:spcBef>
            </a:pP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Forest</a:t>
            </a:r>
            <a:r>
              <a:rPr dirty="0" sz="1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Gradient</a:t>
            </a:r>
            <a:r>
              <a:rPr dirty="0" sz="1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Boosting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algorithms</a:t>
            </a:r>
            <a:r>
              <a:rPr dirty="0" sz="1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high</a:t>
            </a:r>
            <a:r>
              <a:rPr dirty="0" sz="1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accuracy.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5" y="7191375"/>
            <a:ext cx="3305175" cy="203835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68350" y="8050212"/>
            <a:ext cx="2613660" cy="96011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>
                <a:solidFill>
                  <a:srgbClr val="FFFFFF"/>
                </a:solidFill>
                <a:latin typeface="Arial Black"/>
                <a:cs typeface="Arial Black"/>
              </a:rPr>
              <a:t>Gradio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4300"/>
              </a:lnSpc>
              <a:spcBef>
                <a:spcPts val="990"/>
              </a:spcBef>
            </a:pP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Simple,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no-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1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immediate</a:t>
            </a:r>
            <a:r>
              <a:rPr dirty="0" sz="135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dirty="0" sz="135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interaction.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7375" y="1358900"/>
            <a:ext cx="9925685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solidFill>
                  <a:srgbClr val="8E8E8E"/>
                </a:solidFill>
                <a:latin typeface="Tahoma"/>
                <a:cs typeface="Tahoma"/>
              </a:rPr>
              <a:t>Exo-</a:t>
            </a:r>
            <a:r>
              <a:rPr dirty="0" sz="1350" spc="-55">
                <a:solidFill>
                  <a:srgbClr val="8E8E8E"/>
                </a:solidFill>
                <a:latin typeface="Tahoma"/>
                <a:cs typeface="Tahoma"/>
              </a:rPr>
              <a:t>AI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Explorer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is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built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on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robust,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open-source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technologies,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ensuring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transparency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accessibility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for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the</a:t>
            </a:r>
            <a:r>
              <a:rPr dirty="0" sz="1350" spc="3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scientific</a:t>
            </a:r>
            <a:r>
              <a:rPr dirty="0" sz="1350" spc="3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community.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748404" algn="l"/>
              </a:tabLst>
            </a:pPr>
            <a:r>
              <a:rPr dirty="0" sz="2000" spc="-160">
                <a:solidFill>
                  <a:srgbClr val="DDDDDD"/>
                </a:solidFill>
                <a:latin typeface="Arial Black"/>
                <a:cs typeface="Arial Black"/>
              </a:rPr>
              <a:t>Technology</a:t>
            </a:r>
            <a:r>
              <a:rPr dirty="0" sz="2000" spc="-17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DDDDDD"/>
                </a:solidFill>
                <a:latin typeface="Arial Black"/>
                <a:cs typeface="Arial Black"/>
              </a:rPr>
              <a:t>Stack</a:t>
            </a:r>
            <a:r>
              <a:rPr dirty="0" sz="2000">
                <a:solidFill>
                  <a:srgbClr val="DDDDDD"/>
                </a:solidFill>
                <a:latin typeface="Arial Black"/>
                <a:cs typeface="Arial Black"/>
              </a:rPr>
              <a:t>	</a:t>
            </a:r>
            <a:r>
              <a:rPr dirty="0" sz="2000" spc="-175">
                <a:solidFill>
                  <a:srgbClr val="DDDDDD"/>
                </a:solidFill>
                <a:latin typeface="Arial Black"/>
                <a:cs typeface="Arial Black"/>
              </a:rPr>
              <a:t>Live</a:t>
            </a:r>
            <a:r>
              <a:rPr dirty="0" sz="2000" spc="-204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000" spc="-125">
                <a:solidFill>
                  <a:srgbClr val="DDDDDD"/>
                </a:solidFill>
                <a:latin typeface="Arial Black"/>
                <a:cs typeface="Arial Black"/>
              </a:rPr>
              <a:t>Deployment</a:t>
            </a:r>
            <a:r>
              <a:rPr dirty="0" sz="2000" spc="-204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000" spc="-220">
                <a:solidFill>
                  <a:srgbClr val="DDDDDD"/>
                </a:solidFill>
                <a:latin typeface="Arial Black"/>
                <a:cs typeface="Arial Black"/>
              </a:rPr>
              <a:t>&amp;</a:t>
            </a:r>
            <a:r>
              <a:rPr dirty="0" sz="2000" spc="-204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000" spc="-60">
                <a:solidFill>
                  <a:srgbClr val="DDDDDD"/>
                </a:solidFill>
                <a:latin typeface="Arial Black"/>
                <a:cs typeface="Arial Black"/>
              </a:rPr>
              <a:t>Accessibility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33875" y="2505075"/>
            <a:ext cx="6505574" cy="6505574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4333875" y="9201150"/>
            <a:ext cx="6505575" cy="1000125"/>
            <a:chOff x="4333875" y="9201150"/>
            <a:chExt cx="6505575" cy="1000125"/>
          </a:xfrm>
        </p:grpSpPr>
        <p:sp>
          <p:nvSpPr>
            <p:cNvPr id="13" name="object 13" descr=""/>
            <p:cNvSpPr/>
            <p:nvPr/>
          </p:nvSpPr>
          <p:spPr>
            <a:xfrm>
              <a:off x="4333875" y="9201150"/>
              <a:ext cx="6505575" cy="1000125"/>
            </a:xfrm>
            <a:custGeom>
              <a:avLst/>
              <a:gdLst/>
              <a:ahLst/>
              <a:cxnLst/>
              <a:rect l="l" t="t" r="r" b="b"/>
              <a:pathLst>
                <a:path w="6505575" h="1000125">
                  <a:moveTo>
                    <a:pt x="6449504" y="0"/>
                  </a:moveTo>
                  <a:lnTo>
                    <a:pt x="56070" y="0"/>
                  </a:lnTo>
                  <a:lnTo>
                    <a:pt x="52158" y="381"/>
                  </a:lnTo>
                  <a:lnTo>
                    <a:pt x="14782" y="20358"/>
                  </a:lnTo>
                  <a:lnTo>
                    <a:pt x="0" y="56070"/>
                  </a:lnTo>
                  <a:lnTo>
                    <a:pt x="0" y="940116"/>
                  </a:lnTo>
                  <a:lnTo>
                    <a:pt x="0" y="944055"/>
                  </a:lnTo>
                  <a:lnTo>
                    <a:pt x="14782" y="979759"/>
                  </a:lnTo>
                  <a:lnTo>
                    <a:pt x="52158" y="999737"/>
                  </a:lnTo>
                  <a:lnTo>
                    <a:pt x="56070" y="1000123"/>
                  </a:lnTo>
                  <a:lnTo>
                    <a:pt x="6449504" y="1000123"/>
                  </a:lnTo>
                  <a:lnTo>
                    <a:pt x="6485204" y="985335"/>
                  </a:lnTo>
                  <a:lnTo>
                    <a:pt x="6505194" y="947959"/>
                  </a:lnTo>
                  <a:lnTo>
                    <a:pt x="6505575" y="944055"/>
                  </a:lnTo>
                  <a:lnTo>
                    <a:pt x="6505575" y="56070"/>
                  </a:lnTo>
                  <a:lnTo>
                    <a:pt x="6490792" y="20358"/>
                  </a:lnTo>
                  <a:lnTo>
                    <a:pt x="6453416" y="381"/>
                  </a:lnTo>
                  <a:lnTo>
                    <a:pt x="644950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7468" y="9469043"/>
              <a:ext cx="150025" cy="15001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880914" y="9346565"/>
            <a:ext cx="5304790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 spc="-80" b="1">
                <a:solidFill>
                  <a:srgbClr val="FFFFFF"/>
                </a:solidFill>
                <a:latin typeface="Tahoma"/>
                <a:cs typeface="Tahoma"/>
              </a:rPr>
              <a:t>Deployment:</a:t>
            </a:r>
            <a:r>
              <a:rPr dirty="0" sz="135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live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operational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35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Hugging </a:t>
            </a:r>
            <a:r>
              <a:rPr dirty="0" sz="1350" spc="-20">
                <a:solidFill>
                  <a:srgbClr val="FFFFFF"/>
                </a:solidFill>
                <a:latin typeface="Tahoma"/>
                <a:cs typeface="Tahoma"/>
              </a:rPr>
              <a:t>Face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Spaces,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requiring</a:t>
            </a:r>
            <a:r>
              <a:rPr dirty="0" sz="135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zero</a:t>
            </a:r>
            <a:r>
              <a:rPr dirty="0" sz="135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setup.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6" name="object 16" descr="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10357866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8686800"/>
          </a:xfrm>
          <a:custGeom>
            <a:avLst/>
            <a:gdLst/>
            <a:ahLst/>
            <a:cxnLst/>
            <a:rect l="l" t="t" r="r" b="b"/>
            <a:pathLst>
              <a:path w="11430000" h="8686800">
                <a:moveTo>
                  <a:pt x="11430000" y="0"/>
                </a:moveTo>
                <a:lnTo>
                  <a:pt x="0" y="0"/>
                </a:lnTo>
                <a:lnTo>
                  <a:pt x="0" y="8686800"/>
                </a:lnTo>
                <a:lnTo>
                  <a:pt x="11430000" y="8686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/>
              <a:t>Why</a:t>
            </a:r>
            <a:r>
              <a:rPr dirty="0" spc="-350"/>
              <a:t> </a:t>
            </a:r>
            <a:r>
              <a:rPr dirty="0" spc="-265"/>
              <a:t>It</a:t>
            </a:r>
            <a:r>
              <a:rPr dirty="0" spc="-345"/>
              <a:t> </a:t>
            </a:r>
            <a:r>
              <a:rPr dirty="0" spc="-240"/>
              <a:t>Matters:</a:t>
            </a:r>
            <a:r>
              <a:rPr dirty="0" spc="-345"/>
              <a:t> </a:t>
            </a:r>
            <a:r>
              <a:rPr dirty="0" spc="-195"/>
              <a:t>Democratizing</a:t>
            </a:r>
            <a:r>
              <a:rPr dirty="0" spc="-350"/>
              <a:t> </a:t>
            </a:r>
            <a:r>
              <a:rPr dirty="0" spc="-225"/>
              <a:t>Space</a:t>
            </a:r>
            <a:r>
              <a:rPr dirty="0" spc="-345"/>
              <a:t> </a:t>
            </a:r>
            <a:r>
              <a:rPr dirty="0" spc="-175"/>
              <a:t>Discovery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87375" y="1288414"/>
            <a:ext cx="10164445" cy="57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 spc="-35">
                <a:solidFill>
                  <a:srgbClr val="8E8E8E"/>
                </a:solidFill>
                <a:latin typeface="Tahoma"/>
                <a:cs typeface="Tahoma"/>
              </a:rPr>
              <a:t>Exo-</a:t>
            </a:r>
            <a:r>
              <a:rPr dirty="0" sz="1350" spc="-55">
                <a:solidFill>
                  <a:srgbClr val="8E8E8E"/>
                </a:solidFill>
                <a:latin typeface="Tahoma"/>
                <a:cs typeface="Tahoma"/>
              </a:rPr>
              <a:t>AI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Explorer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doesn't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just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speed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up </a:t>
            </a:r>
            <a:r>
              <a:rPr dirty="0" sz="1350" spc="70">
                <a:solidFill>
                  <a:srgbClr val="8E8E8E"/>
                </a:solidFill>
                <a:latin typeface="Tahoma"/>
                <a:cs typeface="Tahoma"/>
              </a:rPr>
              <a:t>research4it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opens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the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doors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of the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cosmos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everyone,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 fostering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global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participation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space science.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1821" y="2403021"/>
            <a:ext cx="1450042" cy="145004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094" y="2403021"/>
            <a:ext cx="1450042" cy="145004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7094" y="3918294"/>
            <a:ext cx="1450042" cy="145004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1821" y="3918294"/>
            <a:ext cx="1450042" cy="145004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8425" y="5981700"/>
            <a:ext cx="3009899" cy="20573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1675" y="5981700"/>
            <a:ext cx="3009899" cy="20573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97804" y="2459037"/>
            <a:ext cx="3240405" cy="8934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49960">
              <a:lnSpc>
                <a:spcPct val="100000"/>
              </a:lnSpc>
              <a:spcBef>
                <a:spcPts val="135"/>
              </a:spcBef>
            </a:pPr>
            <a:r>
              <a:rPr dirty="0" sz="1650" spc="-120">
                <a:solidFill>
                  <a:srgbClr val="8E8E8E"/>
                </a:solidFill>
                <a:latin typeface="Arial Black"/>
                <a:cs typeface="Arial Black"/>
              </a:rPr>
              <a:t>Accelerated</a:t>
            </a:r>
            <a:r>
              <a:rPr dirty="0" sz="1650" spc="-11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95">
                <a:solidFill>
                  <a:srgbClr val="8E8E8E"/>
                </a:solidFill>
                <a:latin typeface="Arial Black"/>
                <a:cs typeface="Arial Black"/>
              </a:rPr>
              <a:t>Research</a:t>
            </a:r>
            <a:endParaRPr sz="1650">
              <a:latin typeface="Arial Black"/>
              <a:cs typeface="Arial Black"/>
            </a:endParaRPr>
          </a:p>
          <a:p>
            <a:pPr marL="19685" marR="5080" indent="-7620">
              <a:lnSpc>
                <a:spcPct val="134300"/>
              </a:lnSpc>
              <a:spcBef>
                <a:spcPts val="465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Researchers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gain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powerful</a:t>
            </a:r>
            <a:r>
              <a:rPr dirty="0" sz="1350" spc="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tool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for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rapid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validation</a:t>
            </a:r>
            <a:r>
              <a:rPr dirty="0" sz="1350" spc="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prioritization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of</a:t>
            </a:r>
            <a:r>
              <a:rPr dirty="0" sz="1350" spc="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candidates.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92404" y="2325687"/>
            <a:ext cx="3180080" cy="11601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5">
                <a:solidFill>
                  <a:srgbClr val="8E8E8E"/>
                </a:solidFill>
                <a:latin typeface="Arial Black"/>
                <a:cs typeface="Arial Black"/>
              </a:rPr>
              <a:t>Educational</a:t>
            </a:r>
            <a:r>
              <a:rPr dirty="0" sz="1650" spc="-85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Impact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1900"/>
              </a:lnSpc>
              <a:spcBef>
                <a:spcPts val="505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Brings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real,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raw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NASA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data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discovery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tools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into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high</a:t>
            </a:r>
            <a:r>
              <a:rPr dirty="0" sz="1350" spc="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school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university classrooms.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92404" y="4240212"/>
            <a:ext cx="3213100" cy="1169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5">
                <a:solidFill>
                  <a:srgbClr val="8E8E8E"/>
                </a:solidFill>
                <a:latin typeface="Arial Black"/>
                <a:cs typeface="Arial Black"/>
              </a:rPr>
              <a:t>Citizen</a:t>
            </a:r>
            <a:r>
              <a:rPr dirty="0" sz="1650" spc="-120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10">
                <a:solidFill>
                  <a:srgbClr val="8E8E8E"/>
                </a:solidFill>
                <a:latin typeface="Arial Black"/>
                <a:cs typeface="Arial Black"/>
              </a:rPr>
              <a:t>Science</a:t>
            </a:r>
            <a:endParaRPr sz="1650">
              <a:latin typeface="Arial Black"/>
              <a:cs typeface="Arial Black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Empowers the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public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contribute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meaningfully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</a:t>
            </a:r>
            <a:r>
              <a:rPr dirty="0" sz="1350" spc="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planetary</a:t>
            </a:r>
            <a:r>
              <a:rPr dirty="0" sz="1350" spc="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exploration</a:t>
            </a:r>
            <a:r>
              <a:rPr dirty="0" sz="1350" spc="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and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discovery.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0329" y="4240212"/>
            <a:ext cx="3237230" cy="1169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68070">
              <a:lnSpc>
                <a:spcPct val="100000"/>
              </a:lnSpc>
              <a:spcBef>
                <a:spcPts val="135"/>
              </a:spcBef>
            </a:pPr>
            <a:r>
              <a:rPr dirty="0" sz="1650" spc="-75">
                <a:solidFill>
                  <a:srgbClr val="8E8E8E"/>
                </a:solidFill>
                <a:latin typeface="Arial Black"/>
                <a:cs typeface="Arial Black"/>
              </a:rPr>
              <a:t>Global</a:t>
            </a:r>
            <a:r>
              <a:rPr dirty="0" sz="1650" spc="-135">
                <a:solidFill>
                  <a:srgbClr val="8E8E8E"/>
                </a:solidFill>
                <a:latin typeface="Arial Black"/>
                <a:cs typeface="Arial Black"/>
              </a:rPr>
              <a:t> </a:t>
            </a:r>
            <a:r>
              <a:rPr dirty="0" sz="1650" spc="-70">
                <a:solidFill>
                  <a:srgbClr val="8E8E8E"/>
                </a:solidFill>
                <a:latin typeface="Arial Black"/>
                <a:cs typeface="Arial Black"/>
              </a:rPr>
              <a:t>Collaboration</a:t>
            </a:r>
            <a:endParaRPr sz="1650">
              <a:latin typeface="Arial Black"/>
              <a:cs typeface="Arial Black"/>
            </a:endParaRPr>
          </a:p>
          <a:p>
            <a:pPr algn="r" marL="12700" marR="5080" indent="753745">
              <a:lnSpc>
                <a:spcPct val="134300"/>
              </a:lnSpc>
              <a:spcBef>
                <a:spcPts val="465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Open-source</a:t>
            </a:r>
            <a:r>
              <a:rPr dirty="0" sz="1350" spc="5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model</a:t>
            </a:r>
            <a:r>
              <a:rPr dirty="0" sz="1350" spc="6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encourages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continuous</a:t>
            </a:r>
            <a:r>
              <a:rPr dirty="0" sz="1350" spc="6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improvement</a:t>
            </a:r>
            <a:r>
              <a:rPr dirty="0" sz="1350" spc="6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6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community-</a:t>
            </a:r>
            <a:endParaRPr sz="13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driven</a:t>
            </a:r>
            <a:r>
              <a:rPr dirty="0" sz="1350" spc="-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innovation.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5" name="object 15" descr="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80244" y="81724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1430000" cy="6991350"/>
          </a:xfrm>
          <a:custGeom>
            <a:avLst/>
            <a:gdLst/>
            <a:ahLst/>
            <a:cxnLst/>
            <a:rect l="l" t="t" r="r" b="b"/>
            <a:pathLst>
              <a:path w="11430000" h="6991350">
                <a:moveTo>
                  <a:pt x="11430000" y="0"/>
                </a:moveTo>
                <a:lnTo>
                  <a:pt x="0" y="0"/>
                </a:lnTo>
                <a:lnTo>
                  <a:pt x="0" y="6991350"/>
                </a:lnTo>
                <a:lnTo>
                  <a:pt x="11430000" y="6991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80"/>
              <a:t>The</a:t>
            </a:r>
            <a:r>
              <a:rPr dirty="0" spc="-365"/>
              <a:t> </a:t>
            </a:r>
            <a:r>
              <a:rPr dirty="0" spc="-300"/>
              <a:t>Journey</a:t>
            </a:r>
            <a:r>
              <a:rPr dirty="0" spc="-365"/>
              <a:t> </a:t>
            </a:r>
            <a:r>
              <a:rPr dirty="0" spc="-195"/>
              <a:t>Has</a:t>
            </a:r>
            <a:r>
              <a:rPr dirty="0" spc="-365"/>
              <a:t> </a:t>
            </a:r>
            <a:r>
              <a:rPr dirty="0" spc="-375"/>
              <a:t>Just</a:t>
            </a:r>
            <a:r>
              <a:rPr dirty="0" spc="-365"/>
              <a:t> </a:t>
            </a:r>
            <a:r>
              <a:rPr dirty="0" spc="-254"/>
              <a:t>Begun:</a:t>
            </a:r>
            <a:r>
              <a:rPr dirty="0" spc="-365"/>
              <a:t> </a:t>
            </a:r>
            <a:r>
              <a:rPr dirty="0" spc="-140"/>
              <a:t>Exo-</a:t>
            </a:r>
            <a:r>
              <a:rPr dirty="0" spc="-295"/>
              <a:t>AI's</a:t>
            </a:r>
            <a:r>
              <a:rPr dirty="0" spc="-365"/>
              <a:t> </a:t>
            </a:r>
            <a:r>
              <a:rPr dirty="0" spc="-140"/>
              <a:t>Future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391150" y="1819274"/>
            <a:ext cx="647700" cy="4229100"/>
            <a:chOff x="5391150" y="1819274"/>
            <a:chExt cx="647700" cy="4229100"/>
          </a:xfrm>
        </p:grpSpPr>
        <p:sp>
          <p:nvSpPr>
            <p:cNvPr id="5" name="object 5" descr=""/>
            <p:cNvSpPr/>
            <p:nvPr/>
          </p:nvSpPr>
          <p:spPr>
            <a:xfrm>
              <a:off x="5391150" y="1819274"/>
              <a:ext cx="342900" cy="4229100"/>
            </a:xfrm>
            <a:custGeom>
              <a:avLst/>
              <a:gdLst/>
              <a:ahLst/>
              <a:cxnLst/>
              <a:rect l="l" t="t" r="r" b="b"/>
              <a:pathLst>
                <a:path w="342900" h="4229100">
                  <a:moveTo>
                    <a:pt x="342900" y="187871"/>
                  </a:moveTo>
                  <a:lnTo>
                    <a:pt x="341972" y="185623"/>
                  </a:lnTo>
                  <a:lnTo>
                    <a:pt x="338251" y="181902"/>
                  </a:lnTo>
                  <a:lnTo>
                    <a:pt x="336003" y="180975"/>
                  </a:lnTo>
                  <a:lnTo>
                    <a:pt x="333375" y="180975"/>
                  </a:lnTo>
                  <a:lnTo>
                    <a:pt x="333375" y="6896"/>
                  </a:lnTo>
                  <a:lnTo>
                    <a:pt x="332447" y="4648"/>
                  </a:lnTo>
                  <a:lnTo>
                    <a:pt x="328726" y="927"/>
                  </a:lnTo>
                  <a:lnTo>
                    <a:pt x="326478" y="0"/>
                  </a:lnTo>
                  <a:lnTo>
                    <a:pt x="321221" y="0"/>
                  </a:lnTo>
                  <a:lnTo>
                    <a:pt x="318973" y="927"/>
                  </a:lnTo>
                  <a:lnTo>
                    <a:pt x="315239" y="4648"/>
                  </a:lnTo>
                  <a:lnTo>
                    <a:pt x="314325" y="6896"/>
                  </a:lnTo>
                  <a:lnTo>
                    <a:pt x="314325" y="180975"/>
                  </a:lnTo>
                  <a:lnTo>
                    <a:pt x="6896" y="180975"/>
                  </a:lnTo>
                  <a:lnTo>
                    <a:pt x="4648" y="181902"/>
                  </a:lnTo>
                  <a:lnTo>
                    <a:pt x="914" y="185623"/>
                  </a:lnTo>
                  <a:lnTo>
                    <a:pt x="0" y="187871"/>
                  </a:lnTo>
                  <a:lnTo>
                    <a:pt x="0" y="190500"/>
                  </a:lnTo>
                  <a:lnTo>
                    <a:pt x="0" y="193128"/>
                  </a:lnTo>
                  <a:lnTo>
                    <a:pt x="914" y="195376"/>
                  </a:lnTo>
                  <a:lnTo>
                    <a:pt x="4648" y="199097"/>
                  </a:lnTo>
                  <a:lnTo>
                    <a:pt x="6896" y="200025"/>
                  </a:lnTo>
                  <a:lnTo>
                    <a:pt x="314325" y="200025"/>
                  </a:lnTo>
                  <a:lnTo>
                    <a:pt x="314325" y="4219575"/>
                  </a:lnTo>
                  <a:lnTo>
                    <a:pt x="314325" y="4222216"/>
                  </a:lnTo>
                  <a:lnTo>
                    <a:pt x="315239" y="4224452"/>
                  </a:lnTo>
                  <a:lnTo>
                    <a:pt x="318973" y="4228173"/>
                  </a:lnTo>
                  <a:lnTo>
                    <a:pt x="321221" y="4229100"/>
                  </a:lnTo>
                  <a:lnTo>
                    <a:pt x="326478" y="4229100"/>
                  </a:lnTo>
                  <a:lnTo>
                    <a:pt x="328726" y="4228173"/>
                  </a:lnTo>
                  <a:lnTo>
                    <a:pt x="332447" y="4224452"/>
                  </a:lnTo>
                  <a:lnTo>
                    <a:pt x="333375" y="4222216"/>
                  </a:lnTo>
                  <a:lnTo>
                    <a:pt x="333375" y="200025"/>
                  </a:lnTo>
                  <a:lnTo>
                    <a:pt x="336003" y="200025"/>
                  </a:lnTo>
                  <a:lnTo>
                    <a:pt x="338251" y="199097"/>
                  </a:lnTo>
                  <a:lnTo>
                    <a:pt x="341972" y="195376"/>
                  </a:lnTo>
                  <a:lnTo>
                    <a:pt x="342900" y="193128"/>
                  </a:lnTo>
                  <a:lnTo>
                    <a:pt x="342900" y="187871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0712" y="1945487"/>
              <a:ext cx="133350" cy="1333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695950" y="3028949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712" y="2974187"/>
              <a:ext cx="133350" cy="13335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391150" y="3914774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712" y="3860012"/>
              <a:ext cx="133350" cy="13335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695950" y="4800599"/>
              <a:ext cx="342900" cy="19050"/>
            </a:xfrm>
            <a:custGeom>
              <a:avLst/>
              <a:gdLst/>
              <a:ahLst/>
              <a:cxnLst/>
              <a:rect l="l" t="t" r="r" b="b"/>
              <a:pathLst>
                <a:path w="342900" h="19050">
                  <a:moveTo>
                    <a:pt x="33600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336003" y="19050"/>
                  </a:lnTo>
                  <a:lnTo>
                    <a:pt x="338251" y="18122"/>
                  </a:lnTo>
                  <a:lnTo>
                    <a:pt x="341972" y="14401"/>
                  </a:lnTo>
                  <a:lnTo>
                    <a:pt x="342900" y="12153"/>
                  </a:lnTo>
                  <a:lnTo>
                    <a:pt x="342900" y="6896"/>
                  </a:lnTo>
                  <a:lnTo>
                    <a:pt x="341972" y="4648"/>
                  </a:lnTo>
                  <a:lnTo>
                    <a:pt x="338251" y="927"/>
                  </a:lnTo>
                  <a:lnTo>
                    <a:pt x="336003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712" y="4745837"/>
              <a:ext cx="133350" cy="13335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We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10"/>
              <a:t> </a:t>
            </a:r>
            <a:r>
              <a:rPr dirty="0"/>
              <a:t>committed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5"/>
              <a:t> </a:t>
            </a:r>
            <a:r>
              <a:rPr dirty="0"/>
              <a:t>continually</a:t>
            </a:r>
            <a:r>
              <a:rPr dirty="0" spc="10"/>
              <a:t> </a:t>
            </a:r>
            <a:r>
              <a:rPr dirty="0"/>
              <a:t>expanding</a:t>
            </a:r>
            <a:r>
              <a:rPr dirty="0" spc="10"/>
              <a:t> </a:t>
            </a:r>
            <a:r>
              <a:rPr dirty="0" spc="-35"/>
              <a:t>Exo-</a:t>
            </a:r>
            <a:r>
              <a:rPr dirty="0" spc="-55"/>
              <a:t>AI</a:t>
            </a:r>
            <a:r>
              <a:rPr dirty="0" spc="5"/>
              <a:t> </a:t>
            </a:r>
            <a:r>
              <a:rPr dirty="0"/>
              <a:t>Explorer's</a:t>
            </a:r>
            <a:r>
              <a:rPr dirty="0" spc="10"/>
              <a:t> </a:t>
            </a:r>
            <a:r>
              <a:rPr dirty="0"/>
              <a:t>capabilities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integrating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latest</a:t>
            </a:r>
            <a:r>
              <a:rPr dirty="0" spc="5"/>
              <a:t> </a:t>
            </a:r>
            <a:r>
              <a:rPr dirty="0"/>
              <a:t>space</a:t>
            </a:r>
            <a:r>
              <a:rPr dirty="0" spc="10"/>
              <a:t> </a:t>
            </a:r>
            <a:r>
              <a:rPr dirty="0" spc="-10"/>
              <a:t>technology.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</a:p>
          <a:p>
            <a:pPr algn="r" marR="5671185">
              <a:lnSpc>
                <a:spcPct val="100000"/>
              </a:lnSpc>
            </a:pPr>
            <a:r>
              <a:rPr dirty="0" sz="1650" spc="-90">
                <a:latin typeface="Arial Black"/>
                <a:cs typeface="Arial Black"/>
              </a:rPr>
              <a:t>Phase</a:t>
            </a:r>
            <a:r>
              <a:rPr dirty="0" sz="1650" spc="-160">
                <a:latin typeface="Arial Black"/>
                <a:cs typeface="Arial Black"/>
              </a:rPr>
              <a:t> </a:t>
            </a:r>
            <a:r>
              <a:rPr dirty="0" sz="1650" spc="-325">
                <a:latin typeface="Arial Black"/>
                <a:cs typeface="Arial Black"/>
              </a:rPr>
              <a:t>1:</a:t>
            </a:r>
            <a:r>
              <a:rPr dirty="0" sz="1650" spc="-160">
                <a:latin typeface="Arial Black"/>
                <a:cs typeface="Arial Black"/>
              </a:rPr>
              <a:t> </a:t>
            </a:r>
            <a:r>
              <a:rPr dirty="0" sz="1650" spc="-95">
                <a:latin typeface="Arial Black"/>
                <a:cs typeface="Arial Black"/>
              </a:rPr>
              <a:t>Core</a:t>
            </a:r>
            <a:r>
              <a:rPr dirty="0" sz="1650" spc="-160">
                <a:latin typeface="Arial Black"/>
                <a:cs typeface="Arial Black"/>
              </a:rPr>
              <a:t> </a:t>
            </a:r>
            <a:r>
              <a:rPr dirty="0" sz="1650" spc="-90">
                <a:latin typeface="Arial Black"/>
                <a:cs typeface="Arial Black"/>
              </a:rPr>
              <a:t>Model</a:t>
            </a:r>
            <a:r>
              <a:rPr dirty="0" sz="1650" spc="-155">
                <a:latin typeface="Arial Black"/>
                <a:cs typeface="Arial Black"/>
              </a:rPr>
              <a:t> </a:t>
            </a:r>
            <a:r>
              <a:rPr dirty="0" sz="1650" spc="-20">
                <a:latin typeface="Arial Black"/>
                <a:cs typeface="Arial Black"/>
              </a:rPr>
              <a:t>(Now)</a:t>
            </a:r>
            <a:endParaRPr sz="1650">
              <a:latin typeface="Arial Black"/>
              <a:cs typeface="Arial Black"/>
            </a:endParaRPr>
          </a:p>
          <a:p>
            <a:pPr algn="r" marR="5669915">
              <a:lnSpc>
                <a:spcPct val="100000"/>
              </a:lnSpc>
              <a:spcBef>
                <a:spcPts val="1019"/>
              </a:spcBef>
            </a:pPr>
            <a:r>
              <a:rPr dirty="0"/>
              <a:t>Live</a:t>
            </a:r>
            <a:r>
              <a:rPr dirty="0" spc="-25"/>
              <a:t> </a:t>
            </a:r>
            <a:r>
              <a:rPr dirty="0"/>
              <a:t>demonstration,</a:t>
            </a:r>
            <a:r>
              <a:rPr dirty="0" spc="-20"/>
              <a:t> </a:t>
            </a:r>
            <a:r>
              <a:rPr dirty="0"/>
              <a:t>foundational</a:t>
            </a:r>
            <a:r>
              <a:rPr dirty="0" spc="-25"/>
              <a:t> </a:t>
            </a:r>
            <a:r>
              <a:rPr dirty="0" spc="-55"/>
              <a:t>AI</a:t>
            </a:r>
            <a:r>
              <a:rPr dirty="0" spc="-20"/>
              <a:t> </a:t>
            </a:r>
            <a:r>
              <a:rPr dirty="0"/>
              <a:t>model,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public-</a:t>
            </a:r>
          </a:p>
          <a:p>
            <a:pPr algn="r" marR="5670550">
              <a:lnSpc>
                <a:spcPct val="100000"/>
              </a:lnSpc>
              <a:spcBef>
                <a:spcPts val="555"/>
              </a:spcBef>
            </a:pPr>
            <a:r>
              <a:rPr dirty="0"/>
              <a:t>facing</a:t>
            </a:r>
            <a:r>
              <a:rPr dirty="0" spc="25"/>
              <a:t> </a:t>
            </a:r>
            <a:r>
              <a:rPr dirty="0"/>
              <a:t>web</a:t>
            </a:r>
            <a:r>
              <a:rPr dirty="0" spc="30"/>
              <a:t> </a:t>
            </a:r>
            <a:r>
              <a:rPr dirty="0"/>
              <a:t>interface</a:t>
            </a:r>
            <a:r>
              <a:rPr dirty="0" spc="25"/>
              <a:t> </a:t>
            </a:r>
            <a:r>
              <a:rPr dirty="0" spc="-10"/>
              <a:t>deployed.</a:t>
            </a:r>
          </a:p>
          <a:p>
            <a:pPr marL="5813425" marR="5080">
              <a:lnSpc>
                <a:spcPct val="142900"/>
              </a:lnSpc>
              <a:spcBef>
                <a:spcPts val="455"/>
              </a:spcBef>
            </a:pPr>
            <a:r>
              <a:rPr dirty="0" sz="1650" spc="-90">
                <a:latin typeface="Arial Black"/>
                <a:cs typeface="Arial Black"/>
              </a:rPr>
              <a:t>Phase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170">
                <a:latin typeface="Arial Black"/>
                <a:cs typeface="Arial Black"/>
              </a:rPr>
              <a:t>2: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95">
                <a:latin typeface="Arial Black"/>
                <a:cs typeface="Arial Black"/>
              </a:rPr>
              <a:t>Real-</a:t>
            </a:r>
            <a:r>
              <a:rPr dirty="0" sz="1650" spc="-114">
                <a:latin typeface="Arial Black"/>
                <a:cs typeface="Arial Black"/>
              </a:rPr>
              <a:t>Time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105">
                <a:latin typeface="Arial Black"/>
                <a:cs typeface="Arial Black"/>
              </a:rPr>
              <a:t>Integration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10">
                <a:latin typeface="Arial Black"/>
                <a:cs typeface="Arial Black"/>
              </a:rPr>
              <a:t>(Next) </a:t>
            </a:r>
            <a:r>
              <a:rPr dirty="0" spc="-10"/>
              <a:t>Integrate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20"/>
              <a:t>real-</a:t>
            </a:r>
            <a:r>
              <a:rPr dirty="0"/>
              <a:t>time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feed</a:t>
            </a:r>
            <a:r>
              <a:rPr dirty="0" spc="-40"/>
              <a:t> </a:t>
            </a:r>
            <a:r>
              <a:rPr dirty="0"/>
              <a:t>from</a:t>
            </a:r>
            <a:r>
              <a:rPr dirty="0" spc="-40"/>
              <a:t> </a:t>
            </a:r>
            <a:r>
              <a:rPr dirty="0"/>
              <a:t>TESS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early</a:t>
            </a:r>
            <a:r>
              <a:rPr dirty="0" spc="-40"/>
              <a:t> </a:t>
            </a:r>
            <a:r>
              <a:rPr dirty="0" spc="-20"/>
              <a:t>data </a:t>
            </a:r>
            <a:r>
              <a:rPr dirty="0"/>
              <a:t>from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James</a:t>
            </a:r>
            <a:r>
              <a:rPr dirty="0" spc="-35"/>
              <a:t> </a:t>
            </a:r>
            <a:r>
              <a:rPr dirty="0" spc="-10"/>
              <a:t>Webb</a:t>
            </a:r>
            <a:r>
              <a:rPr dirty="0" spc="-40"/>
              <a:t> </a:t>
            </a:r>
            <a:r>
              <a:rPr dirty="0"/>
              <a:t>Space</a:t>
            </a:r>
            <a:r>
              <a:rPr dirty="0" spc="-35"/>
              <a:t> </a:t>
            </a:r>
            <a:r>
              <a:rPr dirty="0"/>
              <a:t>Telescope</a:t>
            </a:r>
            <a:r>
              <a:rPr dirty="0" spc="-35"/>
              <a:t> </a:t>
            </a:r>
            <a:r>
              <a:rPr dirty="0" spc="-10"/>
              <a:t>(JWST).</a:t>
            </a:r>
            <a:endParaRPr sz="1650">
              <a:latin typeface="Arial Black"/>
              <a:cs typeface="Arial Black"/>
            </a:endParaRPr>
          </a:p>
          <a:p>
            <a:pPr algn="r" marR="5670550">
              <a:lnSpc>
                <a:spcPct val="100000"/>
              </a:lnSpc>
              <a:spcBef>
                <a:spcPts val="180"/>
              </a:spcBef>
            </a:pPr>
            <a:r>
              <a:rPr dirty="0" sz="1650" spc="-90">
                <a:latin typeface="Arial Black"/>
                <a:cs typeface="Arial Black"/>
              </a:rPr>
              <a:t>Phase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170">
                <a:latin typeface="Arial Black"/>
                <a:cs typeface="Arial Black"/>
              </a:rPr>
              <a:t>3: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110">
                <a:latin typeface="Arial Black"/>
                <a:cs typeface="Arial Black"/>
              </a:rPr>
              <a:t>Immersive</a:t>
            </a:r>
            <a:r>
              <a:rPr dirty="0" sz="1650" spc="-135">
                <a:latin typeface="Arial Black"/>
                <a:cs typeface="Arial Black"/>
              </a:rPr>
              <a:t> </a:t>
            </a:r>
            <a:r>
              <a:rPr dirty="0" sz="1650" spc="-90">
                <a:latin typeface="Arial Black"/>
                <a:cs typeface="Arial Black"/>
              </a:rPr>
              <a:t>Visualization</a:t>
            </a:r>
            <a:r>
              <a:rPr dirty="0" sz="1650" spc="-140">
                <a:latin typeface="Arial Black"/>
                <a:cs typeface="Arial Black"/>
              </a:rPr>
              <a:t> </a:t>
            </a:r>
            <a:r>
              <a:rPr dirty="0" sz="1650" spc="-10">
                <a:latin typeface="Arial Black"/>
                <a:cs typeface="Arial Black"/>
              </a:rPr>
              <a:t>(Future)</a:t>
            </a:r>
            <a:endParaRPr sz="1650">
              <a:latin typeface="Arial Black"/>
              <a:cs typeface="Arial Black"/>
            </a:endParaRPr>
          </a:p>
          <a:p>
            <a:pPr marL="1257935" marR="5669915" indent="-1212850">
              <a:lnSpc>
                <a:spcPct val="134300"/>
              </a:lnSpc>
              <a:spcBef>
                <a:spcPts val="465"/>
              </a:spcBef>
            </a:pPr>
            <a:r>
              <a:rPr dirty="0"/>
              <a:t>Develop</a:t>
            </a:r>
            <a:r>
              <a:rPr dirty="0" spc="-30"/>
              <a:t> </a:t>
            </a:r>
            <a:r>
              <a:rPr dirty="0"/>
              <a:t>interactive,</a:t>
            </a:r>
            <a:r>
              <a:rPr dirty="0" spc="-25"/>
              <a:t> </a:t>
            </a:r>
            <a:r>
              <a:rPr dirty="0"/>
              <a:t>3D</a:t>
            </a:r>
            <a:r>
              <a:rPr dirty="0" spc="-25"/>
              <a:t> </a:t>
            </a:r>
            <a:r>
              <a:rPr dirty="0"/>
              <a:t>visualizations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newly</a:t>
            </a:r>
            <a:r>
              <a:rPr dirty="0" spc="-25"/>
              <a:t> </a:t>
            </a:r>
            <a:r>
              <a:rPr dirty="0" spc="-10"/>
              <a:t>discovered </a:t>
            </a:r>
            <a:r>
              <a:rPr dirty="0"/>
              <a:t>solar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research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education.</a:t>
            </a:r>
          </a:p>
          <a:p>
            <a:pPr marL="5813425">
              <a:lnSpc>
                <a:spcPct val="100000"/>
              </a:lnSpc>
              <a:spcBef>
                <a:spcPts val="180"/>
              </a:spcBef>
            </a:pPr>
            <a:r>
              <a:rPr dirty="0" sz="1650" spc="-90">
                <a:latin typeface="Arial Black"/>
                <a:cs typeface="Arial Black"/>
              </a:rPr>
              <a:t>Phase</a:t>
            </a:r>
            <a:r>
              <a:rPr dirty="0" sz="1650" spc="-160">
                <a:latin typeface="Arial Black"/>
                <a:cs typeface="Arial Black"/>
              </a:rPr>
              <a:t> </a:t>
            </a:r>
            <a:r>
              <a:rPr dirty="0" sz="1650" spc="-145">
                <a:latin typeface="Arial Black"/>
                <a:cs typeface="Arial Black"/>
              </a:rPr>
              <a:t>4:</a:t>
            </a:r>
            <a:r>
              <a:rPr dirty="0" sz="1650" spc="-160">
                <a:latin typeface="Arial Black"/>
                <a:cs typeface="Arial Black"/>
              </a:rPr>
              <a:t> </a:t>
            </a:r>
            <a:r>
              <a:rPr dirty="0" sz="1650" spc="-95">
                <a:latin typeface="Arial Black"/>
                <a:cs typeface="Arial Black"/>
              </a:rPr>
              <a:t>Mobile</a:t>
            </a:r>
            <a:r>
              <a:rPr dirty="0" sz="1650" spc="-155">
                <a:latin typeface="Arial Black"/>
                <a:cs typeface="Arial Black"/>
              </a:rPr>
              <a:t> </a:t>
            </a:r>
            <a:r>
              <a:rPr dirty="0" sz="1650" spc="-10">
                <a:latin typeface="Arial Black"/>
                <a:cs typeface="Arial Black"/>
              </a:rPr>
              <a:t>Expansion</a:t>
            </a:r>
            <a:endParaRPr sz="1650">
              <a:latin typeface="Arial Black"/>
              <a:cs typeface="Arial Black"/>
            </a:endParaRPr>
          </a:p>
          <a:p>
            <a:pPr marL="5813425" marR="349250">
              <a:lnSpc>
                <a:spcPct val="134300"/>
              </a:lnSpc>
              <a:spcBef>
                <a:spcPts val="464"/>
              </a:spcBef>
            </a:pPr>
            <a:r>
              <a:rPr dirty="0"/>
              <a:t>Create</a:t>
            </a:r>
            <a:r>
              <a:rPr dirty="0" spc="15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dedicated</a:t>
            </a:r>
            <a:r>
              <a:rPr dirty="0" spc="20"/>
              <a:t> </a:t>
            </a:r>
            <a:r>
              <a:rPr dirty="0"/>
              <a:t>mobile</a:t>
            </a:r>
            <a:r>
              <a:rPr dirty="0" spc="20"/>
              <a:t> </a:t>
            </a:r>
            <a:r>
              <a:rPr dirty="0"/>
              <a:t>application</a:t>
            </a:r>
            <a:r>
              <a:rPr dirty="0" spc="20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 spc="-10"/>
              <a:t>on-the-</a:t>
            </a:r>
            <a:r>
              <a:rPr dirty="0" spc="-25"/>
              <a:t>go </a:t>
            </a:r>
            <a:r>
              <a:rPr dirty="0"/>
              <a:t>analysis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/>
              <a:t>citizen</a:t>
            </a:r>
            <a:r>
              <a:rPr dirty="0" spc="30"/>
              <a:t> </a:t>
            </a:r>
            <a:r>
              <a:rPr dirty="0"/>
              <a:t>scientist</a:t>
            </a:r>
            <a:r>
              <a:rPr dirty="0" spc="30"/>
              <a:t> </a:t>
            </a:r>
            <a:r>
              <a:rPr dirty="0" spc="-10"/>
              <a:t>outreach.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587375" y="6254749"/>
            <a:ext cx="83534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This roadmap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ensures </a:t>
            </a:r>
            <a:r>
              <a:rPr dirty="0" sz="1350" spc="-35">
                <a:solidFill>
                  <a:srgbClr val="8E8E8E"/>
                </a:solidFill>
                <a:latin typeface="Tahoma"/>
                <a:cs typeface="Tahoma"/>
              </a:rPr>
              <a:t>Exo-</a:t>
            </a:r>
            <a:r>
              <a:rPr dirty="0" sz="1350" spc="-55">
                <a:solidFill>
                  <a:srgbClr val="8E8E8E"/>
                </a:solidFill>
                <a:latin typeface="Tahoma"/>
                <a:cs typeface="Tahoma"/>
              </a:rPr>
              <a:t>AI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remains a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leading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tool as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NASA missions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evolve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 and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gather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more complex</a:t>
            </a:r>
            <a:r>
              <a:rPr dirty="0" sz="1350" spc="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data.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5" name="object 15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0244" y="64838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71515">
              <a:alpha val="948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375" y="1111250"/>
            <a:ext cx="5220335" cy="1054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750" spc="-509"/>
              <a:t>Explore</a:t>
            </a:r>
            <a:r>
              <a:rPr dirty="0" sz="6750" spc="-750"/>
              <a:t> </a:t>
            </a:r>
            <a:r>
              <a:rPr dirty="0" sz="6750" spc="-605"/>
              <a:t>Live!</a:t>
            </a:r>
            <a:endParaRPr sz="6750"/>
          </a:p>
        </p:txBody>
      </p:sp>
      <p:grpSp>
        <p:nvGrpSpPr>
          <p:cNvPr id="7" name="object 7" descr=""/>
          <p:cNvGrpSpPr/>
          <p:nvPr/>
        </p:nvGrpSpPr>
        <p:grpSpPr>
          <a:xfrm>
            <a:off x="600075" y="3876675"/>
            <a:ext cx="5943600" cy="1438275"/>
            <a:chOff x="600075" y="3876675"/>
            <a:chExt cx="5943600" cy="1438275"/>
          </a:xfrm>
        </p:grpSpPr>
        <p:sp>
          <p:nvSpPr>
            <p:cNvPr id="8" name="object 8" descr=""/>
            <p:cNvSpPr/>
            <p:nvPr/>
          </p:nvSpPr>
          <p:spPr>
            <a:xfrm>
              <a:off x="604837" y="3881437"/>
              <a:ext cx="5934075" cy="1428750"/>
            </a:xfrm>
            <a:custGeom>
              <a:avLst/>
              <a:gdLst/>
              <a:ahLst/>
              <a:cxnLst/>
              <a:rect l="l" t="t" r="r" b="b"/>
              <a:pathLst>
                <a:path w="5934075" h="1428750">
                  <a:moveTo>
                    <a:pt x="58824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1373506"/>
                  </a:lnTo>
                  <a:lnTo>
                    <a:pt x="0" y="1377132"/>
                  </a:lnTo>
                  <a:lnTo>
                    <a:pt x="18747" y="1415133"/>
                  </a:lnTo>
                  <a:lnTo>
                    <a:pt x="51619" y="1428751"/>
                  </a:lnTo>
                  <a:lnTo>
                    <a:pt x="5882462" y="1428751"/>
                  </a:lnTo>
                  <a:lnTo>
                    <a:pt x="5920460" y="1410003"/>
                  </a:lnTo>
                  <a:lnTo>
                    <a:pt x="5934075" y="1377132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4837" y="3881437"/>
              <a:ext cx="5934075" cy="1428750"/>
            </a:xfrm>
            <a:custGeom>
              <a:avLst/>
              <a:gdLst/>
              <a:ahLst/>
              <a:cxnLst/>
              <a:rect l="l" t="t" r="r" b="b"/>
              <a:pathLst>
                <a:path w="5934075" h="1428750">
                  <a:moveTo>
                    <a:pt x="0" y="137350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373506"/>
                  </a:lnTo>
                  <a:lnTo>
                    <a:pt x="5934075" y="1377132"/>
                  </a:lnTo>
                  <a:lnTo>
                    <a:pt x="5933719" y="1380723"/>
                  </a:lnTo>
                  <a:lnTo>
                    <a:pt x="5933008" y="1384280"/>
                  </a:lnTo>
                  <a:lnTo>
                    <a:pt x="5932309" y="1387838"/>
                  </a:lnTo>
                  <a:lnTo>
                    <a:pt x="5909525" y="1419439"/>
                  </a:lnTo>
                  <a:lnTo>
                    <a:pt x="5899962" y="1424543"/>
                  </a:lnTo>
                  <a:lnTo>
                    <a:pt x="5896622" y="1425933"/>
                  </a:lnTo>
                  <a:lnTo>
                    <a:pt x="5893168" y="1426979"/>
                  </a:lnTo>
                  <a:lnTo>
                    <a:pt x="5889599" y="1427689"/>
                  </a:lnTo>
                  <a:lnTo>
                    <a:pt x="5886043" y="1428394"/>
                  </a:lnTo>
                  <a:lnTo>
                    <a:pt x="5882462" y="1428751"/>
                  </a:lnTo>
                  <a:lnTo>
                    <a:pt x="5878830" y="1428751"/>
                  </a:lnTo>
                  <a:lnTo>
                    <a:pt x="55245" y="1428751"/>
                  </a:lnTo>
                  <a:lnTo>
                    <a:pt x="51619" y="1428751"/>
                  </a:lnTo>
                  <a:lnTo>
                    <a:pt x="48026" y="1428394"/>
                  </a:lnTo>
                  <a:lnTo>
                    <a:pt x="13618" y="1410003"/>
                  </a:lnTo>
                  <a:lnTo>
                    <a:pt x="9311" y="1404194"/>
                  </a:lnTo>
                  <a:lnTo>
                    <a:pt x="7292" y="1401178"/>
                  </a:lnTo>
                  <a:lnTo>
                    <a:pt x="5590" y="1397998"/>
                  </a:lnTo>
                  <a:lnTo>
                    <a:pt x="4207" y="1394644"/>
                  </a:lnTo>
                  <a:lnTo>
                    <a:pt x="2818" y="1391291"/>
                  </a:lnTo>
                  <a:lnTo>
                    <a:pt x="1771" y="1387838"/>
                  </a:lnTo>
                  <a:lnTo>
                    <a:pt x="1061" y="1384280"/>
                  </a:lnTo>
                  <a:lnTo>
                    <a:pt x="351" y="1380723"/>
                  </a:lnTo>
                  <a:lnTo>
                    <a:pt x="0" y="1377132"/>
                  </a:lnTo>
                  <a:lnTo>
                    <a:pt x="0" y="1373506"/>
                  </a:lnTo>
                  <a:close/>
                </a:path>
              </a:pathLst>
            </a:custGeom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600" y="3886200"/>
              <a:ext cx="5924550" cy="1419225"/>
            </a:xfrm>
            <a:custGeom>
              <a:avLst/>
              <a:gdLst/>
              <a:ahLst/>
              <a:cxnLst/>
              <a:rect l="l" t="t" r="r" b="b"/>
              <a:pathLst>
                <a:path w="5924550" h="1419225">
                  <a:moveTo>
                    <a:pt x="5868479" y="0"/>
                  </a:moveTo>
                  <a:lnTo>
                    <a:pt x="56067" y="0"/>
                  </a:lnTo>
                  <a:lnTo>
                    <a:pt x="52163" y="381"/>
                  </a:lnTo>
                  <a:lnTo>
                    <a:pt x="14789" y="20358"/>
                  </a:lnTo>
                  <a:lnTo>
                    <a:pt x="0" y="56070"/>
                  </a:lnTo>
                  <a:lnTo>
                    <a:pt x="0" y="1359218"/>
                  </a:lnTo>
                  <a:lnTo>
                    <a:pt x="0" y="1363157"/>
                  </a:lnTo>
                  <a:lnTo>
                    <a:pt x="14789" y="1398861"/>
                  </a:lnTo>
                  <a:lnTo>
                    <a:pt x="52163" y="1418838"/>
                  </a:lnTo>
                  <a:lnTo>
                    <a:pt x="56067" y="1419226"/>
                  </a:lnTo>
                  <a:lnTo>
                    <a:pt x="5868479" y="1419226"/>
                  </a:lnTo>
                  <a:lnTo>
                    <a:pt x="5904179" y="1404432"/>
                  </a:lnTo>
                  <a:lnTo>
                    <a:pt x="5924169" y="1367062"/>
                  </a:lnTo>
                  <a:lnTo>
                    <a:pt x="5924550" y="1363157"/>
                  </a:lnTo>
                  <a:lnTo>
                    <a:pt x="5924550" y="56070"/>
                  </a:lnTo>
                  <a:lnTo>
                    <a:pt x="5909767" y="20358"/>
                  </a:lnTo>
                  <a:lnTo>
                    <a:pt x="5872391" y="381"/>
                  </a:lnTo>
                  <a:lnTo>
                    <a:pt x="5868479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24060" y="5057787"/>
              <a:ext cx="148590" cy="9525"/>
            </a:xfrm>
            <a:custGeom>
              <a:avLst/>
              <a:gdLst/>
              <a:ahLst/>
              <a:cxnLst/>
              <a:rect l="l" t="t" r="r" b="b"/>
              <a:pathLst>
                <a:path w="148589" h="9525">
                  <a:moveTo>
                    <a:pt x="4229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2291" y="9525"/>
                  </a:lnTo>
                  <a:lnTo>
                    <a:pt x="42291" y="0"/>
                  </a:lnTo>
                  <a:close/>
                </a:path>
                <a:path w="148589" h="9525">
                  <a:moveTo>
                    <a:pt x="148513" y="0"/>
                  </a:moveTo>
                  <a:lnTo>
                    <a:pt x="99733" y="0"/>
                  </a:lnTo>
                  <a:lnTo>
                    <a:pt x="99733" y="9525"/>
                  </a:lnTo>
                  <a:lnTo>
                    <a:pt x="148513" y="9525"/>
                  </a:lnTo>
                  <a:lnTo>
                    <a:pt x="148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87375" y="2435225"/>
            <a:ext cx="5868035" cy="266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5">
                <a:solidFill>
                  <a:srgbClr val="DDDDDD"/>
                </a:solidFill>
                <a:latin typeface="Arial Black"/>
                <a:cs typeface="Arial Black"/>
              </a:rPr>
              <a:t>Thank</a:t>
            </a:r>
            <a:r>
              <a:rPr dirty="0" sz="2700" spc="-29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254">
                <a:solidFill>
                  <a:srgbClr val="DDDDDD"/>
                </a:solidFill>
                <a:latin typeface="Arial Black"/>
                <a:cs typeface="Arial Black"/>
              </a:rPr>
              <a:t>You</a:t>
            </a:r>
            <a:r>
              <a:rPr dirty="0" sz="2700" spc="-29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155">
                <a:solidFill>
                  <a:srgbClr val="DDDDDD"/>
                </a:solidFill>
                <a:latin typeface="Arial Black"/>
                <a:cs typeface="Arial Black"/>
              </a:rPr>
              <a:t>from</a:t>
            </a:r>
            <a:r>
              <a:rPr dirty="0" sz="2700" spc="-29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265">
                <a:solidFill>
                  <a:srgbClr val="DDDDDD"/>
                </a:solidFill>
                <a:latin typeface="Arial Black"/>
                <a:cs typeface="Arial Black"/>
              </a:rPr>
              <a:t>Team</a:t>
            </a:r>
            <a:r>
              <a:rPr dirty="0" sz="2700" spc="-29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250">
                <a:solidFill>
                  <a:srgbClr val="DDDDDD"/>
                </a:solidFill>
                <a:latin typeface="Arial Black"/>
                <a:cs typeface="Arial Black"/>
              </a:rPr>
              <a:t>Zero</a:t>
            </a:r>
            <a:r>
              <a:rPr dirty="0" sz="2700" spc="-295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2700" spc="-25">
                <a:solidFill>
                  <a:srgbClr val="DDDDDD"/>
                </a:solidFill>
                <a:latin typeface="Arial Black"/>
                <a:cs typeface="Arial Black"/>
              </a:rPr>
              <a:t>Day</a:t>
            </a:r>
            <a:endParaRPr sz="2700">
              <a:latin typeface="Arial Black"/>
              <a:cs typeface="Arial Black"/>
            </a:endParaRPr>
          </a:p>
          <a:p>
            <a:pPr marL="12700" marR="5080">
              <a:lnSpc>
                <a:spcPct val="134300"/>
              </a:lnSpc>
              <a:spcBef>
                <a:spcPts val="1755"/>
              </a:spcBef>
            </a:pPr>
            <a:r>
              <a:rPr dirty="0" sz="1350" spc="-55">
                <a:solidFill>
                  <a:srgbClr val="8E8E8E"/>
                </a:solidFill>
                <a:latin typeface="Tahoma"/>
                <a:cs typeface="Tahoma"/>
              </a:rPr>
              <a:t>We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invite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the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judges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audience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to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experience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the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speed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and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power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of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8E8E8E"/>
                </a:solidFill>
                <a:latin typeface="Tahoma"/>
                <a:cs typeface="Tahoma"/>
              </a:rPr>
              <a:t>the </a:t>
            </a:r>
            <a:r>
              <a:rPr dirty="0" sz="1350" spc="-35">
                <a:solidFill>
                  <a:srgbClr val="8E8E8E"/>
                </a:solidFill>
                <a:latin typeface="Tahoma"/>
                <a:cs typeface="Tahoma"/>
              </a:rPr>
              <a:t>Exo-</a:t>
            </a:r>
            <a:r>
              <a:rPr dirty="0" sz="1350" spc="-55">
                <a:solidFill>
                  <a:srgbClr val="8E8E8E"/>
                </a:solidFill>
                <a:latin typeface="Tahoma"/>
                <a:cs typeface="Tahoma"/>
              </a:rPr>
              <a:t>AI</a:t>
            </a:r>
            <a:r>
              <a:rPr dirty="0" sz="1350" spc="-20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8E8E8E"/>
                </a:solidFill>
                <a:latin typeface="Tahoma"/>
                <a:cs typeface="Tahoma"/>
              </a:rPr>
              <a:t>Explorer</a:t>
            </a:r>
            <a:r>
              <a:rPr dirty="0" sz="1350" spc="-15">
                <a:solidFill>
                  <a:srgbClr val="8E8E8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8E8E8E"/>
                </a:solidFill>
                <a:latin typeface="Tahoma"/>
                <a:cs typeface="Tahoma"/>
              </a:rPr>
              <a:t>immediately.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ahoma"/>
              <a:cs typeface="Tahoma"/>
            </a:endParaRPr>
          </a:p>
          <a:p>
            <a:pPr marL="193675">
              <a:lnSpc>
                <a:spcPct val="100000"/>
              </a:lnSpc>
            </a:pP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Live</a:t>
            </a:r>
            <a:r>
              <a:rPr dirty="0" sz="2000" spc="-2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  <a:r>
              <a:rPr dirty="0" sz="2000" spc="-2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Arial Black"/>
                <a:cs typeface="Arial Black"/>
              </a:rPr>
              <a:t>Interface</a:t>
            </a:r>
            <a:endParaRPr sz="2000">
              <a:latin typeface="Arial Black"/>
              <a:cs typeface="Arial Black"/>
            </a:endParaRPr>
          </a:p>
          <a:p>
            <a:pPr marL="193675">
              <a:lnSpc>
                <a:spcPct val="100000"/>
              </a:lnSpc>
              <a:spcBef>
                <a:spcPts val="1175"/>
              </a:spcBef>
            </a:pPr>
            <a:r>
              <a:rPr dirty="0" sz="1350" spc="-2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receive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FFFFFF"/>
                </a:solidFill>
                <a:latin typeface="Tahoma"/>
                <a:cs typeface="Tahoma"/>
              </a:rPr>
              <a:t>instant</a:t>
            </a:r>
            <a:r>
              <a:rPr dirty="0" sz="135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Tahoma"/>
                <a:cs typeface="Tahoma"/>
              </a:rPr>
              <a:t>classifications.</a:t>
            </a:r>
            <a:endParaRPr sz="1350">
              <a:latin typeface="Tahoma"/>
              <a:cs typeface="Tahoma"/>
            </a:endParaRPr>
          </a:p>
          <a:p>
            <a:pPr marL="193675">
              <a:lnSpc>
                <a:spcPct val="100000"/>
              </a:lnSpc>
              <a:spcBef>
                <a:spcPts val="1305"/>
              </a:spcBef>
            </a:pPr>
            <a:r>
              <a:rPr dirty="0" u="sng" sz="1350" spc="-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Click</a:t>
            </a:r>
            <a:r>
              <a:rPr dirty="0" u="sng" sz="1350" spc="-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50" spc="-8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here</a:t>
            </a:r>
            <a:r>
              <a:rPr dirty="0" u="sng" sz="135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50" spc="-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to</a:t>
            </a:r>
            <a:r>
              <a:rPr dirty="0" u="sng" sz="135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50" spc="-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access</a:t>
            </a:r>
            <a:r>
              <a:rPr dirty="0" u="sng" sz="1350" spc="-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50" spc="-8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the</a:t>
            </a:r>
            <a:r>
              <a:rPr dirty="0" u="sng" sz="135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5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live</a:t>
            </a:r>
            <a:r>
              <a:rPr dirty="0" u="sng" sz="1350" spc="-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dirty="0" u="sng" sz="135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a</a:t>
            </a:r>
            <a:r>
              <a:rPr dirty="0" sz="1350" spc="-25" b="1">
                <a:solidFill>
                  <a:srgbClr val="FFFFFF"/>
                </a:solidFill>
                <a:latin typeface="Tahoma"/>
                <a:cs typeface="Tahoma"/>
                <a:hlinkClick r:id="rId5"/>
              </a:rPr>
              <a:t>pp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2025-10-05T15:05:53Z</dcterms:created>
  <dcterms:modified xsi:type="dcterms:W3CDTF">2025-10-05T15:05:53Z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2025-10-05T00:00:00Z</vt:filetime>
  </property>
  <property fmtid="{D5CDD505-2E9C-101B-9397-08002B2CF9AE}" pid="5" name="Producer">
    <vt:lpwstr>GPL Ghostscript 9.56.1</vt:lpwstr>
  </property>
</Properties>
</file>