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91" r:id="rId3"/>
    <p:sldId id="269" r:id="rId4"/>
    <p:sldId id="290" r:id="rId5"/>
    <p:sldId id="279" r:id="rId6"/>
    <p:sldId id="285" r:id="rId7"/>
    <p:sldId id="280" r:id="rId8"/>
    <p:sldId id="281" r:id="rId9"/>
    <p:sldId id="286" r:id="rId10"/>
    <p:sldId id="287" r:id="rId11"/>
    <p:sldId id="288" r:id="rId12"/>
    <p:sldId id="282" r:id="rId13"/>
    <p:sldId id="289" r:id="rId14"/>
    <p:sldId id="283" r:id="rId15"/>
    <p:sldId id="284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EBEA-F100-40AF-A8EE-EAEE33D60AE2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4BEE-035C-424C-A385-F4CAD1947C0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E88-C361-4B88-AEBD-03608C81FE7F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F5351E6B-477C-4AFB-AF2C-426BCB68EDB2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7171-066E-4288-9B56-EF29161528C9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19B1-4C5E-45C4-B70F-4139DCDEB6AF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1923-48A9-448D-8BD5-3815C8510136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A4A5-6027-417B-8CF0-7A1725EEA641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ACE-1841-4324-A268-DF66B060EDDC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D8D2C22F-523C-4C91-ABDB-1FCA92FEAD8B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29756/icon-system-for-network-connectiv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llwhitebackground.com/wifi-router.html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7" Type="http://schemas.openxmlformats.org/officeDocument/2006/relationships/hyperlink" Target="https://en.wikipedia.org/wiki/File:Wireless-icon.png" TargetMode="External"/><Relationship Id="rId2" Type="http://schemas.openxmlformats.org/officeDocument/2006/relationships/hyperlink" Target="http://www.allwhitebackground.com/wifi-route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therojakplace.com/2018/07/find-a-clear-wifi-channel-with-linksys-ea8100-max-stream-ac2600-mu-mimo-gigabit-wifi-router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UJIIndoorLo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921" y="1250908"/>
            <a:ext cx="7553740" cy="318704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Evaluate Techniques for </a:t>
            </a:r>
            <a:r>
              <a:rPr lang="en-US" sz="7200" dirty="0" err="1">
                <a:solidFill>
                  <a:srgbClr val="FF0000"/>
                </a:solidFill>
              </a:rPr>
              <a:t>Wifi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Locationing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825" y="4649676"/>
            <a:ext cx="6718853" cy="1393772"/>
          </a:xfrm>
        </p:spPr>
        <p:txBody>
          <a:bodyPr>
            <a:normAutofit/>
          </a:bodyPr>
          <a:lstStyle/>
          <a:p>
            <a:r>
              <a:rPr lang="en-US" sz="4400" dirty="0"/>
              <a:t>Asad Aftab</a:t>
            </a:r>
          </a:p>
          <a:p>
            <a:r>
              <a:rPr lang="en-US" sz="4400" dirty="0"/>
              <a:t>IoT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716D9-BAD9-422A-AB5F-81E4265FA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93464" y="1635669"/>
            <a:ext cx="2274839" cy="1793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F461E-33B0-4CEB-9CA9-E0EB50DEA9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97796" y="4429216"/>
            <a:ext cx="1466173" cy="15115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86DD-94DE-44B2-B342-D80518C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data ready for 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61DC0-CD11-4D18-98E4-CCB3D950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was to reduce / eliminate the WAP locations with no data of interest present, for that </a:t>
            </a:r>
            <a:r>
              <a:rPr lang="en-US" dirty="0" err="1"/>
              <a:t>nearZeroVar</a:t>
            </a:r>
            <a:r>
              <a:rPr lang="en-US" dirty="0"/>
              <a:t>() function was used to identify the columns (WAPs) with zero variances. These columns were removed reducing the total number of columns to just 204.</a:t>
            </a:r>
          </a:p>
          <a:p>
            <a:r>
              <a:rPr lang="en-US" dirty="0"/>
              <a:t>9492 rows identified in previous slide were divided into training / testing data using 80/20 ratio.</a:t>
            </a:r>
          </a:p>
          <a:p>
            <a:r>
              <a:rPr lang="en-US" dirty="0"/>
              <a:t>10 fold cross validation method was used with different classification algorithms as final outcome was to predict the location i.e. Building ID, floor etc. or the dependent variable (location).</a:t>
            </a:r>
          </a:p>
          <a:p>
            <a:r>
              <a:rPr lang="en-US" dirty="0"/>
              <a:t>Location was converted as a factor in the initial data as well as the training and testing data in order for ML algorithms to work properly.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50B1A5-3870-44FE-8BDD-2A61A3E7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3E0D9-47AC-4D18-8EC7-B462826F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414-5233-4AEB-99F3-0EF5E18F1B6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E8075-93E8-4912-BA5A-F444CFE3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F244-FE7A-4A90-BAD1-5E0BB683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environment ready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E4BC-329C-4FD5-B47E-9FB26E29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RStudio only uses one core in the machine / laptop.</a:t>
            </a:r>
          </a:p>
          <a:p>
            <a:r>
              <a:rPr lang="en-US" dirty="0"/>
              <a:t>Library </a:t>
            </a:r>
            <a:r>
              <a:rPr lang="en-US" dirty="0" err="1"/>
              <a:t>doParallel</a:t>
            </a:r>
            <a:r>
              <a:rPr lang="en-US" dirty="0"/>
              <a:t> was included and </a:t>
            </a:r>
            <a:r>
              <a:rPr lang="en-US" dirty="0" err="1"/>
              <a:t>detectCores</a:t>
            </a:r>
            <a:r>
              <a:rPr lang="en-US" dirty="0"/>
              <a:t>() was used to find that there were 4 cores available in the laptop.</a:t>
            </a:r>
          </a:p>
          <a:p>
            <a:r>
              <a:rPr lang="en-US" dirty="0"/>
              <a:t>3 cores were clustered together to run the training exercises with different models.</a:t>
            </a:r>
          </a:p>
          <a:p>
            <a:r>
              <a:rPr lang="en-US" dirty="0"/>
              <a:t>At the end of the exercise those cores were released back to the operating system.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C369-7D18-42CD-921F-201A1020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50D6-520A-4C1E-91AB-9520A55F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3C9-27FE-42FB-95CB-C03CEF5F3D68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15C1-F34F-477D-B6CB-5A8FAAAF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5B38-6124-43BE-9195-49056EF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tried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3E0D-4BD0-4382-8FF4-6F1B7B23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models were used for training purpose, the effort can be divided in terms of three categories: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Models that yielded very low accuracy, for e.g. RPART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Models that yielded no results and caused crashes of RStudio / Laptop, for e.g. SVM and GBM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Models that ran successfully in acceptable time and provided acceptable results for e.g. RF and KNN</a:t>
            </a:r>
          </a:p>
          <a:p>
            <a:r>
              <a:rPr lang="en-US" dirty="0"/>
              <a:t>Model founds in categories 1. and 2. above were discarded and models found in category 3. were studied further for this task.</a:t>
            </a:r>
          </a:p>
          <a:p>
            <a:r>
              <a:rPr lang="en-US" dirty="0"/>
              <a:t>Models selected for study were: RF, C5.0, KKNN and KNN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25C4-952C-4EAA-AE4C-05525B43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8B62-EF73-4BA8-8E41-C1CBDA9B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E9F8-C13B-49AC-B128-54AA0F7EC4C8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93187-3EE8-4996-8915-26C9291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4538-D875-406A-9EFD-53D824A7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3A3B-0158-49F3-96FC-A028E4DF5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0912" y="5166359"/>
            <a:ext cx="11223736" cy="1150357"/>
          </a:xfrm>
        </p:spPr>
        <p:txBody>
          <a:bodyPr>
            <a:normAutofit/>
          </a:bodyPr>
          <a:lstStyle/>
          <a:p>
            <a:r>
              <a:rPr lang="en-US" dirty="0"/>
              <a:t>Detail results for each model including performance measures and confusion matrixes are captured in the separate files that have been submitted, here we are only looking at the summary.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F0DEDD-7C43-4FB7-B1D8-13E7F8F792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299871"/>
              </p:ext>
            </p:extLst>
          </p:nvPr>
        </p:nvGraphicFramePr>
        <p:xfrm>
          <a:off x="6607623" y="1981199"/>
          <a:ext cx="5052848" cy="2548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40">
                  <a:extLst>
                    <a:ext uri="{9D8B030D-6E8A-4147-A177-3AD203B41FA5}">
                      <a16:colId xmlns:a16="http://schemas.microsoft.com/office/drawing/2014/main" val="124937087"/>
                    </a:ext>
                  </a:extLst>
                </a:gridCol>
                <a:gridCol w="1254500">
                  <a:extLst>
                    <a:ext uri="{9D8B030D-6E8A-4147-A177-3AD203B41FA5}">
                      <a16:colId xmlns:a16="http://schemas.microsoft.com/office/drawing/2014/main" val="509329426"/>
                    </a:ext>
                  </a:extLst>
                </a:gridCol>
                <a:gridCol w="862469">
                  <a:extLst>
                    <a:ext uri="{9D8B030D-6E8A-4147-A177-3AD203B41FA5}">
                      <a16:colId xmlns:a16="http://schemas.microsoft.com/office/drawing/2014/main" val="1332294547"/>
                    </a:ext>
                  </a:extLst>
                </a:gridCol>
                <a:gridCol w="1181902">
                  <a:extLst>
                    <a:ext uri="{9D8B030D-6E8A-4147-A177-3AD203B41FA5}">
                      <a16:colId xmlns:a16="http://schemas.microsoft.com/office/drawing/2014/main" val="2198129854"/>
                    </a:ext>
                  </a:extLst>
                </a:gridCol>
                <a:gridCol w="839237">
                  <a:extLst>
                    <a:ext uri="{9D8B030D-6E8A-4147-A177-3AD203B41FA5}">
                      <a16:colId xmlns:a16="http://schemas.microsoft.com/office/drawing/2014/main" val="3561449525"/>
                    </a:ext>
                  </a:extLst>
                </a:gridCol>
              </a:tblGrid>
              <a:tr h="424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Testing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61762"/>
                  </a:ext>
                </a:extLst>
              </a:tr>
              <a:tr h="424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65018"/>
                  </a:ext>
                </a:extLst>
              </a:tr>
              <a:tr h="424793"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37625"/>
                  </a:ext>
                </a:extLst>
              </a:tr>
              <a:tr h="424793">
                <a:tc>
                  <a:txBody>
                    <a:bodyPr/>
                    <a:lstStyle/>
                    <a:p>
                      <a:r>
                        <a:rPr lang="en-US" dirty="0"/>
                        <a:t>C5.0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12750"/>
                  </a:ext>
                </a:extLst>
              </a:tr>
              <a:tr h="424793">
                <a:tc>
                  <a:txBody>
                    <a:bodyPr/>
                    <a:lstStyle/>
                    <a:p>
                      <a:r>
                        <a:rPr lang="en-US" dirty="0"/>
                        <a:t>KKNN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9133"/>
                  </a:ext>
                </a:extLst>
              </a:tr>
              <a:tr h="424793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1427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93F3588-DFC4-485C-9216-CFAD95C5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0" y="1966863"/>
            <a:ext cx="5663764" cy="259832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A1DDC5-8894-4D60-BAAB-BA125B21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264C3-889D-4F3D-A635-829EC26B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4DF-7593-47CB-9F43-51D2C712058E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C90-C1E9-409B-A2DB-3130727E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07D2-72F9-4B42-94F8-1479FF0B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Recommended ML algorithm/model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CEF7-D970-421B-B345-C83A8CE5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classification methods / models were compared, Random Forest (RF) predicted the locations with 93% accuracy and was chosen as the final model to be used in the mobile app for predicting indoor locations.</a:t>
            </a:r>
          </a:p>
          <a:p>
            <a:r>
              <a:rPr lang="en-US" dirty="0"/>
              <a:t>In general RF performs well for large dimensions of data, once the model has been trained, predictions are quick.</a:t>
            </a:r>
          </a:p>
          <a:p>
            <a:r>
              <a:rPr lang="en-US" dirty="0"/>
              <a:t>Even though this exercise focused on building # 2 the same logic can be used for other buildings and campuses as well.</a:t>
            </a:r>
          </a:p>
          <a:p>
            <a:r>
              <a:rPr lang="en-US" dirty="0"/>
              <a:t>Once higher processing power like cloud computing is available this exercise should be repeated on the full dataset.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9806-1C7E-4719-AE85-F2B85B91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F3C5-33EA-4B42-8294-EF9E337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753C-C5E4-46E9-BB97-37C92EDCCDCB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F86E-9289-43DE-B693-B2F992AB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3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9851-3E1D-40FD-8B9D-8B658153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on improving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0B86-0CA9-48CE-8E4C-240662B37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Dead spots should be identified in the buildings and additional WAPs should be placed to eliminate them. </a:t>
            </a:r>
          </a:p>
          <a:p>
            <a:r>
              <a:rPr lang="en-US" dirty="0"/>
              <a:t>Data should be collected during the busy hour as well as off peak hours.</a:t>
            </a:r>
          </a:p>
          <a:p>
            <a:r>
              <a:rPr lang="en-US" dirty="0"/>
              <a:t>If the user device is connected to a particular WAP, it should be identified in the data to help pin point the location.</a:t>
            </a:r>
          </a:p>
          <a:p>
            <a:r>
              <a:rPr lang="en-US" dirty="0"/>
              <a:t>The whole dataset should be used for training after the availability of cloud computing.</a:t>
            </a:r>
          </a:p>
          <a:p>
            <a:r>
              <a:rPr lang="en-US" dirty="0"/>
              <a:t>Location should be found by longitude / latitude as well using regression algorithms and classification results using </a:t>
            </a:r>
            <a:r>
              <a:rPr lang="en-US" dirty="0" err="1"/>
              <a:t>WiFi</a:t>
            </a:r>
            <a:r>
              <a:rPr lang="en-US" dirty="0"/>
              <a:t> fingerprinting should be tallied to find the best algorithm in different cases or to come up with a hybrid solution.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1EF5-5A42-43A2-A0A7-57F02713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D954-6FA6-47D3-916E-B245D67B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7A30-9496-4EBA-9661-E828A742CBEF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B4FE-06C2-4AA9-8D46-4C8C05B4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A95A0-D763-4259-9281-59E99105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67C21E-045A-4980-9B51-A09542FC9AD2}"/>
              </a:ext>
            </a:extLst>
          </p:cNvPr>
          <p:cNvSpPr txBox="1">
            <a:spLocks/>
          </p:cNvSpPr>
          <p:nvPr/>
        </p:nvSpPr>
        <p:spPr>
          <a:xfrm>
            <a:off x="8443380" y="2029211"/>
            <a:ext cx="2898199" cy="15776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Copperplate Gothic Bold" panose="020E0705020206020404" pitchFamily="34" charset="0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pperplate Gothic Bold" panose="020E0705020206020404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83E50-25FB-4FEE-84A0-74B165DDFDD8}"/>
              </a:ext>
            </a:extLst>
          </p:cNvPr>
          <p:cNvSpPr txBox="1"/>
          <p:nvPr/>
        </p:nvSpPr>
        <p:spPr>
          <a:xfrm>
            <a:off x="1989759" y="4878430"/>
            <a:ext cx="100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://www.allwhitebackground.com/wifi-route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B20BB9-CC08-47E5-8839-6113B6E2A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1782" y="3742020"/>
            <a:ext cx="2176587" cy="2176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9A1D00-D1B6-40CA-A597-9FD0E382CA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76424" y="641469"/>
            <a:ext cx="2720734" cy="21765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77B033-38B9-4B7F-A6F6-880C812313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67524" y="641467"/>
            <a:ext cx="2720734" cy="21765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308D47-BDC4-44BC-846A-ECD9043407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21974" y="641468"/>
            <a:ext cx="2720734" cy="21765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551DCA-A164-4FD3-82C3-1824D2027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57851" y="3742018"/>
            <a:ext cx="2176587" cy="2176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D15228-AE2C-4A05-8156-927856FFB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3742018"/>
            <a:ext cx="2176587" cy="2176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8A078-C95D-4532-A8AC-42713896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6079-426B-485C-9C56-0B2D0CB76A87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F3391-8022-4CFE-8C8E-C3C9F1C3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18A-5E2B-4C3C-BF93-298667AD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F417-266A-4024-B984-E049D859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0634" y="1989960"/>
            <a:ext cx="4572000" cy="44805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Goals of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Background and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Location of data and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characteristics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Known issues with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strategy and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Making the data ready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E2179-C08B-4F61-9A04-F6DD1F1FC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485" y="1996440"/>
            <a:ext cx="4887310" cy="4480560"/>
          </a:xfrm>
        </p:spPr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/>
              <a:t>Making the environment ready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Models tried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Comparison of models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Recommended ML Model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Recommendations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5CFB5-A714-4FAC-A039-F3BC4791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E8FF7-9D6E-4C9C-BCDC-5CABE84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D7DC-F3A9-42AF-9B29-91EAD899F4C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2BDFAA-21A5-4727-8773-9F209429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</a:t>
            </a:r>
            <a:r>
              <a:rPr lang="en-US" dirty="0" err="1"/>
              <a:t>WiFi</a:t>
            </a:r>
            <a:r>
              <a:rPr lang="en-US" dirty="0"/>
              <a:t> fingerprinting data from an industrial campus.</a:t>
            </a:r>
          </a:p>
          <a:p>
            <a:r>
              <a:rPr lang="en-US" dirty="0"/>
              <a:t>Use multiple machine learning algorithms to predict the probable user location based on the mobile device location.</a:t>
            </a:r>
          </a:p>
          <a:p>
            <a:r>
              <a:rPr lang="en-US" dirty="0"/>
              <a:t>Compare at least three machine learning models for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locationing</a:t>
            </a:r>
            <a:r>
              <a:rPr lang="en-US" dirty="0"/>
              <a:t>.</a:t>
            </a:r>
          </a:p>
          <a:p>
            <a:r>
              <a:rPr lang="en-US" dirty="0"/>
              <a:t>Document results and summary for each model, store confusion matrix and performance measures for each model.</a:t>
            </a:r>
          </a:p>
          <a:p>
            <a:r>
              <a:rPr lang="en-US" dirty="0"/>
              <a:t>Find and recommend the most optimal machine learning model to evaluate and predict the mobile/user in-building location in terms of building, floor etc.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774F-AC40-46C0-A9AD-07BF7C28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0E5E-8A1A-4019-AE25-A226D00A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50CE-CB27-4932-9149-B38FB9E95D67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79E6-DD9A-41EF-969A-74AF11D2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31E-653D-4B96-9704-A4A723C3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921C-8BC4-449C-A2A1-82B339DD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5229"/>
            <a:ext cx="9372600" cy="47152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GPS has been a well established technology for outdoor </a:t>
            </a:r>
            <a:r>
              <a:rPr lang="en-US" dirty="0" err="1"/>
              <a:t>locationing</a:t>
            </a:r>
            <a:r>
              <a:rPr lang="en-US" dirty="0"/>
              <a:t> it has not performed well for indoor </a:t>
            </a:r>
            <a:r>
              <a:rPr lang="en-US" dirty="0" err="1"/>
              <a:t>locationing</a:t>
            </a:r>
            <a:r>
              <a:rPr lang="en-US" dirty="0"/>
              <a:t> due to presence of roofs, walls, multiple stories etc.</a:t>
            </a:r>
          </a:p>
          <a:p>
            <a:r>
              <a:rPr lang="en-US" dirty="0"/>
              <a:t>Various systems have been developed for indoor </a:t>
            </a:r>
            <a:r>
              <a:rPr lang="en-US" dirty="0" err="1"/>
              <a:t>locationing</a:t>
            </a:r>
            <a:r>
              <a:rPr lang="en-US" dirty="0"/>
              <a:t> using beacons, lights, magnetic fields, RFIDs etc. In this assignment we are using </a:t>
            </a:r>
            <a:r>
              <a:rPr lang="en-US" dirty="0" err="1"/>
              <a:t>WiFi</a:t>
            </a:r>
            <a:r>
              <a:rPr lang="en-US" dirty="0"/>
              <a:t> fingerprinting as the </a:t>
            </a:r>
            <a:r>
              <a:rPr lang="en-US" dirty="0" err="1"/>
              <a:t>locationing</a:t>
            </a:r>
            <a:r>
              <a:rPr lang="en-US" dirty="0"/>
              <a:t> technology.</a:t>
            </a:r>
          </a:p>
          <a:p>
            <a:r>
              <a:rPr lang="en-US" dirty="0"/>
              <a:t>Each </a:t>
            </a:r>
            <a:r>
              <a:rPr lang="en-US" dirty="0" err="1"/>
              <a:t>WiFi</a:t>
            </a:r>
            <a:r>
              <a:rPr lang="en-US" dirty="0"/>
              <a:t> fingerprint can be characterized by the detected Wireless Access Points (WAPs) and the corresponding Received Signal Strength Intensity (RSSI). </a:t>
            </a:r>
          </a:p>
          <a:p>
            <a:r>
              <a:rPr lang="en-US" dirty="0"/>
              <a:t>The intensity values are represented as negative integer values ranging -104dBm (extremely poor signal) to 0dbM. </a:t>
            </a:r>
          </a:p>
          <a:p>
            <a:r>
              <a:rPr lang="en-US" dirty="0"/>
              <a:t>The positive value 100 is used to denote when a WAP was not detected.</a:t>
            </a:r>
          </a:p>
          <a:p>
            <a:r>
              <a:rPr lang="en-US" dirty="0"/>
              <a:t> During the database creation, 520 different WAPs were detected. Thus, the </a:t>
            </a:r>
            <a:r>
              <a:rPr lang="en-US" dirty="0" err="1"/>
              <a:t>WiFi</a:t>
            </a:r>
            <a:r>
              <a:rPr lang="en-US" dirty="0"/>
              <a:t> fingerprint is composed by 520 intensity values.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886B-54F2-4B21-9805-60E48056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A18C5B-F8D3-4BA3-A5C1-B2CF9558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B246-EC46-4542-B137-C125C4799A4C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974B-BFCE-4AD3-AD62-7D421122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BEE2-F563-447E-AE63-B751C2B7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data and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367C-E3C7-4478-B863-31E218AA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27877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 for this project is located in University of California at Irvine (UCI) Machine Learning Repository.</a:t>
            </a:r>
          </a:p>
          <a:p>
            <a:r>
              <a:rPr lang="en-US" dirty="0"/>
              <a:t>The name of the dataset is </a:t>
            </a:r>
            <a:r>
              <a:rPr lang="en-US" b="1" dirty="0" err="1"/>
              <a:t>UJIIndoorLoc</a:t>
            </a:r>
            <a:r>
              <a:rPr lang="en-US" b="1" dirty="0"/>
              <a:t> Data Set </a:t>
            </a:r>
            <a:r>
              <a:rPr lang="en-US" dirty="0"/>
              <a:t>and it is located at the following URL: </a:t>
            </a:r>
            <a:r>
              <a:rPr lang="en-US" dirty="0">
                <a:hlinkClick r:id="rId2"/>
              </a:rPr>
              <a:t>http://archive.ics.uci.edu/ml/datasets/UJIIndoorLoc</a:t>
            </a:r>
            <a:endParaRPr lang="en-US" dirty="0"/>
          </a:p>
          <a:p>
            <a:r>
              <a:rPr lang="en-US" dirty="0"/>
              <a:t>Details: The </a:t>
            </a:r>
            <a:r>
              <a:rPr lang="en-US" dirty="0" err="1"/>
              <a:t>UJIIndoorLoc</a:t>
            </a:r>
            <a:r>
              <a:rPr lang="en-US" dirty="0"/>
              <a:t> is a Multi-Building Multi-Floor indoor localization database to test Indoor Positioning System that rely on WLAN/</a:t>
            </a:r>
            <a:r>
              <a:rPr lang="en-US" dirty="0" err="1"/>
              <a:t>WiFi</a:t>
            </a:r>
            <a:r>
              <a:rPr lang="en-US" dirty="0"/>
              <a:t> fingerprint.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AC8928-579E-4808-B5C7-D995C4993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19150"/>
              </p:ext>
            </p:extLst>
          </p:nvPr>
        </p:nvGraphicFramePr>
        <p:xfrm>
          <a:off x="2161820" y="4952718"/>
          <a:ext cx="9386712" cy="1371600"/>
        </p:xfrm>
        <a:graphic>
          <a:graphicData uri="http://schemas.openxmlformats.org/drawingml/2006/table">
            <a:tbl>
              <a:tblPr/>
              <a:tblGrid>
                <a:gridCol w="1564452">
                  <a:extLst>
                    <a:ext uri="{9D8B030D-6E8A-4147-A177-3AD203B41FA5}">
                      <a16:colId xmlns:a16="http://schemas.microsoft.com/office/drawing/2014/main" val="1171570714"/>
                    </a:ext>
                  </a:extLst>
                </a:gridCol>
                <a:gridCol w="1564452">
                  <a:extLst>
                    <a:ext uri="{9D8B030D-6E8A-4147-A177-3AD203B41FA5}">
                      <a16:colId xmlns:a16="http://schemas.microsoft.com/office/drawing/2014/main" val="1431177951"/>
                    </a:ext>
                  </a:extLst>
                </a:gridCol>
                <a:gridCol w="1564452">
                  <a:extLst>
                    <a:ext uri="{9D8B030D-6E8A-4147-A177-3AD203B41FA5}">
                      <a16:colId xmlns:a16="http://schemas.microsoft.com/office/drawing/2014/main" val="1307369159"/>
                    </a:ext>
                  </a:extLst>
                </a:gridCol>
                <a:gridCol w="1564452">
                  <a:extLst>
                    <a:ext uri="{9D8B030D-6E8A-4147-A177-3AD203B41FA5}">
                      <a16:colId xmlns:a16="http://schemas.microsoft.com/office/drawing/2014/main" val="3212083718"/>
                    </a:ext>
                  </a:extLst>
                </a:gridCol>
                <a:gridCol w="1564452">
                  <a:extLst>
                    <a:ext uri="{9D8B030D-6E8A-4147-A177-3AD203B41FA5}">
                      <a16:colId xmlns:a16="http://schemas.microsoft.com/office/drawing/2014/main" val="1265789202"/>
                    </a:ext>
                  </a:extLst>
                </a:gridCol>
                <a:gridCol w="1564452">
                  <a:extLst>
                    <a:ext uri="{9D8B030D-6E8A-4147-A177-3AD203B41FA5}">
                      <a16:colId xmlns:a16="http://schemas.microsoft.com/office/drawing/2014/main" val="4049873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Data Set Characteristics:  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Multivariate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Instances:</a:t>
                      </a:r>
                      <a:endParaRPr lang="en-US" sz="12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21048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Area:</a:t>
                      </a:r>
                      <a:endParaRPr lang="en-US" sz="12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Computer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603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Attribute Characteristics:</a:t>
                      </a:r>
                      <a:endParaRPr lang="en-US" sz="12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Integer, Real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Attributes: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529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Date Donated</a:t>
                      </a:r>
                      <a:endParaRPr lang="en-US" sz="12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2014-09-18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99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Associated Tasks:</a:t>
                      </a:r>
                      <a:endParaRPr lang="en-US" sz="120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Classification, Regression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Missing Values?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Number of Web Hits:</a:t>
                      </a:r>
                      <a:endParaRPr lang="en-US" sz="1200" dirty="0">
                        <a:solidFill>
                          <a:srgbClr val="12365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123654"/>
                          </a:solidFill>
                          <a:effectLst/>
                          <a:latin typeface="Arial" panose="020B0604020202020204" pitchFamily="34" charset="0"/>
                        </a:rPr>
                        <a:t>88395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5441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8F39D01-C229-446E-93C9-1D0CE4DC95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61822" y="4414745"/>
            <a:ext cx="18500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502F4A5-9AC1-4477-A217-3C450711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2588-1BEA-4C02-9133-2B3AE65B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3271-A879-4FE6-A05E-86CE13317E0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8E844-BA23-434A-BC7F-E561398F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A7F6-3C88-415F-BC55-8E0B029F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B8D1-A866-467C-A12C-FBDDEB96E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9111" y="1913467"/>
            <a:ext cx="3730978" cy="4480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fields:</a:t>
            </a:r>
          </a:p>
          <a:p>
            <a:pPr lvl="1"/>
            <a:r>
              <a:rPr lang="en-US" dirty="0"/>
              <a:t>LONGITUDE        </a:t>
            </a:r>
          </a:p>
          <a:p>
            <a:pPr lvl="1"/>
            <a:r>
              <a:rPr lang="en-US" dirty="0"/>
              <a:t>LATITUDE           </a:t>
            </a:r>
          </a:p>
          <a:p>
            <a:pPr lvl="1"/>
            <a:r>
              <a:rPr lang="en-US" dirty="0"/>
              <a:t>FLOOR         </a:t>
            </a:r>
          </a:p>
          <a:p>
            <a:pPr lvl="1"/>
            <a:r>
              <a:rPr lang="en-US" dirty="0"/>
              <a:t>BUILDINGID       </a:t>
            </a:r>
          </a:p>
          <a:p>
            <a:pPr lvl="1"/>
            <a:r>
              <a:rPr lang="en-US" dirty="0"/>
              <a:t>SPACEID     </a:t>
            </a:r>
          </a:p>
          <a:p>
            <a:pPr lvl="1"/>
            <a:r>
              <a:rPr lang="en-US" dirty="0"/>
              <a:t> RELATIVEPOSITION     </a:t>
            </a:r>
          </a:p>
          <a:p>
            <a:pPr lvl="1"/>
            <a:r>
              <a:rPr lang="en-US" dirty="0"/>
              <a:t>USERID          </a:t>
            </a:r>
          </a:p>
          <a:p>
            <a:pPr lvl="1"/>
            <a:r>
              <a:rPr lang="en-US" dirty="0"/>
              <a:t>PHONEID        </a:t>
            </a:r>
          </a:p>
          <a:p>
            <a:pPr lvl="1"/>
            <a:r>
              <a:rPr lang="en-US" dirty="0"/>
              <a:t>TIMESTAMP </a:t>
            </a:r>
          </a:p>
          <a:p>
            <a:pPr lvl="1"/>
            <a:r>
              <a:rPr lang="en-US" dirty="0"/>
              <a:t>WAP001 through WAP520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BF3BC-267F-420E-B626-C4E1C3F2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6267" y="1913467"/>
            <a:ext cx="6920089" cy="4480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UJIIndoorLoc</a:t>
            </a:r>
            <a:r>
              <a:rPr lang="en-US" dirty="0"/>
              <a:t> database covers three buildings of </a:t>
            </a:r>
            <a:r>
              <a:rPr lang="en-US" dirty="0" err="1"/>
              <a:t>Universitat</a:t>
            </a:r>
            <a:r>
              <a:rPr lang="en-US" dirty="0"/>
              <a:t> </a:t>
            </a:r>
            <a:r>
              <a:rPr lang="en-US" dirty="0" err="1"/>
              <a:t>Jaume</a:t>
            </a:r>
            <a:r>
              <a:rPr lang="en-US" dirty="0"/>
              <a:t> I with 4 or more floors and almost 110.000m2. </a:t>
            </a:r>
          </a:p>
          <a:p>
            <a:r>
              <a:rPr lang="en-US" dirty="0"/>
              <a:t>It can be used for classification, e.g. actual building and floor identification, or regression, e.g. actual longitude and latitude estimation.</a:t>
            </a:r>
          </a:p>
          <a:p>
            <a:r>
              <a:rPr lang="en-US" dirty="0"/>
              <a:t>The 529 attributes contain the </a:t>
            </a:r>
            <a:r>
              <a:rPr lang="en-US" dirty="0" err="1"/>
              <a:t>WiFi</a:t>
            </a:r>
            <a:r>
              <a:rPr lang="en-US" dirty="0"/>
              <a:t> fingerprint, the coordinates where it was taken, and other useful information.</a:t>
            </a:r>
          </a:p>
          <a:p>
            <a:r>
              <a:rPr lang="en-US" dirty="0"/>
              <a:t>There are 520 Wireless Access Points (WAP), the positive value of 100 is used to denote when a WAP was not detected.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18A3E-0B01-45FA-9DFE-025AB04B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3304-4DCB-4D79-BC62-A11E9A13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622C-F51B-47D2-9D1B-5918A3FA8490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CC6CC-CA1F-4283-B1C6-7F8D5B6E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8DCE-60D4-4F77-805C-1A12661A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EA62-8F3A-4F53-BCF7-9DA2EC72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copied on the local drive and was used for machine learning algorithms on RStudio.</a:t>
            </a:r>
          </a:p>
          <a:p>
            <a:r>
              <a:rPr lang="en-US" dirty="0"/>
              <a:t>The database file consisting of 19937 training/reference records (trainingData.csv file) was used both for training and testing.</a:t>
            </a:r>
          </a:p>
          <a:p>
            <a:r>
              <a:rPr lang="en-US" dirty="0"/>
              <a:t>The file with 1111 validation/test records (validationData.csv file) was ignored for this project due to issues with the data in that file.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6BED-610D-4733-B46F-59506550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698D-A126-429B-94E9-677A1C80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3FC-C0F1-423B-AF82-8572DF361C18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30FBC-716E-4EC7-8995-E93444FE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5DF6-2A81-471C-A17A-84CFC6B5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9192-3C56-4FFD-99D0-3B949094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The data consists of 529 columns which were too many to do any meaningful analysis in time on a HP Laptop that was used.</a:t>
            </a:r>
          </a:p>
          <a:p>
            <a:pPr lvl="1"/>
            <a:r>
              <a:rPr lang="en-US" dirty="0"/>
              <a:t>Since validationData.csv file was ignored so trainingData.csv was split into training and testing data.</a:t>
            </a:r>
          </a:p>
          <a:p>
            <a:pPr lvl="1"/>
            <a:r>
              <a:rPr lang="en-US" dirty="0"/>
              <a:t>19937 rows along with 529 columns brought the laptop to a crawl where it took several hours for analysis of some models and for other models the laptop crashed – SVM did not produce any result despite running all night.</a:t>
            </a:r>
          </a:p>
          <a:p>
            <a:pPr lvl="1"/>
            <a:r>
              <a:rPr lang="en-US" dirty="0"/>
              <a:t>Many </a:t>
            </a:r>
            <a:r>
              <a:rPr lang="en-US" dirty="0" err="1"/>
              <a:t>WiFi</a:t>
            </a:r>
            <a:r>
              <a:rPr lang="en-US" dirty="0"/>
              <a:t> / WAP locations were dead in terms of the signal strength and there were spots with no coverage</a:t>
            </a:r>
          </a:p>
          <a:p>
            <a:r>
              <a:rPr lang="en-US" dirty="0"/>
              <a:t>The above issues required for a strategy on data reduction / sampling, it was necessary to do this reduction in a intelligent manner to preserve data integrity in order to be able to draw meaningful results.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AE51-512C-48C6-BE35-28AF61C0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54C1-3F6D-4847-83DC-43B81847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FE2C-E8C9-4560-AC61-51DD9C8B26A0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A697-68AD-4D83-9A93-9DC0102E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767-4DBB-4F0F-AA0D-D51CC916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872067"/>
          </a:xfrm>
        </p:spPr>
        <p:txBody>
          <a:bodyPr/>
          <a:lstStyle/>
          <a:p>
            <a:r>
              <a:rPr lang="en-US" dirty="0"/>
              <a:t>Data Strategy and solution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39D45E-46FE-460F-AC2D-F304934672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9178562"/>
              </p:ext>
            </p:extLst>
          </p:nvPr>
        </p:nvGraphicFramePr>
        <p:xfrm>
          <a:off x="7663193" y="1478844"/>
          <a:ext cx="3829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180">
                  <a:extLst>
                    <a:ext uri="{9D8B030D-6E8A-4147-A177-3AD203B41FA5}">
                      <a16:colId xmlns:a16="http://schemas.microsoft.com/office/drawing/2014/main" val="140918054"/>
                    </a:ext>
                  </a:extLst>
                </a:gridCol>
                <a:gridCol w="2459422">
                  <a:extLst>
                    <a:ext uri="{9D8B030D-6E8A-4147-A177-3AD203B41FA5}">
                      <a16:colId xmlns:a16="http://schemas.microsoft.com/office/drawing/2014/main" val="344359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ID</a:t>
                      </a:r>
                    </a:p>
                  </a:txBody>
                  <a:tcPr marL="130177" marR="1301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rows</a:t>
                      </a:r>
                    </a:p>
                  </a:txBody>
                  <a:tcPr marL="130177" marR="130177"/>
                </a:tc>
                <a:extLst>
                  <a:ext uri="{0D108BD9-81ED-4DB2-BD59-A6C34878D82A}">
                    <a16:rowId xmlns:a16="http://schemas.microsoft.com/office/drawing/2014/main" val="382451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130177" marR="1301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5249</a:t>
                      </a:r>
                    </a:p>
                  </a:txBody>
                  <a:tcPr marL="130177" marR="130177"/>
                </a:tc>
                <a:extLst>
                  <a:ext uri="{0D108BD9-81ED-4DB2-BD59-A6C34878D82A}">
                    <a16:rowId xmlns:a16="http://schemas.microsoft.com/office/drawing/2014/main" val="411073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30177" marR="1301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5196</a:t>
                      </a:r>
                    </a:p>
                  </a:txBody>
                  <a:tcPr marL="130177" marR="130177"/>
                </a:tc>
                <a:extLst>
                  <a:ext uri="{0D108BD9-81ED-4DB2-BD59-A6C34878D82A}">
                    <a16:rowId xmlns:a16="http://schemas.microsoft.com/office/drawing/2014/main" val="272808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130177" marR="1301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9492</a:t>
                      </a:r>
                    </a:p>
                  </a:txBody>
                  <a:tcPr marL="130177" marR="130177"/>
                </a:tc>
                <a:extLst>
                  <a:ext uri="{0D108BD9-81ED-4DB2-BD59-A6C34878D82A}">
                    <a16:rowId xmlns:a16="http://schemas.microsoft.com/office/drawing/2014/main" val="337446238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9F5F5-9027-44F7-A314-FF4903F4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1844" y="1478844"/>
            <a:ext cx="5884334" cy="4757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ID = 2 was chosen for this analysis to reduce about 10000 rows but still have one complete building with all floors i.e. 9492 rows, used for analysis.</a:t>
            </a:r>
          </a:p>
          <a:p>
            <a:r>
              <a:rPr lang="en-US" dirty="0"/>
              <a:t>BUILDINGID, FLOOR, SPACEID and  RELATIVEPOSITION were merged into a single field / column (location) to create the dependent variable for e.g.  2_3_127_2 and after that those four columns were removed to avoid over-fitting.</a:t>
            </a:r>
          </a:p>
          <a:p>
            <a:r>
              <a:rPr lang="en-US" dirty="0"/>
              <a:t>LONGITUDE, LATITUDE, USERID, PHONEID and TIMESTAMP were removed from the dataset to avoid overfitting.</a:t>
            </a:r>
          </a:p>
          <a:p>
            <a:r>
              <a:rPr lang="en-US" dirty="0"/>
              <a:t>After these steps the data only had the dependent variable and the 520 WAP locations.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08DAC5-801A-4875-885C-69A2B20C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Analytics  -   Evaluate Techniques for WiFi Locationing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6242A-B6CC-4735-9EA7-8E8D7D51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9AEB-B0B1-48AF-9617-ACF85F1F4FF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3D66A-21EB-4457-AB33-79A808E4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4634</TotalTime>
  <Words>1645</Words>
  <Application>Microsoft Office PowerPoint</Application>
  <PresentationFormat>Widescreen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Copperplate Gothic Bold</vt:lpstr>
      <vt:lpstr>Wireframe Building 16x9</vt:lpstr>
      <vt:lpstr>Evaluate Techniques for Wifi Locationing </vt:lpstr>
      <vt:lpstr>agenda</vt:lpstr>
      <vt:lpstr>GOALS OF THE PROJECT</vt:lpstr>
      <vt:lpstr>Background and research</vt:lpstr>
      <vt:lpstr>Location of data and sources</vt:lpstr>
      <vt:lpstr>Data characteristics</vt:lpstr>
      <vt:lpstr>Data management</vt:lpstr>
      <vt:lpstr>Known issues with the data</vt:lpstr>
      <vt:lpstr>Data Strategy and solution</vt:lpstr>
      <vt:lpstr>Making the data ready for ML</vt:lpstr>
      <vt:lpstr>Making the environment ready for ML</vt:lpstr>
      <vt:lpstr>Models tried</vt:lpstr>
      <vt:lpstr>Comparison of models</vt:lpstr>
      <vt:lpstr>Recommended ML algorithm/model</vt:lpstr>
      <vt:lpstr>Recommendations on improving the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Techniques for Wifi Locationing </dc:title>
  <dc:creator>Asad Aftab</dc:creator>
  <cp:lastModifiedBy>Asad</cp:lastModifiedBy>
  <cp:revision>50</cp:revision>
  <dcterms:created xsi:type="dcterms:W3CDTF">2019-12-16T01:15:56Z</dcterms:created>
  <dcterms:modified xsi:type="dcterms:W3CDTF">2020-03-10T03:08:23Z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