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2" r:id="rId4"/>
  </p:sldMasterIdLst>
  <p:notesMasterIdLst>
    <p:notesMasterId r:id="rId22"/>
  </p:notesMasterIdLst>
  <p:handoutMasterIdLst>
    <p:handoutMasterId r:id="rId23"/>
  </p:handoutMasterIdLst>
  <p:sldIdLst>
    <p:sldId id="256" r:id="rId5"/>
    <p:sldId id="259" r:id="rId6"/>
    <p:sldId id="262" r:id="rId7"/>
    <p:sldId id="263" r:id="rId8"/>
    <p:sldId id="264" r:id="rId9"/>
    <p:sldId id="275" r:id="rId10"/>
    <p:sldId id="273" r:id="rId11"/>
    <p:sldId id="269" r:id="rId12"/>
    <p:sldId id="265" r:id="rId13"/>
    <p:sldId id="266" r:id="rId14"/>
    <p:sldId id="272" r:id="rId15"/>
    <p:sldId id="270" r:id="rId16"/>
    <p:sldId id="271" r:id="rId17"/>
    <p:sldId id="274" r:id="rId18"/>
    <p:sldId id="267" r:id="rId19"/>
    <p:sldId id="268"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CC"/>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333" autoAdjust="0"/>
  </p:normalViewPr>
  <p:slideViewPr>
    <p:cSldViewPr snapToGrid="0">
      <p:cViewPr varScale="1">
        <p:scale>
          <a:sx n="88" d="100"/>
          <a:sy n="88" d="100"/>
        </p:scale>
        <p:origin x="998"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a:solidFill>
          <a:schemeClr val="accent6">
            <a:lumMod val="50000"/>
          </a:schemeClr>
        </a:solidFill>
      </dgm:spPr>
      <dgm:t>
        <a:bodyPr/>
        <a:lstStyle/>
        <a:p>
          <a:pPr>
            <a:lnSpc>
              <a:spcPct val="100000"/>
            </a:lnSpc>
          </a:pPr>
          <a:r>
            <a:rPr lang="en-US" sz="2400" b="1" dirty="0"/>
            <a:t>Background</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custT="1"/>
      <dgm:spPr>
        <a:solidFill>
          <a:schemeClr val="accent6">
            <a:lumMod val="50000"/>
          </a:schemeClr>
        </a:solidFill>
      </dgm:spPr>
      <dgm:t>
        <a:bodyPr/>
        <a:lstStyle/>
        <a:p>
          <a:pPr>
            <a:lnSpc>
              <a:spcPct val="100000"/>
            </a:lnSpc>
          </a:pPr>
          <a:r>
            <a:rPr lang="en-US" sz="2400" b="1" dirty="0"/>
            <a:t>Visualizations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custT="1"/>
      <dgm:spPr>
        <a:solidFill>
          <a:schemeClr val="accent6">
            <a:lumMod val="50000"/>
          </a:schemeClr>
        </a:solidFill>
      </dgm:spPr>
      <dgm:t>
        <a:bodyPr/>
        <a:lstStyle/>
        <a:p>
          <a:pPr>
            <a:lnSpc>
              <a:spcPct val="100000"/>
            </a:lnSpc>
          </a:pPr>
          <a:r>
            <a:rPr lang="en-US" sz="2400" b="1" dirty="0"/>
            <a:t>Linear Regression Forecast</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7CA59B61-05FB-4C22-B79D-917AD03EB090}">
      <dgm:prSet phldrT="[Text]" custT="1"/>
      <dgm:spPr>
        <a:solidFill>
          <a:schemeClr val="accent6">
            <a:lumMod val="50000"/>
          </a:schemeClr>
        </a:solidFill>
      </dgm:spPr>
      <dgm:t>
        <a:bodyPr/>
        <a:lstStyle/>
        <a:p>
          <a:pPr>
            <a:lnSpc>
              <a:spcPct val="100000"/>
            </a:lnSpc>
          </a:pPr>
          <a:r>
            <a:rPr lang="en-US" sz="2400" b="1" dirty="0"/>
            <a:t>Decomposition Visualization</a:t>
          </a:r>
        </a:p>
      </dgm:t>
    </dgm:pt>
    <dgm:pt modelId="{C95FCCA4-AC99-4FA4-A074-24E817D9F6D6}" type="parTrans" cxnId="{7AA9EDEC-8452-4155-8577-3E233F3517E5}">
      <dgm:prSet/>
      <dgm:spPr/>
      <dgm:t>
        <a:bodyPr/>
        <a:lstStyle/>
        <a:p>
          <a:endParaRPr lang="en-US"/>
        </a:p>
      </dgm:t>
    </dgm:pt>
    <dgm:pt modelId="{3D42D1AF-050A-40A9-97DB-0DA38499A323}" type="sibTrans" cxnId="{7AA9EDEC-8452-4155-8577-3E233F3517E5}">
      <dgm:prSet/>
      <dgm:spPr/>
      <dgm:t>
        <a:bodyPr/>
        <a:lstStyle/>
        <a:p>
          <a:endParaRPr lang="en-US"/>
        </a:p>
      </dgm:t>
    </dgm:pt>
    <dgm:pt modelId="{EB61EC94-F8D9-4971-B3B9-A1B507E7A26F}">
      <dgm:prSet phldrT="[Text]" custT="1"/>
      <dgm:spPr>
        <a:solidFill>
          <a:schemeClr val="accent6">
            <a:lumMod val="50000"/>
          </a:schemeClr>
        </a:solidFill>
      </dgm:spPr>
      <dgm:t>
        <a:bodyPr/>
        <a:lstStyle/>
        <a:p>
          <a:pPr>
            <a:lnSpc>
              <a:spcPct val="100000"/>
            </a:lnSpc>
          </a:pPr>
          <a:r>
            <a:rPr lang="en-US" sz="2400" b="1" dirty="0"/>
            <a:t>Holt Winters Forecasting</a:t>
          </a:r>
        </a:p>
      </dgm:t>
    </dgm:pt>
    <dgm:pt modelId="{D59F9906-F50B-4F27-B5E8-ED80EF2BA9D8}" type="parTrans" cxnId="{56400E72-C108-4ED8-9849-C28BDBB31A1F}">
      <dgm:prSet/>
      <dgm:spPr/>
      <dgm:t>
        <a:bodyPr/>
        <a:lstStyle/>
        <a:p>
          <a:endParaRPr lang="en-US"/>
        </a:p>
      </dgm:t>
    </dgm:pt>
    <dgm:pt modelId="{9DA81C0A-222E-4CA6-86F8-2E6B5D11BCD4}" type="sibTrans" cxnId="{56400E72-C108-4ED8-9849-C28BDBB31A1F}">
      <dgm:prSet/>
      <dgm:spPr/>
      <dgm:t>
        <a:bodyPr/>
        <a:lstStyle/>
        <a:p>
          <a:endParaRPr lang="en-US"/>
        </a:p>
      </dgm:t>
    </dgm:pt>
    <dgm:pt modelId="{5F91B22F-C224-4997-BA15-7BE887C27E77}">
      <dgm:prSet phldrT="[Text]" custT="1"/>
      <dgm:spPr>
        <a:solidFill>
          <a:schemeClr val="accent6">
            <a:lumMod val="50000"/>
          </a:schemeClr>
        </a:solidFill>
      </dgm:spPr>
      <dgm:t>
        <a:bodyPr/>
        <a:lstStyle/>
        <a:p>
          <a:pPr algn="just">
            <a:lnSpc>
              <a:spcPct val="100000"/>
            </a:lnSpc>
          </a:pPr>
          <a:r>
            <a:rPr lang="en-US" sz="2400" b="1" dirty="0"/>
            <a:t>Business Recommendations</a:t>
          </a:r>
        </a:p>
      </dgm:t>
    </dgm:pt>
    <dgm:pt modelId="{56C5D2F7-DE48-4131-96C9-78AE16AED9CA}" type="parTrans" cxnId="{44A8F6C3-AA68-44C4-AF94-EA7B486AFF5F}">
      <dgm:prSet/>
      <dgm:spPr/>
      <dgm:t>
        <a:bodyPr/>
        <a:lstStyle/>
        <a:p>
          <a:endParaRPr lang="en-US"/>
        </a:p>
      </dgm:t>
    </dgm:pt>
    <dgm:pt modelId="{D0085CB7-BF4E-44E4-B928-B9B46D365565}" type="sibTrans" cxnId="{44A8F6C3-AA68-44C4-AF94-EA7B486AFF5F}">
      <dgm:prSet/>
      <dgm:spPr/>
      <dgm:t>
        <a:bodyPr/>
        <a:lstStyle/>
        <a:p>
          <a:endParaRPr lang="en-US"/>
        </a:p>
      </dgm:t>
    </dgm:pt>
    <dgm:pt modelId="{8915218A-9869-4A5A-A7B8-0FBE29C5D109}">
      <dgm:prSet phldrT="[Text]" custT="1"/>
      <dgm:spPr>
        <a:solidFill>
          <a:schemeClr val="accent6">
            <a:lumMod val="50000"/>
          </a:schemeClr>
        </a:solidFill>
      </dgm:spPr>
      <dgm:t>
        <a:bodyPr/>
        <a:lstStyle/>
        <a:p>
          <a:pPr>
            <a:lnSpc>
              <a:spcPct val="100000"/>
            </a:lnSpc>
          </a:pPr>
          <a:r>
            <a:rPr lang="en-US" sz="2400" b="1" dirty="0"/>
            <a:t>Lessons Learned</a:t>
          </a:r>
        </a:p>
      </dgm:t>
    </dgm:pt>
    <dgm:pt modelId="{8FCAAA78-1A5A-464D-A495-2A8DFAE92A2F}" type="parTrans" cxnId="{EFA9D75B-04F7-42EB-8827-AA75837CFC0D}">
      <dgm:prSet/>
      <dgm:spPr/>
      <dgm:t>
        <a:bodyPr/>
        <a:lstStyle/>
        <a:p>
          <a:endParaRPr lang="en-US"/>
        </a:p>
      </dgm:t>
    </dgm:pt>
    <dgm:pt modelId="{9168580C-4519-4744-9649-6BD0F751B0FB}" type="sibTrans" cxnId="{EFA9D75B-04F7-42EB-8827-AA75837CFC0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95DE6538-27BD-44AF-A1A8-CA8F6B10FDD2}" type="pres">
      <dgm:prSet presAssocID="{0BEF68B8-1228-47BB-83B5-7B9CD1E3F84E}" presName="text_2" presStyleLbl="node1" presStyleIdx="1" presStyleCnt="7">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7"/>
      <dgm:spPr/>
    </dgm:pt>
    <dgm:pt modelId="{E131CE4A-9776-44F4-BC03-867682E21374}" type="pres">
      <dgm:prSet presAssocID="{5605D28D-2CE6-4513-8566-952984E21E14}" presName="text_3" presStyleLbl="node1" presStyleIdx="2" presStyleCnt="7">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7"/>
      <dgm:spPr/>
    </dgm:pt>
    <dgm:pt modelId="{319A02B2-D56E-4BEA-9991-16E55FBB606E}" type="pres">
      <dgm:prSet presAssocID="{7CA59B61-05FB-4C22-B79D-917AD03EB090}" presName="text_4" presStyleLbl="node1" presStyleIdx="3" presStyleCnt="7">
        <dgm:presLayoutVars>
          <dgm:bulletEnabled val="1"/>
        </dgm:presLayoutVars>
      </dgm:prSet>
      <dgm:spPr/>
    </dgm:pt>
    <dgm:pt modelId="{7EBED2EA-20E7-4BAB-A97D-3FB7DDE740B2}" type="pres">
      <dgm:prSet presAssocID="{7CA59B61-05FB-4C22-B79D-917AD03EB090}" presName="accent_4" presStyleCnt="0"/>
      <dgm:spPr/>
    </dgm:pt>
    <dgm:pt modelId="{42394C0E-C05C-4DC2-9E11-4EE8FEB9A5DA}" type="pres">
      <dgm:prSet presAssocID="{7CA59B61-05FB-4C22-B79D-917AD03EB090}" presName="accentRepeatNode" presStyleLbl="solidFgAcc1" presStyleIdx="3" presStyleCnt="7"/>
      <dgm:spPr/>
    </dgm:pt>
    <dgm:pt modelId="{A438E175-57EC-46C6-A26D-3AADD242EBFB}" type="pres">
      <dgm:prSet presAssocID="{EB61EC94-F8D9-4971-B3B9-A1B507E7A26F}" presName="text_5" presStyleLbl="node1" presStyleIdx="4" presStyleCnt="7">
        <dgm:presLayoutVars>
          <dgm:bulletEnabled val="1"/>
        </dgm:presLayoutVars>
      </dgm:prSet>
      <dgm:spPr/>
    </dgm:pt>
    <dgm:pt modelId="{62EC82E5-19AE-42A7-AF94-C135CA5BFEB8}" type="pres">
      <dgm:prSet presAssocID="{EB61EC94-F8D9-4971-B3B9-A1B507E7A26F}" presName="accent_5" presStyleCnt="0"/>
      <dgm:spPr/>
    </dgm:pt>
    <dgm:pt modelId="{BD3BB689-4FEC-48DE-AFAB-503B90BF0D93}" type="pres">
      <dgm:prSet presAssocID="{EB61EC94-F8D9-4971-B3B9-A1B507E7A26F}" presName="accentRepeatNode" presStyleLbl="solidFgAcc1" presStyleIdx="4" presStyleCnt="7"/>
      <dgm:spPr/>
    </dgm:pt>
    <dgm:pt modelId="{BB2CF37A-E39A-48B3-95BE-A54E672352F0}" type="pres">
      <dgm:prSet presAssocID="{5F91B22F-C224-4997-BA15-7BE887C27E77}" presName="text_6" presStyleLbl="node1" presStyleIdx="5" presStyleCnt="7">
        <dgm:presLayoutVars>
          <dgm:bulletEnabled val="1"/>
        </dgm:presLayoutVars>
      </dgm:prSet>
      <dgm:spPr/>
    </dgm:pt>
    <dgm:pt modelId="{1564E787-AC0F-40A3-A5CF-7EC35FAE92A7}" type="pres">
      <dgm:prSet presAssocID="{5F91B22F-C224-4997-BA15-7BE887C27E77}" presName="accent_6" presStyleCnt="0"/>
      <dgm:spPr/>
    </dgm:pt>
    <dgm:pt modelId="{FEE46976-9CDD-40EA-8BC5-3F14270065DD}" type="pres">
      <dgm:prSet presAssocID="{5F91B22F-C224-4997-BA15-7BE887C27E77}" presName="accentRepeatNode" presStyleLbl="solidFgAcc1" presStyleIdx="5" presStyleCnt="7"/>
      <dgm:spPr/>
    </dgm:pt>
    <dgm:pt modelId="{8C09276D-E197-44CB-902E-33E6048BDD59}" type="pres">
      <dgm:prSet presAssocID="{8915218A-9869-4A5A-A7B8-0FBE29C5D109}" presName="text_7" presStyleLbl="node1" presStyleIdx="6" presStyleCnt="7">
        <dgm:presLayoutVars>
          <dgm:bulletEnabled val="1"/>
        </dgm:presLayoutVars>
      </dgm:prSet>
      <dgm:spPr/>
    </dgm:pt>
    <dgm:pt modelId="{11E50F5C-0122-4AE2-A1FF-F86DFC121CEB}" type="pres">
      <dgm:prSet presAssocID="{8915218A-9869-4A5A-A7B8-0FBE29C5D109}" presName="accent_7" presStyleCnt="0"/>
      <dgm:spPr/>
    </dgm:pt>
    <dgm:pt modelId="{4640EE9B-68BC-4FFA-BCCC-3DA29BB16FF2}" type="pres">
      <dgm:prSet presAssocID="{8915218A-9869-4A5A-A7B8-0FBE29C5D109}" presName="accentRepeatNode" presStyleLbl="solidFgAcc1" presStyleIdx="6" presStyleCnt="7"/>
      <dgm:spPr/>
    </dgm:pt>
  </dgm:ptLst>
  <dgm:cxnLst>
    <dgm:cxn modelId="{A11E3B12-1828-45A7-86C3-BB85832DF84D}" type="presOf" srcId="{CA077D98-8478-47EA-B6A9-99ACE60C64D4}" destId="{D79B43FC-100B-4A0D-A4D5-0D2D04B99064}" srcOrd="0" destOrd="0" presId="urn:microsoft.com/office/officeart/2008/layout/VerticalCurvedList"/>
    <dgm:cxn modelId="{EFA9D75B-04F7-42EB-8827-AA75837CFC0D}" srcId="{7E5AA53B-3EEE-4DE4-BB81-9044890C2946}" destId="{8915218A-9869-4A5A-A7B8-0FBE29C5D109}" srcOrd="6" destOrd="0" parTransId="{8FCAAA78-1A5A-464D-A495-2A8DFAE92A2F}" sibTransId="{9168580C-4519-4744-9649-6BD0F751B0FB}"/>
    <dgm:cxn modelId="{0B5DAE5F-BCDC-4BF7-A6E7-CF856886A64D}" srcId="{7E5AA53B-3EEE-4DE4-BB81-9044890C2946}" destId="{6750AC01-D39D-4F3A-9DC8-2A211EE986A2}" srcOrd="0" destOrd="0" parTransId="{720680DC-AAA4-4434-A582-60EBCC5BA355}" sibTransId="{CA077D98-8478-47EA-B6A9-99ACE60C64D4}"/>
    <dgm:cxn modelId="{81D1B865-7EEC-412D-8112-A8EE9B2BAA21}" type="presOf" srcId="{EB61EC94-F8D9-4971-B3B9-A1B507E7A26F}" destId="{A438E175-57EC-46C6-A26D-3AADD242EBFB}"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F25A7F50-7D5D-4737-BE75-2DE985443408}" type="presOf" srcId="{5F91B22F-C224-4997-BA15-7BE887C27E77}" destId="{BB2CF37A-E39A-48B3-95BE-A54E672352F0}" srcOrd="0" destOrd="0" presId="urn:microsoft.com/office/officeart/2008/layout/VerticalCurvedList"/>
    <dgm:cxn modelId="{56400E72-C108-4ED8-9849-C28BDBB31A1F}" srcId="{7E5AA53B-3EEE-4DE4-BB81-9044890C2946}" destId="{EB61EC94-F8D9-4971-B3B9-A1B507E7A26F}" srcOrd="4" destOrd="0" parTransId="{D59F9906-F50B-4F27-B5E8-ED80EF2BA9D8}" sibTransId="{9DA81C0A-222E-4CA6-86F8-2E6B5D11BCD4}"/>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4A8F6C3-AA68-44C4-AF94-EA7B486AFF5F}" srcId="{7E5AA53B-3EEE-4DE4-BB81-9044890C2946}" destId="{5F91B22F-C224-4997-BA15-7BE887C27E77}" srcOrd="5" destOrd="0" parTransId="{56C5D2F7-DE48-4131-96C9-78AE16AED9CA}" sibTransId="{D0085CB7-BF4E-44E4-B928-B9B46D365565}"/>
    <dgm:cxn modelId="{92A3A4EB-4CCE-4A6A-92D0-F16FDACB7EF0}" type="presOf" srcId="{7CA59B61-05FB-4C22-B79D-917AD03EB090}" destId="{319A02B2-D56E-4BEA-9991-16E55FBB606E}" srcOrd="0" destOrd="0" presId="urn:microsoft.com/office/officeart/2008/layout/VerticalCurvedList"/>
    <dgm:cxn modelId="{7AA9EDEC-8452-4155-8577-3E233F3517E5}" srcId="{7E5AA53B-3EEE-4DE4-BB81-9044890C2946}" destId="{7CA59B61-05FB-4C22-B79D-917AD03EB090}" srcOrd="3" destOrd="0" parTransId="{C95FCCA4-AC99-4FA4-A074-24E817D9F6D6}" sibTransId="{3D42D1AF-050A-40A9-97DB-0DA38499A323}"/>
    <dgm:cxn modelId="{2C3ECBF7-1899-4FEE-B547-8CA9AB8B6F22}" type="presOf" srcId="{8915218A-9869-4A5A-A7B8-0FBE29C5D109}" destId="{8C09276D-E197-44CB-902E-33E6048BDD59}"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FC7C4DE-3068-4D6C-BDBC-B953D8607EA3}" type="presParOf" srcId="{90561C55-3C6E-4D53-85E1-2C50BCDDA392}" destId="{319A02B2-D56E-4BEA-9991-16E55FBB606E}" srcOrd="7" destOrd="0" presId="urn:microsoft.com/office/officeart/2008/layout/VerticalCurvedList"/>
    <dgm:cxn modelId="{8F9241F1-BADB-412F-8D1B-6B206C4D100A}" type="presParOf" srcId="{90561C55-3C6E-4D53-85E1-2C50BCDDA392}" destId="{7EBED2EA-20E7-4BAB-A97D-3FB7DDE740B2}" srcOrd="8" destOrd="0" presId="urn:microsoft.com/office/officeart/2008/layout/VerticalCurvedList"/>
    <dgm:cxn modelId="{CDBC9CF7-077C-476F-BFD4-2A7E59DC5438}" type="presParOf" srcId="{7EBED2EA-20E7-4BAB-A97D-3FB7DDE740B2}" destId="{42394C0E-C05C-4DC2-9E11-4EE8FEB9A5DA}" srcOrd="0" destOrd="0" presId="urn:microsoft.com/office/officeart/2008/layout/VerticalCurvedList"/>
    <dgm:cxn modelId="{F1B4369B-5871-4C23-8F26-1EE4B13FAFE7}" type="presParOf" srcId="{90561C55-3C6E-4D53-85E1-2C50BCDDA392}" destId="{A438E175-57EC-46C6-A26D-3AADD242EBFB}" srcOrd="9" destOrd="0" presId="urn:microsoft.com/office/officeart/2008/layout/VerticalCurvedList"/>
    <dgm:cxn modelId="{5B1B4E6D-9939-4CE1-AD7A-B46955955CDC}" type="presParOf" srcId="{90561C55-3C6E-4D53-85E1-2C50BCDDA392}" destId="{62EC82E5-19AE-42A7-AF94-C135CA5BFEB8}" srcOrd="10" destOrd="0" presId="urn:microsoft.com/office/officeart/2008/layout/VerticalCurvedList"/>
    <dgm:cxn modelId="{34857F0E-95E5-4211-AF5E-7577A51764E8}" type="presParOf" srcId="{62EC82E5-19AE-42A7-AF94-C135CA5BFEB8}" destId="{BD3BB689-4FEC-48DE-AFAB-503B90BF0D93}" srcOrd="0" destOrd="0" presId="urn:microsoft.com/office/officeart/2008/layout/VerticalCurvedList"/>
    <dgm:cxn modelId="{35734F7A-F742-4174-AA76-9B910F1F1377}" type="presParOf" srcId="{90561C55-3C6E-4D53-85E1-2C50BCDDA392}" destId="{BB2CF37A-E39A-48B3-95BE-A54E672352F0}" srcOrd="11" destOrd="0" presId="urn:microsoft.com/office/officeart/2008/layout/VerticalCurvedList"/>
    <dgm:cxn modelId="{CE29FA1E-7845-4775-9534-C2883DED2098}" type="presParOf" srcId="{90561C55-3C6E-4D53-85E1-2C50BCDDA392}" destId="{1564E787-AC0F-40A3-A5CF-7EC35FAE92A7}" srcOrd="12" destOrd="0" presId="urn:microsoft.com/office/officeart/2008/layout/VerticalCurvedList"/>
    <dgm:cxn modelId="{DB4CAF45-22CA-4D9A-ABFD-E3FB1E527C0A}" type="presParOf" srcId="{1564E787-AC0F-40A3-A5CF-7EC35FAE92A7}" destId="{FEE46976-9CDD-40EA-8BC5-3F14270065DD}" srcOrd="0" destOrd="0" presId="urn:microsoft.com/office/officeart/2008/layout/VerticalCurvedList"/>
    <dgm:cxn modelId="{DB63263F-8628-4755-A887-9EAF1577A441}" type="presParOf" srcId="{90561C55-3C6E-4D53-85E1-2C50BCDDA392}" destId="{8C09276D-E197-44CB-902E-33E6048BDD59}" srcOrd="13" destOrd="0" presId="urn:microsoft.com/office/officeart/2008/layout/VerticalCurvedList"/>
    <dgm:cxn modelId="{906F0607-A4ED-4C5F-B4F2-1EFD40504A26}" type="presParOf" srcId="{90561C55-3C6E-4D53-85E1-2C50BCDDA392}" destId="{11E50F5C-0122-4AE2-A1FF-F86DFC121CEB}" srcOrd="14" destOrd="0" presId="urn:microsoft.com/office/officeart/2008/layout/VerticalCurvedList"/>
    <dgm:cxn modelId="{820AF514-5725-46BE-A078-8033C13C4F15}" type="presParOf" srcId="{11E50F5C-0122-4AE2-A1FF-F86DFC121CEB}" destId="{4640EE9B-68BC-4FFA-BCCC-3DA29BB16FF2}"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429651" y="-831815"/>
          <a:ext cx="6468369" cy="6468369"/>
        </a:xfrm>
        <a:prstGeom prst="blockArc">
          <a:avLst>
            <a:gd name="adj1" fmla="val 18900000"/>
            <a:gd name="adj2" fmla="val 2700000"/>
            <a:gd name="adj3" fmla="val 334"/>
          </a:avLst>
        </a:pr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7052" y="218423"/>
          <a:ext cx="6988761"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Background</a:t>
          </a:r>
        </a:p>
      </dsp:txBody>
      <dsp:txXfrm>
        <a:off x="337052" y="218423"/>
        <a:ext cx="6988761" cy="436654"/>
      </dsp:txXfrm>
    </dsp:sp>
    <dsp:sp modelId="{07CB3071-D555-47DA-A36A-69EB91531FD8}">
      <dsp:nvSpPr>
        <dsp:cNvPr id="0" name=""/>
        <dsp:cNvSpPr/>
      </dsp:nvSpPr>
      <dsp:spPr>
        <a:xfrm>
          <a:off x="64143" y="163841"/>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32482" y="873789"/>
          <a:ext cx="6593331"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Visualizations</a:t>
          </a:r>
        </a:p>
      </dsp:txBody>
      <dsp:txXfrm>
        <a:off x="732482" y="873789"/>
        <a:ext cx="6593331" cy="436654"/>
      </dsp:txXfrm>
    </dsp:sp>
    <dsp:sp modelId="{3F8116AC-FAC3-4E95-9865-93CCFEB191B9}">
      <dsp:nvSpPr>
        <dsp:cNvPr id="0" name=""/>
        <dsp:cNvSpPr/>
      </dsp:nvSpPr>
      <dsp:spPr>
        <a:xfrm>
          <a:off x="459573" y="819207"/>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49176" y="1528675"/>
          <a:ext cx="6376637"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Linear Regression Forecast</a:t>
          </a:r>
        </a:p>
      </dsp:txBody>
      <dsp:txXfrm>
        <a:off x="949176" y="1528675"/>
        <a:ext cx="6376637" cy="436654"/>
      </dsp:txXfrm>
    </dsp:sp>
    <dsp:sp modelId="{A965097E-32F1-4AB8-8C4E-2814A7596B2F}">
      <dsp:nvSpPr>
        <dsp:cNvPr id="0" name=""/>
        <dsp:cNvSpPr/>
      </dsp:nvSpPr>
      <dsp:spPr>
        <a:xfrm>
          <a:off x="676267" y="1474093"/>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19A02B2-D56E-4BEA-9991-16E55FBB606E}">
      <dsp:nvSpPr>
        <dsp:cNvPr id="0" name=""/>
        <dsp:cNvSpPr/>
      </dsp:nvSpPr>
      <dsp:spPr>
        <a:xfrm>
          <a:off x="1018364" y="2184042"/>
          <a:ext cx="6307449"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Decomposition Visualization</a:t>
          </a:r>
        </a:p>
      </dsp:txBody>
      <dsp:txXfrm>
        <a:off x="1018364" y="2184042"/>
        <a:ext cx="6307449" cy="436654"/>
      </dsp:txXfrm>
    </dsp:sp>
    <dsp:sp modelId="{42394C0E-C05C-4DC2-9E11-4EE8FEB9A5DA}">
      <dsp:nvSpPr>
        <dsp:cNvPr id="0" name=""/>
        <dsp:cNvSpPr/>
      </dsp:nvSpPr>
      <dsp:spPr>
        <a:xfrm>
          <a:off x="745455" y="2129460"/>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38E175-57EC-46C6-A26D-3AADD242EBFB}">
      <dsp:nvSpPr>
        <dsp:cNvPr id="0" name=""/>
        <dsp:cNvSpPr/>
      </dsp:nvSpPr>
      <dsp:spPr>
        <a:xfrm>
          <a:off x="949176" y="2839408"/>
          <a:ext cx="6376637"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Holt Winters Forecasting</a:t>
          </a:r>
        </a:p>
      </dsp:txBody>
      <dsp:txXfrm>
        <a:off x="949176" y="2839408"/>
        <a:ext cx="6376637" cy="436654"/>
      </dsp:txXfrm>
    </dsp:sp>
    <dsp:sp modelId="{BD3BB689-4FEC-48DE-AFAB-503B90BF0D93}">
      <dsp:nvSpPr>
        <dsp:cNvPr id="0" name=""/>
        <dsp:cNvSpPr/>
      </dsp:nvSpPr>
      <dsp:spPr>
        <a:xfrm>
          <a:off x="676267" y="2784826"/>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B2CF37A-E39A-48B3-95BE-A54E672352F0}">
      <dsp:nvSpPr>
        <dsp:cNvPr id="0" name=""/>
        <dsp:cNvSpPr/>
      </dsp:nvSpPr>
      <dsp:spPr>
        <a:xfrm>
          <a:off x="732482" y="3494294"/>
          <a:ext cx="6593331"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just" defTabSz="1066800">
            <a:lnSpc>
              <a:spcPct val="100000"/>
            </a:lnSpc>
            <a:spcBef>
              <a:spcPct val="0"/>
            </a:spcBef>
            <a:spcAft>
              <a:spcPct val="35000"/>
            </a:spcAft>
            <a:buNone/>
          </a:pPr>
          <a:r>
            <a:rPr lang="en-US" sz="2400" b="1" kern="1200" dirty="0"/>
            <a:t>Business Recommendations</a:t>
          </a:r>
        </a:p>
      </dsp:txBody>
      <dsp:txXfrm>
        <a:off x="732482" y="3494294"/>
        <a:ext cx="6593331" cy="436654"/>
      </dsp:txXfrm>
    </dsp:sp>
    <dsp:sp modelId="{FEE46976-9CDD-40EA-8BC5-3F14270065DD}">
      <dsp:nvSpPr>
        <dsp:cNvPr id="0" name=""/>
        <dsp:cNvSpPr/>
      </dsp:nvSpPr>
      <dsp:spPr>
        <a:xfrm>
          <a:off x="459573" y="3439712"/>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C09276D-E197-44CB-902E-33E6048BDD59}">
      <dsp:nvSpPr>
        <dsp:cNvPr id="0" name=""/>
        <dsp:cNvSpPr/>
      </dsp:nvSpPr>
      <dsp:spPr>
        <a:xfrm>
          <a:off x="337052" y="4149660"/>
          <a:ext cx="6988761" cy="436654"/>
        </a:xfrm>
        <a:prstGeom prst="rect">
          <a:avLst/>
        </a:prstGeom>
        <a:solidFill>
          <a:schemeClr val="accent6">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6595"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b="1" kern="1200" dirty="0"/>
            <a:t>Lessons Learned</a:t>
          </a:r>
        </a:p>
      </dsp:txBody>
      <dsp:txXfrm>
        <a:off x="337052" y="4149660"/>
        <a:ext cx="6988761" cy="436654"/>
      </dsp:txXfrm>
    </dsp:sp>
    <dsp:sp modelId="{4640EE9B-68BC-4FFA-BCCC-3DA29BB16FF2}">
      <dsp:nvSpPr>
        <dsp:cNvPr id="0" name=""/>
        <dsp:cNvSpPr/>
      </dsp:nvSpPr>
      <dsp:spPr>
        <a:xfrm>
          <a:off x="64143" y="4095079"/>
          <a:ext cx="545818" cy="545818"/>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11/20/2019</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883746" y="6450006"/>
            <a:ext cx="2743200" cy="365125"/>
          </a:xfrm>
          <a:prstGeom prst="rect">
            <a:avLst/>
          </a:prstGeom>
        </p:spPr>
        <p:txBody>
          <a:bodyPr/>
          <a:lstStyle>
            <a:lvl1pPr>
              <a:defRPr sz="1200"/>
            </a:lvl1pPr>
          </a:lstStyle>
          <a:p>
            <a:fld id="{C6E5CC4A-3C46-4457-94DF-A9427DC24806}" type="datetime4">
              <a:rPr lang="en-US" smtClean="0"/>
              <a:t>November 20, 2019</a:t>
            </a:fld>
            <a:r>
              <a:rPr lang="en-US" dirty="0"/>
              <a:t>			</a:t>
            </a:r>
          </a:p>
        </p:txBody>
      </p:sp>
      <p:sp>
        <p:nvSpPr>
          <p:cNvPr id="5" name="Footer Placeholder 4"/>
          <p:cNvSpPr>
            <a:spLocks noGrp="1"/>
          </p:cNvSpPr>
          <p:nvPr>
            <p:ph type="ftr" sz="quarter" idx="11"/>
          </p:nvPr>
        </p:nvSpPr>
        <p:spPr>
          <a:xfrm>
            <a:off x="1013086" y="6450007"/>
            <a:ext cx="6870660" cy="365125"/>
          </a:xfrm>
          <a:prstGeom prst="rect">
            <a:avLst/>
          </a:prstGeom>
        </p:spPr>
        <p:txBody>
          <a:bodyPr/>
          <a:lstStyle>
            <a:lvl1pPr>
              <a:defRPr sz="1200"/>
            </a:lvl1pPr>
          </a:lstStyle>
          <a:p>
            <a:r>
              <a:rPr lang="en-US" dirty="0"/>
              <a:t>Copyright (C) 2019 IoT Analytics                         Commercial in Confidence</a:t>
            </a:r>
          </a:p>
        </p:txBody>
      </p:sp>
      <p:sp>
        <p:nvSpPr>
          <p:cNvPr id="11" name="Slide Number Placeholder 5">
            <a:extLst>
              <a:ext uri="{FF2B5EF4-FFF2-40B4-BE49-F238E27FC236}">
                <a16:creationId xmlns:a16="http://schemas.microsoft.com/office/drawing/2014/main" id="{1933BA25-974B-409F-9730-96D82F9CA93F}"/>
              </a:ext>
            </a:extLst>
          </p:cNvPr>
          <p:cNvSpPr>
            <a:spLocks noGrp="1"/>
          </p:cNvSpPr>
          <p:nvPr>
            <p:ph type="sldNum" sz="quarter" idx="4"/>
          </p:nvPr>
        </p:nvSpPr>
        <p:spPr>
          <a:xfrm>
            <a:off x="11118455" y="6397752"/>
            <a:ext cx="5307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37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C9B5A573-5100-4CAE-B016-9451B31DECF9}"/>
              </a:ext>
            </a:extLst>
          </p:cNvPr>
          <p:cNvSpPr>
            <a:spLocks noGrp="1"/>
          </p:cNvSpPr>
          <p:nvPr>
            <p:ph type="dt" sz="half" idx="10"/>
          </p:nvPr>
        </p:nvSpPr>
        <p:spPr>
          <a:xfrm>
            <a:off x="7883746" y="6450006"/>
            <a:ext cx="2743200" cy="365125"/>
          </a:xfrm>
        </p:spPr>
        <p:txBody>
          <a:bodyPr/>
          <a:lstStyle>
            <a:lvl1pPr>
              <a:defRPr sz="1200"/>
            </a:lvl1pPr>
          </a:lstStyle>
          <a:p>
            <a:fld id="{284445B8-2552-42C4-AF27-5092945CF2E0}" type="datetime4">
              <a:rPr lang="en-US" smtClean="0"/>
              <a:t>November 20, 2019</a:t>
            </a:fld>
            <a:r>
              <a:rPr lang="en-US" dirty="0"/>
              <a:t>			</a:t>
            </a:r>
          </a:p>
        </p:txBody>
      </p:sp>
      <p:sp>
        <p:nvSpPr>
          <p:cNvPr id="20" name="Footer Placeholder 4">
            <a:extLst>
              <a:ext uri="{FF2B5EF4-FFF2-40B4-BE49-F238E27FC236}">
                <a16:creationId xmlns:a16="http://schemas.microsoft.com/office/drawing/2014/main" id="{1E53661E-E207-492E-976E-5B1252D246C8}"/>
              </a:ext>
            </a:extLst>
          </p:cNvPr>
          <p:cNvSpPr>
            <a:spLocks noGrp="1"/>
          </p:cNvSpPr>
          <p:nvPr>
            <p:ph type="ftr" sz="quarter" idx="11"/>
          </p:nvPr>
        </p:nvSpPr>
        <p:spPr>
          <a:xfrm>
            <a:off x="1013086" y="6450007"/>
            <a:ext cx="6870660" cy="365125"/>
          </a:xfrm>
        </p:spPr>
        <p:txBody>
          <a:bodyPr/>
          <a:lstStyle>
            <a:lvl1pPr>
              <a:defRPr sz="1200"/>
            </a:lvl1pPr>
          </a:lstStyle>
          <a:p>
            <a:r>
              <a:rPr lang="en-US" dirty="0"/>
              <a:t>Copyright (C) 2019 IoT Analytics                         Commercial in Confidence</a:t>
            </a:r>
          </a:p>
        </p:txBody>
      </p:sp>
      <p:sp>
        <p:nvSpPr>
          <p:cNvPr id="23" name="Slide Number Placeholder 5">
            <a:extLst>
              <a:ext uri="{FF2B5EF4-FFF2-40B4-BE49-F238E27FC236}">
                <a16:creationId xmlns:a16="http://schemas.microsoft.com/office/drawing/2014/main" id="{1F393ACD-AC81-4A2E-963D-DBF4166F4C1B}"/>
              </a:ext>
            </a:extLst>
          </p:cNvPr>
          <p:cNvSpPr>
            <a:spLocks noGrp="1"/>
          </p:cNvSpPr>
          <p:nvPr>
            <p:ph type="sldNum" sz="quarter" idx="4"/>
          </p:nvPr>
        </p:nvSpPr>
        <p:spPr>
          <a:xfrm>
            <a:off x="11118455" y="6389043"/>
            <a:ext cx="5307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9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FBA969F6-A732-46B7-A1B4-A87EF347BBA2}"/>
              </a:ext>
            </a:extLst>
          </p:cNvPr>
          <p:cNvPicPr>
            <a:picLocks noChangeAspect="1"/>
          </p:cNvPicPr>
          <p:nvPr userDrawn="1"/>
        </p:nvPicPr>
        <p:blipFill>
          <a:blip r:embed="rId3"/>
          <a:stretch>
            <a:fillRect/>
          </a:stretch>
        </p:blipFill>
        <p:spPr>
          <a:xfrm>
            <a:off x="10830735" y="764617"/>
            <a:ext cx="1113177" cy="901402"/>
          </a:xfrm>
          <a:prstGeom prst="rect">
            <a:avLst/>
          </a:prstGeom>
        </p:spPr>
      </p:pic>
      <p:sp>
        <p:nvSpPr>
          <p:cNvPr id="14" name="Date Placeholder 3">
            <a:extLst>
              <a:ext uri="{FF2B5EF4-FFF2-40B4-BE49-F238E27FC236}">
                <a16:creationId xmlns:a16="http://schemas.microsoft.com/office/drawing/2014/main" id="{823C1557-F243-4B1C-97F3-9C4BDA2B055C}"/>
              </a:ext>
            </a:extLst>
          </p:cNvPr>
          <p:cNvSpPr>
            <a:spLocks noGrp="1"/>
          </p:cNvSpPr>
          <p:nvPr>
            <p:ph type="dt" sz="half" idx="10"/>
          </p:nvPr>
        </p:nvSpPr>
        <p:spPr>
          <a:xfrm>
            <a:off x="7883746" y="6450006"/>
            <a:ext cx="2743200" cy="365125"/>
          </a:xfrm>
        </p:spPr>
        <p:txBody>
          <a:bodyPr/>
          <a:lstStyle>
            <a:lvl1pPr>
              <a:defRPr sz="1200"/>
            </a:lvl1pPr>
          </a:lstStyle>
          <a:p>
            <a:fld id="{ABB8914A-3DC3-4421-AAE2-B17A53C4683F}" type="datetime4">
              <a:rPr lang="en-US" smtClean="0"/>
              <a:t>November 20, 2019</a:t>
            </a:fld>
            <a:r>
              <a:rPr lang="en-US" dirty="0"/>
              <a:t>	</a:t>
            </a:r>
          </a:p>
        </p:txBody>
      </p:sp>
      <p:sp>
        <p:nvSpPr>
          <p:cNvPr id="15" name="Footer Placeholder 4">
            <a:extLst>
              <a:ext uri="{FF2B5EF4-FFF2-40B4-BE49-F238E27FC236}">
                <a16:creationId xmlns:a16="http://schemas.microsoft.com/office/drawing/2014/main" id="{448BEDA0-08D0-4DAA-BE3A-568B062ADACA}"/>
              </a:ext>
            </a:extLst>
          </p:cNvPr>
          <p:cNvSpPr>
            <a:spLocks noGrp="1"/>
          </p:cNvSpPr>
          <p:nvPr>
            <p:ph type="ftr" sz="quarter" idx="11"/>
          </p:nvPr>
        </p:nvSpPr>
        <p:spPr>
          <a:xfrm>
            <a:off x="1013086" y="6450007"/>
            <a:ext cx="6870660" cy="365125"/>
          </a:xfrm>
        </p:spPr>
        <p:txBody>
          <a:bodyPr/>
          <a:lstStyle>
            <a:lvl1pPr>
              <a:defRPr sz="1200"/>
            </a:lvl1pPr>
          </a:lstStyle>
          <a:p>
            <a:r>
              <a:rPr lang="en-US" dirty="0"/>
              <a:t>Copyright (C) 2019 IoT Analytics                         Commercial in Confidence</a:t>
            </a:r>
          </a:p>
        </p:txBody>
      </p:sp>
      <p:sp>
        <p:nvSpPr>
          <p:cNvPr id="17" name="Slide Number Placeholder 5">
            <a:extLst>
              <a:ext uri="{FF2B5EF4-FFF2-40B4-BE49-F238E27FC236}">
                <a16:creationId xmlns:a16="http://schemas.microsoft.com/office/drawing/2014/main" id="{0B7CBF58-B33D-4938-9EEA-48556DEFE5D2}"/>
              </a:ext>
            </a:extLst>
          </p:cNvPr>
          <p:cNvSpPr>
            <a:spLocks noGrp="1"/>
          </p:cNvSpPr>
          <p:nvPr>
            <p:ph type="sldNum" sz="quarter" idx="4"/>
          </p:nvPr>
        </p:nvSpPr>
        <p:spPr>
          <a:xfrm>
            <a:off x="11118455" y="6389043"/>
            <a:ext cx="5307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612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5">
          <a:fgClr>
            <a:srgbClr val="002060"/>
          </a:fgClr>
          <a:bgClr>
            <a:srgbClr val="0044CC"/>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118455" y="6432588"/>
            <a:ext cx="5307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a:extLst>
              <a:ext uri="{FF2B5EF4-FFF2-40B4-BE49-F238E27FC236}">
                <a16:creationId xmlns:a16="http://schemas.microsoft.com/office/drawing/2014/main" id="{B054CE3A-A5E0-4989-BC9F-E151717298FE}"/>
              </a:ext>
            </a:extLst>
          </p:cNvPr>
          <p:cNvPicPr>
            <a:picLocks noChangeAspect="1"/>
          </p:cNvPicPr>
          <p:nvPr userDrawn="1"/>
        </p:nvPicPr>
        <p:blipFill>
          <a:blip r:embed="rId5"/>
          <a:stretch>
            <a:fillRect/>
          </a:stretch>
        </p:blipFill>
        <p:spPr>
          <a:xfrm>
            <a:off x="10880569" y="753228"/>
            <a:ext cx="1113177" cy="901402"/>
          </a:xfrm>
          <a:prstGeom prst="rect">
            <a:avLst/>
          </a:prstGeom>
        </p:spPr>
      </p:pic>
      <p:sp>
        <p:nvSpPr>
          <p:cNvPr id="11" name="Date Placeholder 3">
            <a:extLst>
              <a:ext uri="{FF2B5EF4-FFF2-40B4-BE49-F238E27FC236}">
                <a16:creationId xmlns:a16="http://schemas.microsoft.com/office/drawing/2014/main" id="{82D4EDBD-5ECC-46A1-A932-7CBC504CAD50}"/>
              </a:ext>
            </a:extLst>
          </p:cNvPr>
          <p:cNvSpPr>
            <a:spLocks noGrp="1"/>
          </p:cNvSpPr>
          <p:nvPr>
            <p:ph type="dt" sz="half" idx="2"/>
          </p:nvPr>
        </p:nvSpPr>
        <p:spPr>
          <a:xfrm>
            <a:off x="7883746" y="6450006"/>
            <a:ext cx="2743200" cy="365125"/>
          </a:xfrm>
          <a:prstGeom prst="rect">
            <a:avLst/>
          </a:prstGeom>
        </p:spPr>
        <p:txBody>
          <a:bodyPr/>
          <a:lstStyle>
            <a:lvl1pPr>
              <a:defRPr sz="1200"/>
            </a:lvl1pPr>
          </a:lstStyle>
          <a:p>
            <a:fld id="{FAA10337-67F0-4D84-8E71-A64E03868CAB}" type="datetime4">
              <a:rPr lang="en-US" smtClean="0"/>
              <a:t>November 20, 2019</a:t>
            </a:fld>
            <a:endParaRPr lang="en-US" dirty="0"/>
          </a:p>
        </p:txBody>
      </p:sp>
      <p:sp>
        <p:nvSpPr>
          <p:cNvPr id="12" name="Footer Placeholder 4">
            <a:extLst>
              <a:ext uri="{FF2B5EF4-FFF2-40B4-BE49-F238E27FC236}">
                <a16:creationId xmlns:a16="http://schemas.microsoft.com/office/drawing/2014/main" id="{4AE4988A-6CC9-478D-8E99-C1B418D7B33E}"/>
              </a:ext>
            </a:extLst>
          </p:cNvPr>
          <p:cNvSpPr>
            <a:spLocks noGrp="1"/>
          </p:cNvSpPr>
          <p:nvPr>
            <p:ph type="ftr" sz="quarter" idx="3"/>
          </p:nvPr>
        </p:nvSpPr>
        <p:spPr>
          <a:xfrm>
            <a:off x="1013086" y="6450007"/>
            <a:ext cx="6870660" cy="365125"/>
          </a:xfrm>
          <a:prstGeom prst="rect">
            <a:avLst/>
          </a:prstGeom>
        </p:spPr>
        <p:txBody>
          <a:bodyPr/>
          <a:lstStyle>
            <a:lvl1pPr>
              <a:defRPr sz="1200"/>
            </a:lvl1pPr>
          </a:lstStyle>
          <a:p>
            <a:r>
              <a:rPr lang="en-US" dirty="0"/>
              <a:t>Copyright (C) 2019 IoT Analytics                         Commercial in Confidence</a:t>
            </a:r>
          </a:p>
        </p:txBody>
      </p:sp>
    </p:spTree>
    <p:extLst>
      <p:ext uri="{BB962C8B-B14F-4D97-AF65-F5344CB8AC3E}">
        <p14:creationId xmlns:p14="http://schemas.microsoft.com/office/powerpoint/2010/main" val="349614840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6" r:id="rId3"/>
  </p:sldLayoutIdLst>
  <p:hf hdr="0"/>
  <p:txStyles>
    <p:titleStyle>
      <a:lvl1pPr algn="l" defTabSz="914400" rtl="0" eaLnBrk="1" latinLnBrk="0" hangingPunct="1">
        <a:lnSpc>
          <a:spcPct val="90000"/>
        </a:lnSpc>
        <a:spcBef>
          <a:spcPct val="0"/>
        </a:spcBef>
        <a:buNone/>
        <a:defRPr sz="3600" kern="1200">
          <a:solidFill>
            <a:schemeClr val="tx1"/>
          </a:solidFill>
          <a:latin typeface="Copperplate Gothic Bold" panose="020E07050202060204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mercomindia.com/adb-provide-200-million-loan-finance-energy-efficient-lights-pumps-india/" TargetMode="External"/><Relationship Id="rId5"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hyperlink" Target="https://technofaq.org/posts/2017/09/5-ways-technology-can-boost-your-productivity/" TargetMode="External"/><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pauldunay.com/using-big-data-to-target-the-right-consumers-with-the-right-offers/" TargetMode="External"/><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edcabellon.com/doctoralwork/sadoc1month" TargetMode="External"/><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books.org/wiki/Professionalism/Don_Baker_and_Smart_Meters"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clock-sand-time-passage-of-time-934642/"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6" y="-24574"/>
            <a:ext cx="12210025" cy="6882574"/>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551611" y="3901440"/>
            <a:ext cx="9023130" cy="1565804"/>
          </a:xfrm>
        </p:spPr>
        <p:txBody>
          <a:bodyPr>
            <a:noAutofit/>
          </a:bodyPr>
          <a:lstStyle/>
          <a:p>
            <a:r>
              <a:rPr lang="en-US" dirty="0"/>
              <a:t>analysis of the energy consumption data</a:t>
            </a:r>
            <a:endParaRPr lang="en-US" sz="6000" dirty="0"/>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895244"/>
          </a:xfrm>
        </p:spPr>
        <p:txBody>
          <a:bodyPr>
            <a:noAutofit/>
          </a:bodyPr>
          <a:lstStyle/>
          <a:p>
            <a:r>
              <a:rPr lang="en-US" sz="2400" dirty="0">
                <a:solidFill>
                  <a:srgbClr val="FFFF00"/>
                </a:solidFill>
                <a:latin typeface="Algerian" panose="04020705040A02060702" pitchFamily="82" charset="0"/>
              </a:rPr>
              <a:t>Asad Aftab</a:t>
            </a:r>
          </a:p>
          <a:p>
            <a:r>
              <a:rPr lang="en-US" sz="2400" dirty="0">
                <a:solidFill>
                  <a:srgbClr val="FFFF00"/>
                </a:solidFill>
                <a:latin typeface="Algerian" panose="04020705040A02060702" pitchFamily="82" charset="0"/>
              </a:rPr>
              <a:t>I</a:t>
            </a:r>
            <a:r>
              <a:rPr lang="en-US" sz="1800" dirty="0">
                <a:solidFill>
                  <a:srgbClr val="FFFF00"/>
                </a:solidFill>
                <a:latin typeface="Algerian" panose="04020705040A02060702" pitchFamily="82" charset="0"/>
              </a:rPr>
              <a:t>o</a:t>
            </a:r>
            <a:r>
              <a:rPr lang="en-US" sz="2400" dirty="0">
                <a:solidFill>
                  <a:srgbClr val="FFFF00"/>
                </a:solidFill>
                <a:latin typeface="Algerian" panose="04020705040A02060702" pitchFamily="82" charset="0"/>
              </a:rPr>
              <a:t>T Analytics</a:t>
            </a:r>
          </a:p>
        </p:txBody>
      </p:sp>
      <p:pic>
        <p:nvPicPr>
          <p:cNvPr id="11" name="Picture 10">
            <a:extLst>
              <a:ext uri="{FF2B5EF4-FFF2-40B4-BE49-F238E27FC236}">
                <a16:creationId xmlns:a16="http://schemas.microsoft.com/office/drawing/2014/main" id="{D9228AA8-BA7F-42CD-B789-EFA8945E7F69}"/>
              </a:ext>
            </a:extLst>
          </p:cNvPr>
          <p:cNvPicPr>
            <a:picLocks noChangeAspect="1"/>
          </p:cNvPicPr>
          <p:nvPr/>
        </p:nvPicPr>
        <p:blipFill>
          <a:blip r:embed="rId4"/>
          <a:stretch>
            <a:fillRect/>
          </a:stretch>
        </p:blipFill>
        <p:spPr>
          <a:xfrm>
            <a:off x="10899739" y="44809"/>
            <a:ext cx="1113177" cy="901402"/>
          </a:xfrm>
          <a:prstGeom prst="rect">
            <a:avLst/>
          </a:prstGeom>
        </p:spPr>
      </p:pic>
      <p:pic>
        <p:nvPicPr>
          <p:cNvPr id="9" name="Picture 8">
            <a:extLst>
              <a:ext uri="{FF2B5EF4-FFF2-40B4-BE49-F238E27FC236}">
                <a16:creationId xmlns:a16="http://schemas.microsoft.com/office/drawing/2014/main" id="{F338B532-B05E-4A47-BF2B-2F52BF5A0D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0" y="0"/>
            <a:ext cx="3241516" cy="2244750"/>
          </a:xfrm>
          <a:prstGeom prst="ellipse">
            <a:avLst/>
          </a:prstGeom>
          <a:ln>
            <a:noFill/>
          </a:ln>
          <a:effectLst>
            <a:softEdge rad="112500"/>
          </a:effectLst>
        </p:spPr>
      </p:pic>
      <p:sp>
        <p:nvSpPr>
          <p:cNvPr id="23" name="Date Placeholder 22">
            <a:extLst>
              <a:ext uri="{FF2B5EF4-FFF2-40B4-BE49-F238E27FC236}">
                <a16:creationId xmlns:a16="http://schemas.microsoft.com/office/drawing/2014/main" id="{2214A2C6-3A17-4E2D-8CD5-52416E127818}"/>
              </a:ext>
            </a:extLst>
          </p:cNvPr>
          <p:cNvSpPr>
            <a:spLocks noGrp="1"/>
          </p:cNvSpPr>
          <p:nvPr>
            <p:ph type="dt" sz="half" idx="10"/>
          </p:nvPr>
        </p:nvSpPr>
        <p:spPr/>
        <p:txBody>
          <a:bodyPr/>
          <a:lstStyle/>
          <a:p>
            <a:fld id="{F7004CC6-CA71-4EFF-91D9-8B2BCE3BFF87}" type="datetime4">
              <a:rPr lang="en-US" smtClean="0"/>
              <a:t>November 20, 2019</a:t>
            </a:fld>
            <a:r>
              <a:rPr lang="en-US" dirty="0"/>
              <a:t>			</a:t>
            </a:r>
          </a:p>
        </p:txBody>
      </p:sp>
      <p:sp>
        <p:nvSpPr>
          <p:cNvPr id="24" name="Footer Placeholder 23">
            <a:extLst>
              <a:ext uri="{FF2B5EF4-FFF2-40B4-BE49-F238E27FC236}">
                <a16:creationId xmlns:a16="http://schemas.microsoft.com/office/drawing/2014/main" id="{4EA016AC-2BC4-408A-B657-96822986899D}"/>
              </a:ext>
            </a:extLst>
          </p:cNvPr>
          <p:cNvSpPr>
            <a:spLocks noGrp="1"/>
          </p:cNvSpPr>
          <p:nvPr>
            <p:ph type="ftr" sz="quarter" idx="11"/>
          </p:nvPr>
        </p:nvSpPr>
        <p:spPr/>
        <p:txBody>
          <a:bodyPr/>
          <a:lstStyle/>
          <a:p>
            <a:r>
              <a:rPr lang="en-US" dirty="0"/>
              <a:t>Copyright (C) 2019 IoT Analytics                         Commercial in Confidence</a:t>
            </a:r>
          </a:p>
        </p:txBody>
      </p:sp>
      <p:sp>
        <p:nvSpPr>
          <p:cNvPr id="4" name="Slide Number Placeholder 3">
            <a:extLst>
              <a:ext uri="{FF2B5EF4-FFF2-40B4-BE49-F238E27FC236}">
                <a16:creationId xmlns:a16="http://schemas.microsoft.com/office/drawing/2014/main" id="{ECB02972-0BEC-4C9C-A0CA-14DAC9F20091}"/>
              </a:ext>
            </a:extLst>
          </p:cNvPr>
          <p:cNvSpPr>
            <a:spLocks noGrp="1"/>
          </p:cNvSpPr>
          <p:nvPr>
            <p:ph type="sldNum" sz="quarter" idx="4"/>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7C6B-B8CD-41BF-9D42-C5C5CBE5F403}"/>
              </a:ext>
            </a:extLst>
          </p:cNvPr>
          <p:cNvSpPr>
            <a:spLocks noGrp="1"/>
          </p:cNvSpPr>
          <p:nvPr>
            <p:ph type="title"/>
          </p:nvPr>
        </p:nvSpPr>
        <p:spPr/>
        <p:txBody>
          <a:bodyPr/>
          <a:lstStyle/>
          <a:p>
            <a:r>
              <a:rPr lang="en-US" dirty="0"/>
              <a:t>DECOMPOSITION VISUALIZATION</a:t>
            </a:r>
          </a:p>
        </p:txBody>
      </p:sp>
      <p:sp>
        <p:nvSpPr>
          <p:cNvPr id="3" name="Content Placeholder 2">
            <a:extLst>
              <a:ext uri="{FF2B5EF4-FFF2-40B4-BE49-F238E27FC236}">
                <a16:creationId xmlns:a16="http://schemas.microsoft.com/office/drawing/2014/main" id="{708C45AA-190E-4703-AA73-5328094F8F99}"/>
              </a:ext>
            </a:extLst>
          </p:cNvPr>
          <p:cNvSpPr>
            <a:spLocks noGrp="1"/>
          </p:cNvSpPr>
          <p:nvPr>
            <p:ph sz="half" idx="1"/>
          </p:nvPr>
        </p:nvSpPr>
        <p:spPr>
          <a:xfrm>
            <a:off x="304512" y="4535055"/>
            <a:ext cx="11462615" cy="1662545"/>
          </a:xfrm>
        </p:spPr>
        <p:txBody>
          <a:bodyPr>
            <a:normAutofit fontScale="92500" lnSpcReduction="10000"/>
          </a:bodyPr>
          <a:lstStyle/>
          <a:p>
            <a:r>
              <a:rPr lang="en-US" dirty="0"/>
              <a:t>There are three components of a decomposed time series: trends shows the behavior over a period of time, seasonal component repeats with regular intervals and remainder component aka random are irregular fluctuations that cannot be predicted.</a:t>
            </a:r>
          </a:p>
          <a:p>
            <a:r>
              <a:rPr lang="en-US" dirty="0"/>
              <a:t>The trend and seasonal information can help the consumer better understand their power usage and also be prepared for upward or downward trends.</a:t>
            </a:r>
          </a:p>
        </p:txBody>
      </p:sp>
      <p:sp>
        <p:nvSpPr>
          <p:cNvPr id="25" name="Date Placeholder 24">
            <a:extLst>
              <a:ext uri="{FF2B5EF4-FFF2-40B4-BE49-F238E27FC236}">
                <a16:creationId xmlns:a16="http://schemas.microsoft.com/office/drawing/2014/main" id="{40FDA9E3-AB29-4F99-BCD0-AA31F4EC9CE5}"/>
              </a:ext>
            </a:extLst>
          </p:cNvPr>
          <p:cNvSpPr>
            <a:spLocks noGrp="1"/>
          </p:cNvSpPr>
          <p:nvPr>
            <p:ph type="dt" sz="half" idx="10"/>
          </p:nvPr>
        </p:nvSpPr>
        <p:spPr/>
        <p:txBody>
          <a:bodyPr/>
          <a:lstStyle/>
          <a:p>
            <a:fld id="{DA1C70DA-2968-499C-99D0-05A15817530C}" type="datetime4">
              <a:rPr lang="en-US" smtClean="0"/>
              <a:t>November 20, 2019</a:t>
            </a:fld>
            <a:r>
              <a:rPr lang="en-US" dirty="0"/>
              <a:t>	</a:t>
            </a:r>
          </a:p>
        </p:txBody>
      </p:sp>
      <p:sp>
        <p:nvSpPr>
          <p:cNvPr id="26" name="Footer Placeholder 25">
            <a:extLst>
              <a:ext uri="{FF2B5EF4-FFF2-40B4-BE49-F238E27FC236}">
                <a16:creationId xmlns:a16="http://schemas.microsoft.com/office/drawing/2014/main" id="{CEACAEB2-371E-4D51-8AD1-D3D3401F95A6}"/>
              </a:ext>
            </a:extLst>
          </p:cNvPr>
          <p:cNvSpPr>
            <a:spLocks noGrp="1"/>
          </p:cNvSpPr>
          <p:nvPr>
            <p:ph type="ftr" sz="quarter" idx="11"/>
          </p:nvPr>
        </p:nvSpPr>
        <p:spPr/>
        <p:txBody>
          <a:bodyPr/>
          <a:lstStyle/>
          <a:p>
            <a:r>
              <a:rPr lang="en-US" dirty="0"/>
              <a:t>Copyright (C) 2019 IoT Analytics                         Commercial in Confidence</a:t>
            </a:r>
          </a:p>
        </p:txBody>
      </p:sp>
      <p:sp>
        <p:nvSpPr>
          <p:cNvPr id="27" name="Slide Number Placeholder 26">
            <a:extLst>
              <a:ext uri="{FF2B5EF4-FFF2-40B4-BE49-F238E27FC236}">
                <a16:creationId xmlns:a16="http://schemas.microsoft.com/office/drawing/2014/main" id="{894FB8B3-D8E7-4213-B0DA-804ADE47163B}"/>
              </a:ext>
            </a:extLst>
          </p:cNvPr>
          <p:cNvSpPr>
            <a:spLocks noGrp="1"/>
          </p:cNvSpPr>
          <p:nvPr>
            <p:ph type="sldNum" sz="quarter" idx="4"/>
          </p:nvPr>
        </p:nvSpPr>
        <p:spPr>
          <a:xfrm>
            <a:off x="11090102" y="6360011"/>
            <a:ext cx="473830" cy="415810"/>
          </a:xfrm>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id="{EFBCD111-FC35-4BB9-A199-1D1880D6124C}"/>
              </a:ext>
            </a:extLst>
          </p:cNvPr>
          <p:cNvPicPr>
            <a:picLocks noChangeAspect="1"/>
          </p:cNvPicPr>
          <p:nvPr/>
        </p:nvPicPr>
        <p:blipFill>
          <a:blip r:embed="rId2"/>
          <a:stretch>
            <a:fillRect/>
          </a:stretch>
        </p:blipFill>
        <p:spPr>
          <a:xfrm>
            <a:off x="46814" y="2057793"/>
            <a:ext cx="3846530" cy="2381778"/>
          </a:xfrm>
          <a:prstGeom prst="rect">
            <a:avLst/>
          </a:prstGeom>
        </p:spPr>
      </p:pic>
      <p:pic>
        <p:nvPicPr>
          <p:cNvPr id="5" name="Picture 4">
            <a:extLst>
              <a:ext uri="{FF2B5EF4-FFF2-40B4-BE49-F238E27FC236}">
                <a16:creationId xmlns:a16="http://schemas.microsoft.com/office/drawing/2014/main" id="{A12C46DA-E3E8-454F-BDEA-B9DCD40E80B5}"/>
              </a:ext>
            </a:extLst>
          </p:cNvPr>
          <p:cNvPicPr>
            <a:picLocks noChangeAspect="1"/>
          </p:cNvPicPr>
          <p:nvPr/>
        </p:nvPicPr>
        <p:blipFill>
          <a:blip r:embed="rId3"/>
          <a:stretch>
            <a:fillRect/>
          </a:stretch>
        </p:blipFill>
        <p:spPr>
          <a:xfrm>
            <a:off x="4005489" y="2057793"/>
            <a:ext cx="3802963" cy="2381985"/>
          </a:xfrm>
          <a:prstGeom prst="rect">
            <a:avLst/>
          </a:prstGeom>
        </p:spPr>
      </p:pic>
      <p:pic>
        <p:nvPicPr>
          <p:cNvPr id="6" name="Picture 5">
            <a:extLst>
              <a:ext uri="{FF2B5EF4-FFF2-40B4-BE49-F238E27FC236}">
                <a16:creationId xmlns:a16="http://schemas.microsoft.com/office/drawing/2014/main" id="{14B653A4-1CB3-4086-9C47-0AE8FABE1DA4}"/>
              </a:ext>
            </a:extLst>
          </p:cNvPr>
          <p:cNvPicPr>
            <a:picLocks noChangeAspect="1"/>
          </p:cNvPicPr>
          <p:nvPr/>
        </p:nvPicPr>
        <p:blipFill>
          <a:blip r:embed="rId4"/>
          <a:stretch>
            <a:fillRect/>
          </a:stretch>
        </p:blipFill>
        <p:spPr>
          <a:xfrm>
            <a:off x="7920597" y="2057793"/>
            <a:ext cx="3846530" cy="2397891"/>
          </a:xfrm>
          <a:prstGeom prst="rect">
            <a:avLst/>
          </a:prstGeom>
        </p:spPr>
      </p:pic>
    </p:spTree>
    <p:extLst>
      <p:ext uri="{BB962C8B-B14F-4D97-AF65-F5344CB8AC3E}">
        <p14:creationId xmlns:p14="http://schemas.microsoft.com/office/powerpoint/2010/main" val="4664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75AD-1EAE-4468-A576-CAFC1B8D7766}"/>
              </a:ext>
            </a:extLst>
          </p:cNvPr>
          <p:cNvSpPr>
            <a:spLocks noGrp="1"/>
          </p:cNvSpPr>
          <p:nvPr>
            <p:ph type="title"/>
          </p:nvPr>
        </p:nvSpPr>
        <p:spPr/>
        <p:txBody>
          <a:bodyPr/>
          <a:lstStyle/>
          <a:p>
            <a:r>
              <a:rPr lang="en-US" dirty="0"/>
              <a:t>COMPARISON CHART</a:t>
            </a:r>
          </a:p>
        </p:txBody>
      </p:sp>
      <p:sp>
        <p:nvSpPr>
          <p:cNvPr id="3" name="Content Placeholder 2">
            <a:extLst>
              <a:ext uri="{FF2B5EF4-FFF2-40B4-BE49-F238E27FC236}">
                <a16:creationId xmlns:a16="http://schemas.microsoft.com/office/drawing/2014/main" id="{73211B7F-FA3E-4061-8443-8E1396238E87}"/>
              </a:ext>
            </a:extLst>
          </p:cNvPr>
          <p:cNvSpPr>
            <a:spLocks noGrp="1"/>
          </p:cNvSpPr>
          <p:nvPr>
            <p:ph sz="half" idx="1"/>
          </p:nvPr>
        </p:nvSpPr>
        <p:spPr/>
        <p:txBody>
          <a:bodyPr/>
          <a:lstStyle/>
          <a:p>
            <a:r>
              <a:rPr lang="en-US" dirty="0"/>
              <a:t>Summary statistics were collected for each decomposed object and trend, seasonal and remainder components for each sub-meter were compared in the shown chart.</a:t>
            </a:r>
          </a:p>
          <a:p>
            <a:r>
              <a:rPr lang="en-US" dirty="0"/>
              <a:t>This is not an accurate comparison since different frequencies and time periods were used for each sub-meter.</a:t>
            </a:r>
          </a:p>
        </p:txBody>
      </p:sp>
      <p:sp>
        <p:nvSpPr>
          <p:cNvPr id="5" name="Date Placeholder 4">
            <a:extLst>
              <a:ext uri="{FF2B5EF4-FFF2-40B4-BE49-F238E27FC236}">
                <a16:creationId xmlns:a16="http://schemas.microsoft.com/office/drawing/2014/main" id="{BE6EEAD5-B962-47CB-9875-1ED3758793ED}"/>
              </a:ext>
            </a:extLst>
          </p:cNvPr>
          <p:cNvSpPr>
            <a:spLocks noGrp="1"/>
          </p:cNvSpPr>
          <p:nvPr>
            <p:ph type="dt" sz="half" idx="10"/>
          </p:nvPr>
        </p:nvSpPr>
        <p:spPr/>
        <p:txBody>
          <a:bodyPr/>
          <a:lstStyle/>
          <a:p>
            <a:fld id="{5261EF50-F280-4720-B064-DC72A55D4C5D}" type="datetime4">
              <a:rPr lang="en-US" smtClean="0"/>
              <a:t>November 20, 2019</a:t>
            </a:fld>
            <a:r>
              <a:rPr lang="en-US"/>
              <a:t>	</a:t>
            </a:r>
            <a:endParaRPr lang="en-US" dirty="0"/>
          </a:p>
        </p:txBody>
      </p:sp>
      <p:sp>
        <p:nvSpPr>
          <p:cNvPr id="6" name="Footer Placeholder 5">
            <a:extLst>
              <a:ext uri="{FF2B5EF4-FFF2-40B4-BE49-F238E27FC236}">
                <a16:creationId xmlns:a16="http://schemas.microsoft.com/office/drawing/2014/main" id="{A0E941D1-CAE6-4F81-988D-086CBD9E8361}"/>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7" name="Slide Number Placeholder 6">
            <a:extLst>
              <a:ext uri="{FF2B5EF4-FFF2-40B4-BE49-F238E27FC236}">
                <a16:creationId xmlns:a16="http://schemas.microsoft.com/office/drawing/2014/main" id="{FE03D064-2FB4-4DCB-9940-97657F986686}"/>
              </a:ext>
            </a:extLst>
          </p:cNvPr>
          <p:cNvSpPr>
            <a:spLocks noGrp="1"/>
          </p:cNvSpPr>
          <p:nvPr>
            <p:ph type="sldNum" sz="quarter" idx="4"/>
          </p:nvPr>
        </p:nvSpPr>
        <p:spPr/>
        <p:txBody>
          <a:bodyPr/>
          <a:lstStyle/>
          <a:p>
            <a:fld id="{D57F1E4F-1CFF-5643-939E-217C01CDF565}" type="slidenum">
              <a:rPr lang="en-US" smtClean="0"/>
              <a:pPr/>
              <a:t>11</a:t>
            </a:fld>
            <a:endParaRPr lang="en-US" dirty="0"/>
          </a:p>
        </p:txBody>
      </p:sp>
      <p:pic>
        <p:nvPicPr>
          <p:cNvPr id="11" name="Picture 10">
            <a:extLst>
              <a:ext uri="{FF2B5EF4-FFF2-40B4-BE49-F238E27FC236}">
                <a16:creationId xmlns:a16="http://schemas.microsoft.com/office/drawing/2014/main" id="{4791285D-9C01-4A16-AB3E-4786E178AA15}"/>
              </a:ext>
            </a:extLst>
          </p:cNvPr>
          <p:cNvPicPr>
            <a:picLocks noChangeAspect="1"/>
          </p:cNvPicPr>
          <p:nvPr/>
        </p:nvPicPr>
        <p:blipFill>
          <a:blip r:embed="rId2"/>
          <a:stretch>
            <a:fillRect/>
          </a:stretch>
        </p:blipFill>
        <p:spPr>
          <a:xfrm>
            <a:off x="5487251" y="2514324"/>
            <a:ext cx="6494137" cy="3255524"/>
          </a:xfrm>
          <a:prstGeom prst="rect">
            <a:avLst/>
          </a:prstGeom>
        </p:spPr>
      </p:pic>
    </p:spTree>
    <p:extLst>
      <p:ext uri="{BB962C8B-B14F-4D97-AF65-F5344CB8AC3E}">
        <p14:creationId xmlns:p14="http://schemas.microsoft.com/office/powerpoint/2010/main" val="254160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D9BF-2702-4052-A710-6C4D10B73065}"/>
              </a:ext>
            </a:extLst>
          </p:cNvPr>
          <p:cNvSpPr>
            <a:spLocks noGrp="1"/>
          </p:cNvSpPr>
          <p:nvPr>
            <p:ph type="title"/>
          </p:nvPr>
        </p:nvSpPr>
        <p:spPr/>
        <p:txBody>
          <a:bodyPr/>
          <a:lstStyle/>
          <a:p>
            <a:r>
              <a:rPr lang="en-US" dirty="0"/>
              <a:t>HOLT WINTERS FORECASTING</a:t>
            </a:r>
          </a:p>
        </p:txBody>
      </p:sp>
      <p:sp>
        <p:nvSpPr>
          <p:cNvPr id="3" name="Content Placeholder 2">
            <a:extLst>
              <a:ext uri="{FF2B5EF4-FFF2-40B4-BE49-F238E27FC236}">
                <a16:creationId xmlns:a16="http://schemas.microsoft.com/office/drawing/2014/main" id="{258B8B22-E010-4550-B6A8-35C2E57800FD}"/>
              </a:ext>
            </a:extLst>
          </p:cNvPr>
          <p:cNvSpPr>
            <a:spLocks noGrp="1"/>
          </p:cNvSpPr>
          <p:nvPr>
            <p:ph sz="half" idx="1"/>
          </p:nvPr>
        </p:nvSpPr>
        <p:spPr>
          <a:xfrm>
            <a:off x="265739" y="4793891"/>
            <a:ext cx="11259256" cy="1310881"/>
          </a:xfrm>
        </p:spPr>
        <p:txBody>
          <a:bodyPr>
            <a:normAutofit fontScale="92500"/>
          </a:bodyPr>
          <a:lstStyle/>
          <a:p>
            <a:r>
              <a:rPr lang="en-US" dirty="0" err="1"/>
              <a:t>HoltWinters</a:t>
            </a:r>
            <a:r>
              <a:rPr lang="en-US" dirty="0"/>
              <a:t> function was used to smoothen the forecast via exponential operation. The dark blue and light blue area above shows the forecasted power consumption. </a:t>
            </a:r>
          </a:p>
          <a:p>
            <a:r>
              <a:rPr lang="en-US" dirty="0"/>
              <a:t>Please note, the seasonal component was removed to predict accurate usage.</a:t>
            </a:r>
          </a:p>
          <a:p>
            <a:endParaRPr lang="en-US" dirty="0"/>
          </a:p>
        </p:txBody>
      </p:sp>
      <p:sp>
        <p:nvSpPr>
          <p:cNvPr id="5" name="Date Placeholder 4">
            <a:extLst>
              <a:ext uri="{FF2B5EF4-FFF2-40B4-BE49-F238E27FC236}">
                <a16:creationId xmlns:a16="http://schemas.microsoft.com/office/drawing/2014/main" id="{7A46464F-0101-45EB-A4A4-F8368F011F56}"/>
              </a:ext>
            </a:extLst>
          </p:cNvPr>
          <p:cNvSpPr>
            <a:spLocks noGrp="1"/>
          </p:cNvSpPr>
          <p:nvPr>
            <p:ph type="dt" sz="half" idx="10"/>
          </p:nvPr>
        </p:nvSpPr>
        <p:spPr/>
        <p:txBody>
          <a:bodyPr/>
          <a:lstStyle/>
          <a:p>
            <a:fld id="{CEEDD327-7D2C-4B8C-80C9-6700F7BC2BA5}" type="datetime4">
              <a:rPr lang="en-US" smtClean="0"/>
              <a:t>November 20, 2019</a:t>
            </a:fld>
            <a:r>
              <a:rPr lang="en-US"/>
              <a:t>	</a:t>
            </a:r>
            <a:endParaRPr lang="en-US" dirty="0"/>
          </a:p>
        </p:txBody>
      </p:sp>
      <p:sp>
        <p:nvSpPr>
          <p:cNvPr id="6" name="Footer Placeholder 5">
            <a:extLst>
              <a:ext uri="{FF2B5EF4-FFF2-40B4-BE49-F238E27FC236}">
                <a16:creationId xmlns:a16="http://schemas.microsoft.com/office/drawing/2014/main" id="{DAB2BEDF-5657-4F0C-A039-991FA296266D}"/>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7" name="Slide Number Placeholder 6">
            <a:extLst>
              <a:ext uri="{FF2B5EF4-FFF2-40B4-BE49-F238E27FC236}">
                <a16:creationId xmlns:a16="http://schemas.microsoft.com/office/drawing/2014/main" id="{98EACD0F-28D2-48AF-AC5D-FADC524569CD}"/>
              </a:ext>
            </a:extLst>
          </p:cNvPr>
          <p:cNvSpPr>
            <a:spLocks noGrp="1"/>
          </p:cNvSpPr>
          <p:nvPr>
            <p:ph type="sldNum" sz="quarter" idx="4"/>
          </p:nvPr>
        </p:nvSpPr>
        <p:spPr/>
        <p:txBody>
          <a:bodyPr/>
          <a:lstStyle/>
          <a:p>
            <a:fld id="{D57F1E4F-1CFF-5643-939E-217C01CDF565}" type="slidenum">
              <a:rPr lang="en-US" smtClean="0"/>
              <a:pPr/>
              <a:t>12</a:t>
            </a:fld>
            <a:endParaRPr lang="en-US" dirty="0"/>
          </a:p>
        </p:txBody>
      </p:sp>
      <p:pic>
        <p:nvPicPr>
          <p:cNvPr id="8" name="Picture 7">
            <a:extLst>
              <a:ext uri="{FF2B5EF4-FFF2-40B4-BE49-F238E27FC236}">
                <a16:creationId xmlns:a16="http://schemas.microsoft.com/office/drawing/2014/main" id="{820AFF64-2ADE-4FF6-A55A-2EFBDC43EDBA}"/>
              </a:ext>
            </a:extLst>
          </p:cNvPr>
          <p:cNvPicPr>
            <a:picLocks noChangeAspect="1"/>
          </p:cNvPicPr>
          <p:nvPr/>
        </p:nvPicPr>
        <p:blipFill>
          <a:blip r:embed="rId2"/>
          <a:stretch>
            <a:fillRect/>
          </a:stretch>
        </p:blipFill>
        <p:spPr>
          <a:xfrm>
            <a:off x="85146" y="2069878"/>
            <a:ext cx="3781533" cy="2289996"/>
          </a:xfrm>
          <a:prstGeom prst="rect">
            <a:avLst/>
          </a:prstGeom>
        </p:spPr>
      </p:pic>
      <p:pic>
        <p:nvPicPr>
          <p:cNvPr id="9" name="Picture 8">
            <a:extLst>
              <a:ext uri="{FF2B5EF4-FFF2-40B4-BE49-F238E27FC236}">
                <a16:creationId xmlns:a16="http://schemas.microsoft.com/office/drawing/2014/main" id="{F2CB3C65-91E8-4928-BE3A-50A49757375B}"/>
              </a:ext>
            </a:extLst>
          </p:cNvPr>
          <p:cNvPicPr>
            <a:picLocks noChangeAspect="1"/>
          </p:cNvPicPr>
          <p:nvPr/>
        </p:nvPicPr>
        <p:blipFill>
          <a:blip r:embed="rId3"/>
          <a:stretch>
            <a:fillRect/>
          </a:stretch>
        </p:blipFill>
        <p:spPr>
          <a:xfrm>
            <a:off x="3989854" y="2069878"/>
            <a:ext cx="3781533" cy="2302515"/>
          </a:xfrm>
          <a:prstGeom prst="rect">
            <a:avLst/>
          </a:prstGeom>
        </p:spPr>
      </p:pic>
      <p:pic>
        <p:nvPicPr>
          <p:cNvPr id="10" name="Picture 9">
            <a:extLst>
              <a:ext uri="{FF2B5EF4-FFF2-40B4-BE49-F238E27FC236}">
                <a16:creationId xmlns:a16="http://schemas.microsoft.com/office/drawing/2014/main" id="{D252EBB0-8379-4FAC-A663-2E1080B42503}"/>
              </a:ext>
            </a:extLst>
          </p:cNvPr>
          <p:cNvPicPr>
            <a:picLocks noChangeAspect="1"/>
          </p:cNvPicPr>
          <p:nvPr/>
        </p:nvPicPr>
        <p:blipFill>
          <a:blip r:embed="rId4"/>
          <a:stretch>
            <a:fillRect/>
          </a:stretch>
        </p:blipFill>
        <p:spPr>
          <a:xfrm>
            <a:off x="7894562" y="2069878"/>
            <a:ext cx="3952650" cy="2302515"/>
          </a:xfrm>
          <a:prstGeom prst="rect">
            <a:avLst/>
          </a:prstGeom>
        </p:spPr>
      </p:pic>
    </p:spTree>
    <p:extLst>
      <p:ext uri="{BB962C8B-B14F-4D97-AF65-F5344CB8AC3E}">
        <p14:creationId xmlns:p14="http://schemas.microsoft.com/office/powerpoint/2010/main" val="270826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9A94-DCB6-489C-91E9-69DF04008AE4}"/>
              </a:ext>
            </a:extLst>
          </p:cNvPr>
          <p:cNvSpPr>
            <a:spLocks noGrp="1"/>
          </p:cNvSpPr>
          <p:nvPr>
            <p:ph type="title"/>
          </p:nvPr>
        </p:nvSpPr>
        <p:spPr>
          <a:xfrm>
            <a:off x="680321" y="753228"/>
            <a:ext cx="9769965" cy="1080938"/>
          </a:xfrm>
        </p:spPr>
        <p:txBody>
          <a:bodyPr/>
          <a:lstStyle/>
          <a:p>
            <a:r>
              <a:rPr lang="en-US" dirty="0"/>
              <a:t>HOLTWINTERS – FORECASTED AREA</a:t>
            </a:r>
          </a:p>
        </p:txBody>
      </p:sp>
      <p:sp>
        <p:nvSpPr>
          <p:cNvPr id="3" name="Content Placeholder 2">
            <a:extLst>
              <a:ext uri="{FF2B5EF4-FFF2-40B4-BE49-F238E27FC236}">
                <a16:creationId xmlns:a16="http://schemas.microsoft.com/office/drawing/2014/main" id="{7E54ED93-E95F-44E4-A197-95AC0432E379}"/>
              </a:ext>
            </a:extLst>
          </p:cNvPr>
          <p:cNvSpPr>
            <a:spLocks noGrp="1"/>
          </p:cNvSpPr>
          <p:nvPr>
            <p:ph sz="half" idx="1"/>
          </p:nvPr>
        </p:nvSpPr>
        <p:spPr>
          <a:xfrm>
            <a:off x="197411" y="4511040"/>
            <a:ext cx="11742040" cy="1878003"/>
          </a:xfrm>
        </p:spPr>
        <p:txBody>
          <a:bodyPr>
            <a:normAutofit fontScale="85000" lnSpcReduction="10000"/>
          </a:bodyPr>
          <a:lstStyle/>
          <a:p>
            <a:r>
              <a:rPr lang="en-US" dirty="0"/>
              <a:t>Above charts show the forecasted area for </a:t>
            </a:r>
            <a:r>
              <a:rPr lang="en-US" dirty="0" err="1"/>
              <a:t>HoltWinters</a:t>
            </a:r>
            <a:r>
              <a:rPr lang="en-US" dirty="0"/>
              <a:t> function. </a:t>
            </a:r>
          </a:p>
          <a:p>
            <a:r>
              <a:rPr lang="en-US" dirty="0"/>
              <a:t>The blue line is the center point. Dark blue region is the confidence interval. Light blue region is the higher confidence interval. Forecasted values can fall anywhere in the confidence intervals. </a:t>
            </a:r>
          </a:p>
          <a:p>
            <a:r>
              <a:rPr lang="en-US" dirty="0"/>
              <a:t>Sub-meter 3 and 1 above shows a consistent forecast with no major change from current usage while sub-meter 2 is showing uncertain forecast in the future as confidence becomes broader (funnel shape)</a:t>
            </a:r>
          </a:p>
          <a:p>
            <a:endParaRPr lang="en-US" dirty="0"/>
          </a:p>
        </p:txBody>
      </p:sp>
      <p:sp>
        <p:nvSpPr>
          <p:cNvPr id="5" name="Date Placeholder 4">
            <a:extLst>
              <a:ext uri="{FF2B5EF4-FFF2-40B4-BE49-F238E27FC236}">
                <a16:creationId xmlns:a16="http://schemas.microsoft.com/office/drawing/2014/main" id="{BBC37C78-3084-46E5-936E-779CBD530ACE}"/>
              </a:ext>
            </a:extLst>
          </p:cNvPr>
          <p:cNvSpPr>
            <a:spLocks noGrp="1"/>
          </p:cNvSpPr>
          <p:nvPr>
            <p:ph type="dt" sz="half" idx="10"/>
          </p:nvPr>
        </p:nvSpPr>
        <p:spPr/>
        <p:txBody>
          <a:bodyPr/>
          <a:lstStyle/>
          <a:p>
            <a:fld id="{81947423-FCF9-48F5-91F2-94885B5B76B8}" type="datetime4">
              <a:rPr lang="en-US" smtClean="0"/>
              <a:t>November 20, 2019</a:t>
            </a:fld>
            <a:r>
              <a:rPr lang="en-US"/>
              <a:t>	</a:t>
            </a:r>
            <a:endParaRPr lang="en-US" dirty="0"/>
          </a:p>
        </p:txBody>
      </p:sp>
      <p:sp>
        <p:nvSpPr>
          <p:cNvPr id="6" name="Footer Placeholder 5">
            <a:extLst>
              <a:ext uri="{FF2B5EF4-FFF2-40B4-BE49-F238E27FC236}">
                <a16:creationId xmlns:a16="http://schemas.microsoft.com/office/drawing/2014/main" id="{B9AE147C-3D32-4EBE-93BD-E5065446E7F4}"/>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7" name="Slide Number Placeholder 6">
            <a:extLst>
              <a:ext uri="{FF2B5EF4-FFF2-40B4-BE49-F238E27FC236}">
                <a16:creationId xmlns:a16="http://schemas.microsoft.com/office/drawing/2014/main" id="{E378B6F3-C7CD-433A-89CA-7C5E5EC038DF}"/>
              </a:ext>
            </a:extLst>
          </p:cNvPr>
          <p:cNvSpPr>
            <a:spLocks noGrp="1"/>
          </p:cNvSpPr>
          <p:nvPr>
            <p:ph type="sldNum" sz="quarter" idx="4"/>
          </p:nvPr>
        </p:nvSpPr>
        <p:spPr/>
        <p:txBody>
          <a:bodyPr/>
          <a:lstStyle/>
          <a:p>
            <a:fld id="{D57F1E4F-1CFF-5643-939E-217C01CDF565}" type="slidenum">
              <a:rPr lang="en-US" smtClean="0"/>
              <a:pPr/>
              <a:t>13</a:t>
            </a:fld>
            <a:endParaRPr lang="en-US" dirty="0"/>
          </a:p>
        </p:txBody>
      </p:sp>
      <p:pic>
        <p:nvPicPr>
          <p:cNvPr id="8" name="Picture 7">
            <a:extLst>
              <a:ext uri="{FF2B5EF4-FFF2-40B4-BE49-F238E27FC236}">
                <a16:creationId xmlns:a16="http://schemas.microsoft.com/office/drawing/2014/main" id="{0B53A91B-FFD6-4F57-B2E6-F22A1C33E22F}"/>
              </a:ext>
            </a:extLst>
          </p:cNvPr>
          <p:cNvPicPr>
            <a:picLocks noChangeAspect="1"/>
          </p:cNvPicPr>
          <p:nvPr/>
        </p:nvPicPr>
        <p:blipFill>
          <a:blip r:embed="rId2"/>
          <a:stretch>
            <a:fillRect/>
          </a:stretch>
        </p:blipFill>
        <p:spPr>
          <a:xfrm>
            <a:off x="107599" y="2082597"/>
            <a:ext cx="3875696" cy="2249325"/>
          </a:xfrm>
          <a:prstGeom prst="rect">
            <a:avLst/>
          </a:prstGeom>
        </p:spPr>
      </p:pic>
      <p:pic>
        <p:nvPicPr>
          <p:cNvPr id="9" name="Picture 8">
            <a:extLst>
              <a:ext uri="{FF2B5EF4-FFF2-40B4-BE49-F238E27FC236}">
                <a16:creationId xmlns:a16="http://schemas.microsoft.com/office/drawing/2014/main" id="{86E84AA1-A0C5-4C16-B360-40A700CBDB78}"/>
              </a:ext>
            </a:extLst>
          </p:cNvPr>
          <p:cNvPicPr>
            <a:picLocks noChangeAspect="1"/>
          </p:cNvPicPr>
          <p:nvPr/>
        </p:nvPicPr>
        <p:blipFill>
          <a:blip r:embed="rId3"/>
          <a:stretch>
            <a:fillRect/>
          </a:stretch>
        </p:blipFill>
        <p:spPr>
          <a:xfrm>
            <a:off x="4156833" y="2082597"/>
            <a:ext cx="3878334" cy="2266506"/>
          </a:xfrm>
          <a:prstGeom prst="rect">
            <a:avLst/>
          </a:prstGeom>
        </p:spPr>
      </p:pic>
      <p:pic>
        <p:nvPicPr>
          <p:cNvPr id="10" name="Picture 9">
            <a:extLst>
              <a:ext uri="{FF2B5EF4-FFF2-40B4-BE49-F238E27FC236}">
                <a16:creationId xmlns:a16="http://schemas.microsoft.com/office/drawing/2014/main" id="{D660AB30-3CDF-451D-965E-AE69C9CE957E}"/>
              </a:ext>
            </a:extLst>
          </p:cNvPr>
          <p:cNvPicPr>
            <a:picLocks noChangeAspect="1"/>
          </p:cNvPicPr>
          <p:nvPr/>
        </p:nvPicPr>
        <p:blipFill>
          <a:blip r:embed="rId4"/>
          <a:stretch>
            <a:fillRect/>
          </a:stretch>
        </p:blipFill>
        <p:spPr>
          <a:xfrm>
            <a:off x="8208705" y="2082597"/>
            <a:ext cx="3855568" cy="2266506"/>
          </a:xfrm>
          <a:prstGeom prst="rect">
            <a:avLst/>
          </a:prstGeom>
        </p:spPr>
      </p:pic>
    </p:spTree>
    <p:extLst>
      <p:ext uri="{BB962C8B-B14F-4D97-AF65-F5344CB8AC3E}">
        <p14:creationId xmlns:p14="http://schemas.microsoft.com/office/powerpoint/2010/main" val="319963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E0A2-993A-4199-8275-A8CA3F9A1AD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D883C76-D1DB-4088-9A7D-59083E583478}"/>
              </a:ext>
            </a:extLst>
          </p:cNvPr>
          <p:cNvSpPr>
            <a:spLocks noGrp="1"/>
          </p:cNvSpPr>
          <p:nvPr>
            <p:ph sz="half" idx="1"/>
          </p:nvPr>
        </p:nvSpPr>
        <p:spPr>
          <a:xfrm>
            <a:off x="323269" y="2116001"/>
            <a:ext cx="7203426" cy="4052170"/>
          </a:xfrm>
        </p:spPr>
        <p:txBody>
          <a:bodyPr>
            <a:normAutofit lnSpcReduction="10000"/>
          </a:bodyPr>
          <a:lstStyle/>
          <a:p>
            <a:r>
              <a:rPr lang="en-US" dirty="0"/>
              <a:t>The raw data by itself is not useful.</a:t>
            </a:r>
          </a:p>
          <a:p>
            <a:r>
              <a:rPr lang="en-US" dirty="0"/>
              <a:t>It can be put to good use by using the techniques of data analytics, forecasting and visualization.</a:t>
            </a:r>
          </a:p>
          <a:p>
            <a:r>
              <a:rPr lang="en-US" dirty="0"/>
              <a:t>IoT Analytics team has shown the value of provided data via powerful analysis.</a:t>
            </a:r>
          </a:p>
          <a:p>
            <a:r>
              <a:rPr lang="en-US" dirty="0"/>
              <a:t>The results have been put together in easy to understand graphs and charts.</a:t>
            </a:r>
          </a:p>
          <a:p>
            <a:r>
              <a:rPr lang="en-US" dirty="0"/>
              <a:t>The goals of the project has been met.</a:t>
            </a:r>
          </a:p>
          <a:p>
            <a:r>
              <a:rPr lang="en-US" dirty="0"/>
              <a:t>We are ready, prepared and look forward to other future project with the home builder client.</a:t>
            </a:r>
          </a:p>
        </p:txBody>
      </p:sp>
      <p:sp>
        <p:nvSpPr>
          <p:cNvPr id="5" name="Date Placeholder 4">
            <a:extLst>
              <a:ext uri="{FF2B5EF4-FFF2-40B4-BE49-F238E27FC236}">
                <a16:creationId xmlns:a16="http://schemas.microsoft.com/office/drawing/2014/main" id="{4BAA842D-FA11-48AA-B257-771B3AE1DF89}"/>
              </a:ext>
            </a:extLst>
          </p:cNvPr>
          <p:cNvSpPr>
            <a:spLocks noGrp="1"/>
          </p:cNvSpPr>
          <p:nvPr>
            <p:ph type="dt" sz="half" idx="10"/>
          </p:nvPr>
        </p:nvSpPr>
        <p:spPr/>
        <p:txBody>
          <a:bodyPr/>
          <a:lstStyle/>
          <a:p>
            <a:fld id="{ABB8914A-3DC3-4421-AAE2-B17A53C4683F}" type="datetime4">
              <a:rPr lang="en-US" smtClean="0"/>
              <a:t>November 20, 2019</a:t>
            </a:fld>
            <a:r>
              <a:rPr lang="en-US"/>
              <a:t>	</a:t>
            </a:r>
            <a:endParaRPr lang="en-US" dirty="0"/>
          </a:p>
        </p:txBody>
      </p:sp>
      <p:sp>
        <p:nvSpPr>
          <p:cNvPr id="6" name="Footer Placeholder 5">
            <a:extLst>
              <a:ext uri="{FF2B5EF4-FFF2-40B4-BE49-F238E27FC236}">
                <a16:creationId xmlns:a16="http://schemas.microsoft.com/office/drawing/2014/main" id="{3899E69E-86B4-4ED8-88AB-E99003F63F27}"/>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7" name="Slide Number Placeholder 6">
            <a:extLst>
              <a:ext uri="{FF2B5EF4-FFF2-40B4-BE49-F238E27FC236}">
                <a16:creationId xmlns:a16="http://schemas.microsoft.com/office/drawing/2014/main" id="{BB105596-4545-4D5B-AD01-D09848855E51}"/>
              </a:ext>
            </a:extLst>
          </p:cNvPr>
          <p:cNvSpPr>
            <a:spLocks noGrp="1"/>
          </p:cNvSpPr>
          <p:nvPr>
            <p:ph type="sldNum" sz="quarter" idx="4"/>
          </p:nvPr>
        </p:nvSpPr>
        <p:spPr/>
        <p:txBody>
          <a:bodyPr/>
          <a:lstStyle/>
          <a:p>
            <a:fld id="{D57F1E4F-1CFF-5643-939E-217C01CDF565}" type="slidenum">
              <a:rPr lang="en-US" smtClean="0"/>
              <a:pPr/>
              <a:t>14</a:t>
            </a:fld>
            <a:endParaRPr lang="en-US" dirty="0"/>
          </a:p>
        </p:txBody>
      </p:sp>
      <p:pic>
        <p:nvPicPr>
          <p:cNvPr id="9" name="Picture 8">
            <a:extLst>
              <a:ext uri="{FF2B5EF4-FFF2-40B4-BE49-F238E27FC236}">
                <a16:creationId xmlns:a16="http://schemas.microsoft.com/office/drawing/2014/main" id="{72AC58A4-D1DE-4D1B-94F4-0BD086A40E3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26695" y="2211795"/>
            <a:ext cx="4313412" cy="34641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9779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99A4-B70E-475E-BFEE-1BAA9493EFD6}"/>
              </a:ext>
            </a:extLst>
          </p:cNvPr>
          <p:cNvSpPr>
            <a:spLocks noGrp="1"/>
          </p:cNvSpPr>
          <p:nvPr>
            <p:ph type="title"/>
          </p:nvPr>
        </p:nvSpPr>
        <p:spPr/>
        <p:txBody>
          <a:bodyPr/>
          <a:lstStyle/>
          <a:p>
            <a:r>
              <a:rPr lang="en-US" dirty="0"/>
              <a:t>BUSINESS RECOMMENDATIONS</a:t>
            </a:r>
          </a:p>
        </p:txBody>
      </p:sp>
      <p:sp>
        <p:nvSpPr>
          <p:cNvPr id="3" name="Content Placeholder 2">
            <a:extLst>
              <a:ext uri="{FF2B5EF4-FFF2-40B4-BE49-F238E27FC236}">
                <a16:creationId xmlns:a16="http://schemas.microsoft.com/office/drawing/2014/main" id="{8EEC76D2-892F-42AC-9D51-7D750DD21D4E}"/>
              </a:ext>
            </a:extLst>
          </p:cNvPr>
          <p:cNvSpPr>
            <a:spLocks noGrp="1"/>
          </p:cNvSpPr>
          <p:nvPr>
            <p:ph sz="half" idx="1"/>
          </p:nvPr>
        </p:nvSpPr>
        <p:spPr>
          <a:xfrm>
            <a:off x="155119" y="2178921"/>
            <a:ext cx="6759487" cy="4388995"/>
          </a:xfrm>
        </p:spPr>
        <p:txBody>
          <a:bodyPr>
            <a:noAutofit/>
          </a:bodyPr>
          <a:lstStyle/>
          <a:p>
            <a:pPr marL="342900" indent="-342900">
              <a:buFont typeface="+mj-lt"/>
              <a:buAutoNum type="arabicPeriod"/>
            </a:pPr>
            <a:r>
              <a:rPr lang="en-US" sz="1750" dirty="0"/>
              <a:t>Data analysis and visualization can aid consumer by providing power usage details in easy to understand format for any custom duration up to a minute for e.g. lower the AC use while no one is at home.</a:t>
            </a:r>
          </a:p>
          <a:p>
            <a:pPr marL="342900" indent="-342900">
              <a:buFont typeface="+mj-lt"/>
              <a:buAutoNum type="arabicPeriod"/>
            </a:pPr>
            <a:r>
              <a:rPr lang="en-US" sz="1750" dirty="0"/>
              <a:t>Aggregation of data on a monthly basis can help tally the usage with the monthly bill.</a:t>
            </a:r>
          </a:p>
          <a:p>
            <a:pPr marL="342900" indent="-342900">
              <a:buFont typeface="+mj-lt"/>
              <a:buAutoNum type="arabicPeriod"/>
            </a:pPr>
            <a:r>
              <a:rPr lang="en-US" sz="1750" dirty="0"/>
              <a:t>Time series analysis and forecasting can show data trends and help predict the future usage. </a:t>
            </a:r>
          </a:p>
          <a:p>
            <a:pPr marL="342900" indent="-342900">
              <a:buFont typeface="+mj-lt"/>
              <a:buAutoNum type="arabicPeriod"/>
            </a:pPr>
            <a:r>
              <a:rPr lang="en-US" sz="1750" dirty="0"/>
              <a:t>One application for this study is monitoring: Set alarms, logs, notifications for the consumer at different thresholds.</a:t>
            </a:r>
          </a:p>
          <a:p>
            <a:pPr marL="342900" indent="-342900">
              <a:buFont typeface="+mj-lt"/>
              <a:buAutoNum type="arabicPeriod"/>
            </a:pPr>
            <a:r>
              <a:rPr lang="en-US" sz="1750" dirty="0"/>
              <a:t>Analysis of seasonality component can help explain and predict low and high usage during certain times of the year.</a:t>
            </a:r>
          </a:p>
          <a:p>
            <a:pPr marL="342900" indent="-342900">
              <a:buFont typeface="+mj-lt"/>
              <a:buAutoNum type="arabicPeriod"/>
            </a:pPr>
            <a:r>
              <a:rPr lang="en-US" sz="1750" dirty="0"/>
              <a:t>Power consumption for appliances can be analyzed to decide if it is worth to switch to more energy efficient appliances.</a:t>
            </a:r>
          </a:p>
        </p:txBody>
      </p:sp>
      <p:pic>
        <p:nvPicPr>
          <p:cNvPr id="24" name="Picture 23">
            <a:extLst>
              <a:ext uri="{FF2B5EF4-FFF2-40B4-BE49-F238E27FC236}">
                <a16:creationId xmlns:a16="http://schemas.microsoft.com/office/drawing/2014/main" id="{26F4E4BA-153B-4C27-80AC-9D553F8D9EC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87523" y="2356012"/>
            <a:ext cx="5314950" cy="38671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30" name="Date Placeholder 29">
            <a:extLst>
              <a:ext uri="{FF2B5EF4-FFF2-40B4-BE49-F238E27FC236}">
                <a16:creationId xmlns:a16="http://schemas.microsoft.com/office/drawing/2014/main" id="{7B73536D-CA85-4DFF-B27A-4C2DCFD33AFA}"/>
              </a:ext>
            </a:extLst>
          </p:cNvPr>
          <p:cNvSpPr>
            <a:spLocks noGrp="1"/>
          </p:cNvSpPr>
          <p:nvPr>
            <p:ph type="dt" sz="half" idx="10"/>
          </p:nvPr>
        </p:nvSpPr>
        <p:spPr/>
        <p:txBody>
          <a:bodyPr/>
          <a:lstStyle/>
          <a:p>
            <a:fld id="{E9262840-D90E-48F3-9254-699AC9C69BFF}" type="datetime4">
              <a:rPr lang="en-US" smtClean="0"/>
              <a:t>November 20, 2019</a:t>
            </a:fld>
            <a:r>
              <a:rPr lang="en-US" dirty="0"/>
              <a:t>	</a:t>
            </a:r>
          </a:p>
        </p:txBody>
      </p:sp>
      <p:sp>
        <p:nvSpPr>
          <p:cNvPr id="31" name="Footer Placeholder 30">
            <a:extLst>
              <a:ext uri="{FF2B5EF4-FFF2-40B4-BE49-F238E27FC236}">
                <a16:creationId xmlns:a16="http://schemas.microsoft.com/office/drawing/2014/main" id="{B3420EA9-4C19-4792-990A-EE9270C0A3EE}"/>
              </a:ext>
            </a:extLst>
          </p:cNvPr>
          <p:cNvSpPr>
            <a:spLocks noGrp="1"/>
          </p:cNvSpPr>
          <p:nvPr>
            <p:ph type="ftr" sz="quarter" idx="11"/>
          </p:nvPr>
        </p:nvSpPr>
        <p:spPr/>
        <p:txBody>
          <a:bodyPr/>
          <a:lstStyle/>
          <a:p>
            <a:r>
              <a:rPr lang="en-US" dirty="0"/>
              <a:t>Copyright (C) 2019 IoT Analytics                         Commercial in Confidence</a:t>
            </a:r>
          </a:p>
        </p:txBody>
      </p:sp>
      <p:sp>
        <p:nvSpPr>
          <p:cNvPr id="32" name="Slide Number Placeholder 31">
            <a:extLst>
              <a:ext uri="{FF2B5EF4-FFF2-40B4-BE49-F238E27FC236}">
                <a16:creationId xmlns:a16="http://schemas.microsoft.com/office/drawing/2014/main" id="{6605A4B7-1B22-4980-89C1-14FC5853103C}"/>
              </a:ext>
            </a:extLst>
          </p:cNvPr>
          <p:cNvSpPr>
            <a:spLocks noGrp="1"/>
          </p:cNvSpPr>
          <p:nvPr>
            <p:ph type="sldNum" sz="quarter" idx="4"/>
          </p:nvPr>
        </p:nvSpPr>
        <p:spPr>
          <a:xfrm>
            <a:off x="11681227" y="6360011"/>
            <a:ext cx="473830" cy="415810"/>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95247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68CE-4F92-4AF2-B025-54EB69E9C009}"/>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AAABE2C-505E-4A72-BDE4-3A3A8BDD466C}"/>
              </a:ext>
            </a:extLst>
          </p:cNvPr>
          <p:cNvSpPr>
            <a:spLocks noGrp="1"/>
          </p:cNvSpPr>
          <p:nvPr>
            <p:ph sz="half" idx="1"/>
          </p:nvPr>
        </p:nvSpPr>
        <p:spPr>
          <a:xfrm>
            <a:off x="680320" y="2152146"/>
            <a:ext cx="6870659" cy="4272517"/>
          </a:xfrm>
        </p:spPr>
        <p:txBody>
          <a:bodyPr>
            <a:noAutofit/>
          </a:bodyPr>
          <a:lstStyle/>
          <a:p>
            <a:r>
              <a:rPr lang="en-US" sz="2000" dirty="0"/>
              <a:t>IoT based analytics is a powerful tool in the hands of the smart meter devices consumer. </a:t>
            </a:r>
          </a:p>
          <a:p>
            <a:r>
              <a:rPr lang="en-US" sz="2000" dirty="0"/>
              <a:t>Data analyst should learn and master the different visualization functions available as these provide a quick and powerful way of conveying results to the management team.</a:t>
            </a:r>
          </a:p>
          <a:p>
            <a:r>
              <a:rPr lang="en-US" sz="2000" dirty="0"/>
              <a:t>Time Series analysis is a useful tool for cyclical data and it helps predict / forecast the future usage as well.</a:t>
            </a:r>
          </a:p>
          <a:p>
            <a:r>
              <a:rPr lang="en-US" sz="2000" dirty="0"/>
              <a:t>Try multiple methods, models, durations, frequencies and confidence levels and pick the ones providing most and useful information.</a:t>
            </a:r>
          </a:p>
          <a:p>
            <a:r>
              <a:rPr lang="en-US" sz="2000" dirty="0"/>
              <a:t>In addition to R and PowerPoint be familiar with other tools to help create smart reports for e.g. Excel</a:t>
            </a:r>
          </a:p>
          <a:p>
            <a:endParaRPr lang="en-US" sz="2000" dirty="0"/>
          </a:p>
        </p:txBody>
      </p:sp>
      <p:sp>
        <p:nvSpPr>
          <p:cNvPr id="15" name="Date Placeholder 14">
            <a:extLst>
              <a:ext uri="{FF2B5EF4-FFF2-40B4-BE49-F238E27FC236}">
                <a16:creationId xmlns:a16="http://schemas.microsoft.com/office/drawing/2014/main" id="{9F255EDF-955C-4D2F-B3D4-9E14370F507E}"/>
              </a:ext>
            </a:extLst>
          </p:cNvPr>
          <p:cNvSpPr>
            <a:spLocks noGrp="1"/>
          </p:cNvSpPr>
          <p:nvPr>
            <p:ph type="dt" sz="half" idx="10"/>
          </p:nvPr>
        </p:nvSpPr>
        <p:spPr>
          <a:xfrm>
            <a:off x="7883746" y="6459243"/>
            <a:ext cx="2743200" cy="365125"/>
          </a:xfrm>
        </p:spPr>
        <p:txBody>
          <a:bodyPr/>
          <a:lstStyle/>
          <a:p>
            <a:fld id="{B4E83C14-8BFF-41B1-867B-CE720FFB85FC}" type="datetime4">
              <a:rPr lang="en-US" smtClean="0"/>
              <a:t>November 20, 2019</a:t>
            </a:fld>
            <a:r>
              <a:rPr lang="en-US" dirty="0"/>
              <a:t>	</a:t>
            </a:r>
          </a:p>
        </p:txBody>
      </p:sp>
      <p:sp>
        <p:nvSpPr>
          <p:cNvPr id="16" name="Footer Placeholder 15">
            <a:extLst>
              <a:ext uri="{FF2B5EF4-FFF2-40B4-BE49-F238E27FC236}">
                <a16:creationId xmlns:a16="http://schemas.microsoft.com/office/drawing/2014/main" id="{2A0152CA-14E8-4FF7-8A39-D24288EDA417}"/>
              </a:ext>
            </a:extLst>
          </p:cNvPr>
          <p:cNvSpPr>
            <a:spLocks noGrp="1"/>
          </p:cNvSpPr>
          <p:nvPr>
            <p:ph type="ftr" sz="quarter" idx="11"/>
          </p:nvPr>
        </p:nvSpPr>
        <p:spPr/>
        <p:txBody>
          <a:bodyPr/>
          <a:lstStyle/>
          <a:p>
            <a:r>
              <a:rPr lang="en-US" dirty="0"/>
              <a:t>Copyright (C) 2019 IoT Analytics                         Commercial in Confidence</a:t>
            </a:r>
          </a:p>
        </p:txBody>
      </p:sp>
      <p:sp>
        <p:nvSpPr>
          <p:cNvPr id="17" name="Slide Number Placeholder 16">
            <a:extLst>
              <a:ext uri="{FF2B5EF4-FFF2-40B4-BE49-F238E27FC236}">
                <a16:creationId xmlns:a16="http://schemas.microsoft.com/office/drawing/2014/main" id="{B2149902-E2BB-4ED6-8CE6-1428C0C23485}"/>
              </a:ext>
            </a:extLst>
          </p:cNvPr>
          <p:cNvSpPr>
            <a:spLocks noGrp="1"/>
          </p:cNvSpPr>
          <p:nvPr>
            <p:ph type="sldNum" sz="quarter" idx="4"/>
          </p:nvPr>
        </p:nvSpPr>
        <p:spPr>
          <a:xfrm>
            <a:off x="10951558" y="6360011"/>
            <a:ext cx="501534" cy="415810"/>
          </a:xfrm>
        </p:spPr>
        <p:txBody>
          <a:bodyPr/>
          <a:lstStyle/>
          <a:p>
            <a:fld id="{D57F1E4F-1CFF-5643-939E-217C01CDF565}" type="slidenum">
              <a:rPr lang="en-US" smtClean="0"/>
              <a:pPr/>
              <a:t>16</a:t>
            </a:fld>
            <a:endParaRPr lang="en-US" dirty="0"/>
          </a:p>
        </p:txBody>
      </p:sp>
      <p:pic>
        <p:nvPicPr>
          <p:cNvPr id="5" name="Picture 4">
            <a:extLst>
              <a:ext uri="{FF2B5EF4-FFF2-40B4-BE49-F238E27FC236}">
                <a16:creationId xmlns:a16="http://schemas.microsoft.com/office/drawing/2014/main" id="{56E5D813-2140-4F9D-9CD8-EDA5609030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35005" y="2784021"/>
            <a:ext cx="3876675" cy="28575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52847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9127546" y="2640156"/>
            <a:ext cx="2898199" cy="1577687"/>
          </a:xfrm>
        </p:spPr>
        <p:txBody>
          <a:bodyPr>
            <a:normAutofit/>
          </a:bodyPr>
          <a:lstStyle/>
          <a:p>
            <a:r>
              <a:rPr lang="en-US" dirty="0">
                <a:solidFill>
                  <a:srgbClr val="FFFFFF"/>
                </a:solidFill>
              </a:rPr>
              <a:t>Thank You</a:t>
            </a:r>
          </a:p>
        </p:txBody>
      </p:sp>
      <p:sp>
        <p:nvSpPr>
          <p:cNvPr id="22" name="Date Placeholder 21">
            <a:extLst>
              <a:ext uri="{FF2B5EF4-FFF2-40B4-BE49-F238E27FC236}">
                <a16:creationId xmlns:a16="http://schemas.microsoft.com/office/drawing/2014/main" id="{382B08E4-F11E-4DF3-A45B-6C69B0364734}"/>
              </a:ext>
            </a:extLst>
          </p:cNvPr>
          <p:cNvSpPr>
            <a:spLocks noGrp="1"/>
          </p:cNvSpPr>
          <p:nvPr>
            <p:ph type="dt" sz="half" idx="10"/>
          </p:nvPr>
        </p:nvSpPr>
        <p:spPr/>
        <p:txBody>
          <a:bodyPr/>
          <a:lstStyle/>
          <a:p>
            <a:fld id="{659EF66C-5344-4A0A-ADA3-FF220211FE19}" type="datetime4">
              <a:rPr lang="en-US" smtClean="0"/>
              <a:t>November 20, 2019</a:t>
            </a:fld>
            <a:r>
              <a:rPr lang="en-US" dirty="0"/>
              <a:t>			</a:t>
            </a:r>
          </a:p>
        </p:txBody>
      </p:sp>
      <p:sp>
        <p:nvSpPr>
          <p:cNvPr id="23" name="Footer Placeholder 22">
            <a:extLst>
              <a:ext uri="{FF2B5EF4-FFF2-40B4-BE49-F238E27FC236}">
                <a16:creationId xmlns:a16="http://schemas.microsoft.com/office/drawing/2014/main" id="{DDA4BD12-26F0-4D88-831B-C738E7C82A57}"/>
              </a:ext>
            </a:extLst>
          </p:cNvPr>
          <p:cNvSpPr>
            <a:spLocks noGrp="1"/>
          </p:cNvSpPr>
          <p:nvPr>
            <p:ph type="ftr" sz="quarter" idx="11"/>
          </p:nvPr>
        </p:nvSpPr>
        <p:spPr/>
        <p:txBody>
          <a:bodyPr/>
          <a:lstStyle/>
          <a:p>
            <a:r>
              <a:rPr lang="en-US" dirty="0"/>
              <a:t>Copyright (C) 2019 IoT Analytics                         Commercial in Confidence</a:t>
            </a:r>
          </a:p>
        </p:txBody>
      </p:sp>
      <p:sp>
        <p:nvSpPr>
          <p:cNvPr id="24" name="Slide Number Placeholder 23">
            <a:extLst>
              <a:ext uri="{FF2B5EF4-FFF2-40B4-BE49-F238E27FC236}">
                <a16:creationId xmlns:a16="http://schemas.microsoft.com/office/drawing/2014/main" id="{1E671830-77F1-4B1F-B890-426305EC5195}"/>
              </a:ext>
            </a:extLst>
          </p:cNvPr>
          <p:cNvSpPr>
            <a:spLocks noGrp="1"/>
          </p:cNvSpPr>
          <p:nvPr>
            <p:ph type="sldNum" sz="quarter" idx="4"/>
          </p:nvPr>
        </p:nvSpPr>
        <p:spPr>
          <a:xfrm>
            <a:off x="10936100" y="6419136"/>
            <a:ext cx="576631" cy="295469"/>
          </a:xfrm>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3099" y="621625"/>
            <a:ext cx="7213600" cy="643758"/>
          </a:xfrm>
        </p:spPr>
        <p:txBody>
          <a:bodyPr anchor="ctr">
            <a:normAutofit/>
          </a:bodyPr>
          <a:lstStyle/>
          <a:p>
            <a:pPr algn="ctr"/>
            <a:r>
              <a:rPr lang="en-US" b="1" dirty="0"/>
              <a:t>Agenda</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949383716"/>
              </p:ext>
            </p:extLst>
          </p:nvPr>
        </p:nvGraphicFramePr>
        <p:xfrm>
          <a:off x="719570" y="1431635"/>
          <a:ext cx="7389957" cy="48047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a:extLst>
              <a:ext uri="{FF2B5EF4-FFF2-40B4-BE49-F238E27FC236}">
                <a16:creationId xmlns:a16="http://schemas.microsoft.com/office/drawing/2014/main" id="{6261C159-28ED-43BF-875C-2C1ABC5D94CC}"/>
              </a:ext>
            </a:extLst>
          </p:cNvPr>
          <p:cNvPicPr>
            <a:picLocks noChangeAspect="1"/>
          </p:cNvPicPr>
          <p:nvPr/>
        </p:nvPicPr>
        <p:blipFill>
          <a:blip r:embed="rId9"/>
          <a:stretch>
            <a:fillRect/>
          </a:stretch>
        </p:blipFill>
        <p:spPr>
          <a:xfrm>
            <a:off x="10835084" y="170924"/>
            <a:ext cx="1113177" cy="901402"/>
          </a:xfrm>
          <a:prstGeom prst="rect">
            <a:avLst/>
          </a:prstGeom>
        </p:spPr>
      </p:pic>
      <p:sp>
        <p:nvSpPr>
          <p:cNvPr id="19" name="Date Placeholder 18">
            <a:extLst>
              <a:ext uri="{FF2B5EF4-FFF2-40B4-BE49-F238E27FC236}">
                <a16:creationId xmlns:a16="http://schemas.microsoft.com/office/drawing/2014/main" id="{08E2CAAA-7DFF-49CA-BD39-2C8E8C4F1313}"/>
              </a:ext>
            </a:extLst>
          </p:cNvPr>
          <p:cNvSpPr>
            <a:spLocks noGrp="1"/>
          </p:cNvSpPr>
          <p:nvPr>
            <p:ph type="dt" sz="half" idx="10"/>
          </p:nvPr>
        </p:nvSpPr>
        <p:spPr/>
        <p:txBody>
          <a:bodyPr/>
          <a:lstStyle/>
          <a:p>
            <a:fld id="{6C081A0A-ED7A-4A68-B5BE-365A63E04EBB}" type="datetime4">
              <a:rPr lang="en-US" smtClean="0"/>
              <a:t>November 20, 2019</a:t>
            </a:fld>
            <a:r>
              <a:rPr lang="en-US" dirty="0"/>
              <a:t>			</a:t>
            </a:r>
          </a:p>
        </p:txBody>
      </p:sp>
      <p:sp>
        <p:nvSpPr>
          <p:cNvPr id="20" name="Footer Placeholder 19">
            <a:extLst>
              <a:ext uri="{FF2B5EF4-FFF2-40B4-BE49-F238E27FC236}">
                <a16:creationId xmlns:a16="http://schemas.microsoft.com/office/drawing/2014/main" id="{08D63616-E560-4B45-9A9B-66981DD7B46D}"/>
              </a:ext>
            </a:extLst>
          </p:cNvPr>
          <p:cNvSpPr>
            <a:spLocks noGrp="1"/>
          </p:cNvSpPr>
          <p:nvPr>
            <p:ph type="ftr" sz="quarter" idx="11"/>
          </p:nvPr>
        </p:nvSpPr>
        <p:spPr/>
        <p:txBody>
          <a:bodyPr/>
          <a:lstStyle/>
          <a:p>
            <a:r>
              <a:rPr lang="en-US" dirty="0"/>
              <a:t>Copyright (C) 2019 IoT Analytics                         Commercial in Confidence</a:t>
            </a:r>
          </a:p>
        </p:txBody>
      </p:sp>
      <p:sp>
        <p:nvSpPr>
          <p:cNvPr id="21" name="Slide Number Placeholder 20">
            <a:extLst>
              <a:ext uri="{FF2B5EF4-FFF2-40B4-BE49-F238E27FC236}">
                <a16:creationId xmlns:a16="http://schemas.microsoft.com/office/drawing/2014/main" id="{FF9C07E1-5F44-415D-A6A8-9A309AED3168}"/>
              </a:ext>
            </a:extLst>
          </p:cNvPr>
          <p:cNvSpPr>
            <a:spLocks noGrp="1"/>
          </p:cNvSpPr>
          <p:nvPr>
            <p:ph type="sldNum" sz="quarter" idx="4"/>
          </p:nvPr>
        </p:nvSpPr>
        <p:spPr>
          <a:xfrm>
            <a:off x="10909521" y="6422298"/>
            <a:ext cx="543569" cy="312732"/>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E4A-4BD3-482C-840A-0B47ADED3910}"/>
              </a:ext>
            </a:extLst>
          </p:cNvPr>
          <p:cNvSpPr>
            <a:spLocks noGrp="1"/>
          </p:cNvSpPr>
          <p:nvPr>
            <p:ph type="title"/>
          </p:nvPr>
        </p:nvSpPr>
        <p:spPr/>
        <p:txBody>
          <a:bodyPr/>
          <a:lstStyle/>
          <a:p>
            <a:r>
              <a:rPr lang="en-US" dirty="0"/>
              <a:t>background</a:t>
            </a:r>
          </a:p>
        </p:txBody>
      </p:sp>
      <p:sp>
        <p:nvSpPr>
          <p:cNvPr id="10" name="Content Placeholder 9">
            <a:extLst>
              <a:ext uri="{FF2B5EF4-FFF2-40B4-BE49-F238E27FC236}">
                <a16:creationId xmlns:a16="http://schemas.microsoft.com/office/drawing/2014/main" id="{FFA0582C-F146-45EB-A641-A2C88B435073}"/>
              </a:ext>
            </a:extLst>
          </p:cNvPr>
          <p:cNvSpPr>
            <a:spLocks noGrp="1"/>
          </p:cNvSpPr>
          <p:nvPr>
            <p:ph idx="1"/>
          </p:nvPr>
        </p:nvSpPr>
        <p:spPr>
          <a:xfrm>
            <a:off x="301630" y="1985819"/>
            <a:ext cx="5572697" cy="4211781"/>
          </a:xfrm>
        </p:spPr>
        <p:txBody>
          <a:bodyPr>
            <a:normAutofit/>
          </a:bodyPr>
          <a:lstStyle/>
          <a:p>
            <a:pPr marL="0" indent="0">
              <a:buNone/>
            </a:pPr>
            <a:endParaRPr lang="en-US" dirty="0"/>
          </a:p>
          <a:p>
            <a:r>
              <a:rPr lang="en-US" dirty="0"/>
              <a:t>We at IoT Analytics have been working on analyzing the provided smart meter data to draw insights on power usage so that recommendations / suggestions can be provided.</a:t>
            </a:r>
          </a:p>
          <a:p>
            <a:endParaRPr lang="en-US" dirty="0"/>
          </a:p>
          <a:p>
            <a:r>
              <a:rPr lang="en-US" dirty="0"/>
              <a:t>This slide deck shows the results of the analysis.</a:t>
            </a:r>
          </a:p>
        </p:txBody>
      </p:sp>
      <p:sp>
        <p:nvSpPr>
          <p:cNvPr id="52" name="Date Placeholder 51">
            <a:extLst>
              <a:ext uri="{FF2B5EF4-FFF2-40B4-BE49-F238E27FC236}">
                <a16:creationId xmlns:a16="http://schemas.microsoft.com/office/drawing/2014/main" id="{5F19B221-BE4E-47D7-9E76-A465BEA0E9FA}"/>
              </a:ext>
            </a:extLst>
          </p:cNvPr>
          <p:cNvSpPr>
            <a:spLocks noGrp="1"/>
          </p:cNvSpPr>
          <p:nvPr>
            <p:ph type="dt" sz="half" idx="10"/>
          </p:nvPr>
        </p:nvSpPr>
        <p:spPr/>
        <p:txBody>
          <a:bodyPr/>
          <a:lstStyle/>
          <a:p>
            <a:fld id="{609A50C7-5D8E-4562-8094-54A88C7052C1}" type="datetime4">
              <a:rPr lang="en-US" smtClean="0"/>
              <a:t>November 20, 2019</a:t>
            </a:fld>
            <a:r>
              <a:rPr lang="en-US" dirty="0"/>
              <a:t>			</a:t>
            </a:r>
          </a:p>
        </p:txBody>
      </p:sp>
      <p:sp>
        <p:nvSpPr>
          <p:cNvPr id="53" name="Footer Placeholder 52">
            <a:extLst>
              <a:ext uri="{FF2B5EF4-FFF2-40B4-BE49-F238E27FC236}">
                <a16:creationId xmlns:a16="http://schemas.microsoft.com/office/drawing/2014/main" id="{4ED52727-85B1-457C-86D4-A7DF3C38477C}"/>
              </a:ext>
            </a:extLst>
          </p:cNvPr>
          <p:cNvSpPr>
            <a:spLocks noGrp="1"/>
          </p:cNvSpPr>
          <p:nvPr>
            <p:ph type="ftr" sz="quarter" idx="11"/>
          </p:nvPr>
        </p:nvSpPr>
        <p:spPr/>
        <p:txBody>
          <a:bodyPr/>
          <a:lstStyle/>
          <a:p>
            <a:r>
              <a:rPr lang="en-US" dirty="0"/>
              <a:t>Copyright (C) 2019 IoT Analytics                         Commercial in Confidence</a:t>
            </a:r>
          </a:p>
        </p:txBody>
      </p:sp>
      <p:sp>
        <p:nvSpPr>
          <p:cNvPr id="54" name="Slide Number Placeholder 53">
            <a:extLst>
              <a:ext uri="{FF2B5EF4-FFF2-40B4-BE49-F238E27FC236}">
                <a16:creationId xmlns:a16="http://schemas.microsoft.com/office/drawing/2014/main" id="{4D0D19FB-E0B5-48DC-B2D8-A94156D0F183}"/>
              </a:ext>
            </a:extLst>
          </p:cNvPr>
          <p:cNvSpPr>
            <a:spLocks noGrp="1"/>
          </p:cNvSpPr>
          <p:nvPr>
            <p:ph type="sldNum" sz="quarter" idx="4"/>
          </p:nvPr>
        </p:nvSpPr>
        <p:spPr>
          <a:xfrm>
            <a:off x="10969917" y="6376118"/>
            <a:ext cx="538785" cy="374468"/>
          </a:xfrm>
        </p:spPr>
        <p:txBody>
          <a:bodyPr/>
          <a:lstStyle/>
          <a:p>
            <a:fld id="{D57F1E4F-1CFF-5643-939E-217C01CDF565}" type="slidenum">
              <a:rPr lang="en-US" smtClean="0"/>
              <a:pPr/>
              <a:t>3</a:t>
            </a:fld>
            <a:endParaRPr lang="en-US" dirty="0"/>
          </a:p>
        </p:txBody>
      </p:sp>
      <p:graphicFrame>
        <p:nvGraphicFramePr>
          <p:cNvPr id="8" name="Table 5">
            <a:extLst>
              <a:ext uri="{FF2B5EF4-FFF2-40B4-BE49-F238E27FC236}">
                <a16:creationId xmlns:a16="http://schemas.microsoft.com/office/drawing/2014/main" id="{6461146A-6A83-4817-9962-20DCDA64A1C6}"/>
              </a:ext>
            </a:extLst>
          </p:cNvPr>
          <p:cNvGraphicFramePr>
            <a:graphicFrameLocks/>
          </p:cNvGraphicFramePr>
          <p:nvPr>
            <p:extLst>
              <p:ext uri="{D42A27DB-BD31-4B8C-83A1-F6EECF244321}">
                <p14:modId xmlns:p14="http://schemas.microsoft.com/office/powerpoint/2010/main" val="2894041758"/>
              </p:ext>
            </p:extLst>
          </p:nvPr>
        </p:nvGraphicFramePr>
        <p:xfrm>
          <a:off x="6437650" y="2446726"/>
          <a:ext cx="5071052" cy="1483360"/>
        </p:xfrm>
        <a:graphic>
          <a:graphicData uri="http://schemas.openxmlformats.org/drawingml/2006/table">
            <a:tbl>
              <a:tblPr firstRow="1" bandRow="1">
                <a:tableStyleId>{5C22544A-7EE6-4342-B048-85BDC9FD1C3A}</a:tableStyleId>
              </a:tblPr>
              <a:tblGrid>
                <a:gridCol w="1462472">
                  <a:extLst>
                    <a:ext uri="{9D8B030D-6E8A-4147-A177-3AD203B41FA5}">
                      <a16:colId xmlns:a16="http://schemas.microsoft.com/office/drawing/2014/main" val="3057167453"/>
                    </a:ext>
                  </a:extLst>
                </a:gridCol>
                <a:gridCol w="3608580">
                  <a:extLst>
                    <a:ext uri="{9D8B030D-6E8A-4147-A177-3AD203B41FA5}">
                      <a16:colId xmlns:a16="http://schemas.microsoft.com/office/drawing/2014/main" val="1238588304"/>
                    </a:ext>
                  </a:extLst>
                </a:gridCol>
              </a:tblGrid>
              <a:tr h="370840">
                <a:tc>
                  <a:txBody>
                    <a:bodyPr/>
                    <a:lstStyle/>
                    <a:p>
                      <a:r>
                        <a:rPr lang="en-US" dirty="0"/>
                        <a:t>Sub-Meter</a:t>
                      </a:r>
                    </a:p>
                  </a:txBody>
                  <a:tcPr/>
                </a:tc>
                <a:tc>
                  <a:txBody>
                    <a:bodyPr/>
                    <a:lstStyle/>
                    <a:p>
                      <a:r>
                        <a:rPr lang="en-US" dirty="0"/>
                        <a:t>Appliances</a:t>
                      </a:r>
                    </a:p>
                  </a:txBody>
                  <a:tcPr/>
                </a:tc>
                <a:extLst>
                  <a:ext uri="{0D108BD9-81ED-4DB2-BD59-A6C34878D82A}">
                    <a16:rowId xmlns:a16="http://schemas.microsoft.com/office/drawing/2014/main" val="3285272607"/>
                  </a:ext>
                </a:extLst>
              </a:tr>
              <a:tr h="370840">
                <a:tc>
                  <a:txBody>
                    <a:bodyPr/>
                    <a:lstStyle/>
                    <a:p>
                      <a:r>
                        <a:rPr lang="en-US" dirty="0"/>
                        <a:t>1 - Kitchen</a:t>
                      </a:r>
                    </a:p>
                  </a:txBody>
                  <a:tcPr/>
                </a:tc>
                <a:tc>
                  <a:txBody>
                    <a:bodyPr/>
                    <a:lstStyle/>
                    <a:p>
                      <a:r>
                        <a:rPr lang="en-US" dirty="0"/>
                        <a:t>Dish washer, Oven, Microwave</a:t>
                      </a:r>
                    </a:p>
                  </a:txBody>
                  <a:tcPr/>
                </a:tc>
                <a:extLst>
                  <a:ext uri="{0D108BD9-81ED-4DB2-BD59-A6C34878D82A}">
                    <a16:rowId xmlns:a16="http://schemas.microsoft.com/office/drawing/2014/main" val="28894249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Laundry </a:t>
                      </a:r>
                    </a:p>
                  </a:txBody>
                  <a:tcPr/>
                </a:tc>
                <a:tc>
                  <a:txBody>
                    <a:bodyPr/>
                    <a:lstStyle/>
                    <a:p>
                      <a:r>
                        <a:rPr lang="en-US" dirty="0"/>
                        <a:t>Washer, Dryer, Refrigerator, Light</a:t>
                      </a:r>
                    </a:p>
                  </a:txBody>
                  <a:tcPr/>
                </a:tc>
                <a:extLst>
                  <a:ext uri="{0D108BD9-81ED-4DB2-BD59-A6C34878D82A}">
                    <a16:rowId xmlns:a16="http://schemas.microsoft.com/office/drawing/2014/main" val="24187453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 Misc.</a:t>
                      </a:r>
                    </a:p>
                  </a:txBody>
                  <a:tcPr/>
                </a:tc>
                <a:tc>
                  <a:txBody>
                    <a:bodyPr/>
                    <a:lstStyle/>
                    <a:p>
                      <a:r>
                        <a:rPr lang="en-US" dirty="0"/>
                        <a:t>Water heater,  Air conditioner</a:t>
                      </a:r>
                    </a:p>
                  </a:txBody>
                  <a:tcPr/>
                </a:tc>
                <a:extLst>
                  <a:ext uri="{0D108BD9-81ED-4DB2-BD59-A6C34878D82A}">
                    <a16:rowId xmlns:a16="http://schemas.microsoft.com/office/drawing/2014/main" val="2230722499"/>
                  </a:ext>
                </a:extLst>
              </a:tr>
            </a:tbl>
          </a:graphicData>
        </a:graphic>
      </p:graphicFrame>
      <p:pic>
        <p:nvPicPr>
          <p:cNvPr id="9" name="Picture 8">
            <a:extLst>
              <a:ext uri="{FF2B5EF4-FFF2-40B4-BE49-F238E27FC236}">
                <a16:creationId xmlns:a16="http://schemas.microsoft.com/office/drawing/2014/main" id="{00BC4F44-A398-4B56-9E20-7435CCFCF3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7650" y="4267167"/>
            <a:ext cx="1191900" cy="1191900"/>
          </a:xfrm>
          <a:prstGeom prst="rect">
            <a:avLst/>
          </a:prstGeom>
        </p:spPr>
      </p:pic>
      <p:pic>
        <p:nvPicPr>
          <p:cNvPr id="11" name="Picture 10">
            <a:extLst>
              <a:ext uri="{FF2B5EF4-FFF2-40B4-BE49-F238E27FC236}">
                <a16:creationId xmlns:a16="http://schemas.microsoft.com/office/drawing/2014/main" id="{901C8C77-D3D0-4D69-8C7A-3B636F6B312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77226" y="4325075"/>
            <a:ext cx="1191900" cy="1191900"/>
          </a:xfrm>
          <a:prstGeom prst="rect">
            <a:avLst/>
          </a:prstGeom>
        </p:spPr>
      </p:pic>
      <p:pic>
        <p:nvPicPr>
          <p:cNvPr id="12" name="Picture 11">
            <a:extLst>
              <a:ext uri="{FF2B5EF4-FFF2-40B4-BE49-F238E27FC236}">
                <a16:creationId xmlns:a16="http://schemas.microsoft.com/office/drawing/2014/main" id="{8D288D69-FCBF-4526-A5C4-61BAD727B06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316802" y="4267167"/>
            <a:ext cx="1191900" cy="1191900"/>
          </a:xfrm>
          <a:prstGeom prst="rect">
            <a:avLst/>
          </a:prstGeom>
        </p:spPr>
      </p:pic>
    </p:spTree>
    <p:extLst>
      <p:ext uri="{BB962C8B-B14F-4D97-AF65-F5344CB8AC3E}">
        <p14:creationId xmlns:p14="http://schemas.microsoft.com/office/powerpoint/2010/main" val="185957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AC75-6AC5-422F-BD9A-E715149E8EAE}"/>
              </a:ext>
            </a:extLst>
          </p:cNvPr>
          <p:cNvSpPr>
            <a:spLocks noGrp="1"/>
          </p:cNvSpPr>
          <p:nvPr>
            <p:ph type="title"/>
          </p:nvPr>
        </p:nvSpPr>
        <p:spPr/>
        <p:txBody>
          <a:bodyPr/>
          <a:lstStyle/>
          <a:p>
            <a:r>
              <a:rPr lang="en-US" dirty="0"/>
              <a:t>VISUALIZATIONS WITH ANALYSIS</a:t>
            </a:r>
          </a:p>
        </p:txBody>
      </p:sp>
      <p:sp>
        <p:nvSpPr>
          <p:cNvPr id="3" name="Content Placeholder 2">
            <a:extLst>
              <a:ext uri="{FF2B5EF4-FFF2-40B4-BE49-F238E27FC236}">
                <a16:creationId xmlns:a16="http://schemas.microsoft.com/office/drawing/2014/main" id="{4D838D39-389A-47EE-A544-98B3856A251B}"/>
              </a:ext>
            </a:extLst>
          </p:cNvPr>
          <p:cNvSpPr>
            <a:spLocks noGrp="1"/>
          </p:cNvSpPr>
          <p:nvPr>
            <p:ph idx="1"/>
          </p:nvPr>
        </p:nvSpPr>
        <p:spPr>
          <a:xfrm>
            <a:off x="98430" y="5125717"/>
            <a:ext cx="11895751" cy="1182719"/>
          </a:xfrm>
        </p:spPr>
        <p:txBody>
          <a:bodyPr>
            <a:noAutofit/>
          </a:bodyPr>
          <a:lstStyle/>
          <a:p>
            <a:r>
              <a:rPr lang="en-US" sz="1800" dirty="0"/>
              <a:t>The graphs above are for three periods of time in the year 2008 and captures usage for all three sub-meters. These charts can help the consumer see the peak and average usage and identify trends. The consumer can use these to adjust the power usage in line with the billing plan for e.g. shift heavy usage to weekend and off peak hours.</a:t>
            </a:r>
          </a:p>
        </p:txBody>
      </p:sp>
      <p:sp>
        <p:nvSpPr>
          <p:cNvPr id="21" name="Date Placeholder 20">
            <a:extLst>
              <a:ext uri="{FF2B5EF4-FFF2-40B4-BE49-F238E27FC236}">
                <a16:creationId xmlns:a16="http://schemas.microsoft.com/office/drawing/2014/main" id="{AC0F8245-1769-435B-BB4C-A15EC57E1369}"/>
              </a:ext>
            </a:extLst>
          </p:cNvPr>
          <p:cNvSpPr>
            <a:spLocks noGrp="1"/>
          </p:cNvSpPr>
          <p:nvPr>
            <p:ph type="dt" sz="half" idx="10"/>
          </p:nvPr>
        </p:nvSpPr>
        <p:spPr/>
        <p:txBody>
          <a:bodyPr/>
          <a:lstStyle/>
          <a:p>
            <a:fld id="{B545C7AB-2BEA-4FB8-B1F0-5E8A7ABC895D}" type="datetime4">
              <a:rPr lang="en-US" smtClean="0"/>
              <a:t>November 20, 2019</a:t>
            </a:fld>
            <a:r>
              <a:rPr lang="en-US" dirty="0"/>
              <a:t>			</a:t>
            </a:r>
          </a:p>
        </p:txBody>
      </p:sp>
      <p:sp>
        <p:nvSpPr>
          <p:cNvPr id="22" name="Footer Placeholder 21">
            <a:extLst>
              <a:ext uri="{FF2B5EF4-FFF2-40B4-BE49-F238E27FC236}">
                <a16:creationId xmlns:a16="http://schemas.microsoft.com/office/drawing/2014/main" id="{93C3527B-1B5C-4F10-8C0C-ED5F9736ED00}"/>
              </a:ext>
            </a:extLst>
          </p:cNvPr>
          <p:cNvSpPr>
            <a:spLocks noGrp="1"/>
          </p:cNvSpPr>
          <p:nvPr>
            <p:ph type="ftr" sz="quarter" idx="11"/>
          </p:nvPr>
        </p:nvSpPr>
        <p:spPr/>
        <p:txBody>
          <a:bodyPr/>
          <a:lstStyle/>
          <a:p>
            <a:r>
              <a:rPr lang="en-US" dirty="0"/>
              <a:t>Copyright (C) 2019 IoT Analytics                         Commercial in Confidence</a:t>
            </a:r>
          </a:p>
        </p:txBody>
      </p:sp>
      <p:sp>
        <p:nvSpPr>
          <p:cNvPr id="23" name="Slide Number Placeholder 22">
            <a:extLst>
              <a:ext uri="{FF2B5EF4-FFF2-40B4-BE49-F238E27FC236}">
                <a16:creationId xmlns:a16="http://schemas.microsoft.com/office/drawing/2014/main" id="{28C265DD-E679-46C9-A695-8DA3FE1BB9FC}"/>
              </a:ext>
            </a:extLst>
          </p:cNvPr>
          <p:cNvSpPr>
            <a:spLocks noGrp="1"/>
          </p:cNvSpPr>
          <p:nvPr>
            <p:ph type="sldNum" sz="quarter" idx="4"/>
          </p:nvPr>
        </p:nvSpPr>
        <p:spPr>
          <a:xfrm>
            <a:off x="10969917" y="6376118"/>
            <a:ext cx="538785" cy="374468"/>
          </a:xfrm>
        </p:spPr>
        <p:txBody>
          <a:bodyPr/>
          <a:lstStyle/>
          <a:p>
            <a:fld id="{D57F1E4F-1CFF-5643-939E-217C01CDF565}" type="slidenum">
              <a:rPr lang="en-US" smtClean="0"/>
              <a:pPr/>
              <a:t>4</a:t>
            </a:fld>
            <a:endParaRPr lang="en-US" dirty="0"/>
          </a:p>
        </p:txBody>
      </p:sp>
      <p:pic>
        <p:nvPicPr>
          <p:cNvPr id="4" name="Picture 3">
            <a:extLst>
              <a:ext uri="{FF2B5EF4-FFF2-40B4-BE49-F238E27FC236}">
                <a16:creationId xmlns:a16="http://schemas.microsoft.com/office/drawing/2014/main" id="{11B128C2-29EA-4A68-AE5E-E486195E81E3}"/>
              </a:ext>
            </a:extLst>
          </p:cNvPr>
          <p:cNvPicPr>
            <a:picLocks noChangeAspect="1"/>
          </p:cNvPicPr>
          <p:nvPr/>
        </p:nvPicPr>
        <p:blipFill>
          <a:blip r:embed="rId2"/>
          <a:stretch>
            <a:fillRect/>
          </a:stretch>
        </p:blipFill>
        <p:spPr>
          <a:xfrm>
            <a:off x="98430" y="2179397"/>
            <a:ext cx="4002983" cy="2351587"/>
          </a:xfrm>
          <a:prstGeom prst="rect">
            <a:avLst/>
          </a:prstGeom>
        </p:spPr>
      </p:pic>
      <p:pic>
        <p:nvPicPr>
          <p:cNvPr id="5" name="Picture 4">
            <a:extLst>
              <a:ext uri="{FF2B5EF4-FFF2-40B4-BE49-F238E27FC236}">
                <a16:creationId xmlns:a16="http://schemas.microsoft.com/office/drawing/2014/main" id="{FA7DC1AA-75BE-48D7-8708-4A738B35DA0B}"/>
              </a:ext>
            </a:extLst>
          </p:cNvPr>
          <p:cNvPicPr>
            <a:picLocks noChangeAspect="1"/>
          </p:cNvPicPr>
          <p:nvPr/>
        </p:nvPicPr>
        <p:blipFill>
          <a:blip r:embed="rId3"/>
          <a:stretch>
            <a:fillRect/>
          </a:stretch>
        </p:blipFill>
        <p:spPr>
          <a:xfrm>
            <a:off x="4153496" y="2179396"/>
            <a:ext cx="4029405" cy="2351587"/>
          </a:xfrm>
          <a:prstGeom prst="rect">
            <a:avLst/>
          </a:prstGeom>
        </p:spPr>
      </p:pic>
      <p:pic>
        <p:nvPicPr>
          <p:cNvPr id="6" name="Picture 5">
            <a:extLst>
              <a:ext uri="{FF2B5EF4-FFF2-40B4-BE49-F238E27FC236}">
                <a16:creationId xmlns:a16="http://schemas.microsoft.com/office/drawing/2014/main" id="{AEDB154F-477B-4760-9C50-3FD2519527DE}"/>
              </a:ext>
            </a:extLst>
          </p:cNvPr>
          <p:cNvPicPr>
            <a:picLocks noChangeAspect="1"/>
          </p:cNvPicPr>
          <p:nvPr/>
        </p:nvPicPr>
        <p:blipFill>
          <a:blip r:embed="rId4"/>
          <a:stretch>
            <a:fillRect/>
          </a:stretch>
        </p:blipFill>
        <p:spPr>
          <a:xfrm>
            <a:off x="8234984" y="2179399"/>
            <a:ext cx="3759198" cy="2351587"/>
          </a:xfrm>
          <a:prstGeom prst="rect">
            <a:avLst/>
          </a:prstGeom>
        </p:spPr>
      </p:pic>
    </p:spTree>
    <p:extLst>
      <p:ext uri="{BB962C8B-B14F-4D97-AF65-F5344CB8AC3E}">
        <p14:creationId xmlns:p14="http://schemas.microsoft.com/office/powerpoint/2010/main" val="155048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7179-FBB8-439D-9A00-6F2977C13543}"/>
              </a:ext>
            </a:extLst>
          </p:cNvPr>
          <p:cNvSpPr>
            <a:spLocks noGrp="1"/>
          </p:cNvSpPr>
          <p:nvPr>
            <p:ph type="title"/>
          </p:nvPr>
        </p:nvSpPr>
        <p:spPr>
          <a:xfrm>
            <a:off x="381032" y="605447"/>
            <a:ext cx="10052334" cy="1080938"/>
          </a:xfrm>
        </p:spPr>
        <p:txBody>
          <a:bodyPr>
            <a:normAutofit/>
          </a:bodyPr>
          <a:lstStyle/>
          <a:p>
            <a:r>
              <a:rPr lang="en-US" sz="3500" dirty="0"/>
              <a:t>MONTHLY POWER USAGE BREAKDOWN</a:t>
            </a:r>
          </a:p>
        </p:txBody>
      </p:sp>
      <p:sp>
        <p:nvSpPr>
          <p:cNvPr id="3" name="Content Placeholder 2">
            <a:extLst>
              <a:ext uri="{FF2B5EF4-FFF2-40B4-BE49-F238E27FC236}">
                <a16:creationId xmlns:a16="http://schemas.microsoft.com/office/drawing/2014/main" id="{43F3D16E-5EDE-4AEC-81D4-FCF1F50963E2}"/>
              </a:ext>
            </a:extLst>
          </p:cNvPr>
          <p:cNvSpPr>
            <a:spLocks noGrp="1"/>
          </p:cNvSpPr>
          <p:nvPr>
            <p:ph idx="1"/>
          </p:nvPr>
        </p:nvSpPr>
        <p:spPr>
          <a:xfrm>
            <a:off x="212560" y="5061527"/>
            <a:ext cx="11582276" cy="1323827"/>
          </a:xfrm>
        </p:spPr>
        <p:txBody>
          <a:bodyPr>
            <a:normAutofit lnSpcReduction="10000"/>
          </a:bodyPr>
          <a:lstStyle/>
          <a:p>
            <a:r>
              <a:rPr lang="en-US" sz="2200" dirty="0"/>
              <a:t>From above it is clear that water and AC dominates the power consumption. IoT analytics can provide the total power consumption and help determine if the consumer is using the most energy efficient appliances in terms of technology. </a:t>
            </a:r>
          </a:p>
          <a:p>
            <a:r>
              <a:rPr lang="en-US" sz="2200" dirty="0"/>
              <a:t>Consumer can also tally their monthly usage with the electric bill to find discrepancies.</a:t>
            </a:r>
          </a:p>
          <a:p>
            <a:pPr marL="0" indent="0">
              <a:buNone/>
            </a:pPr>
            <a:endParaRPr lang="en-US" sz="2200" dirty="0"/>
          </a:p>
        </p:txBody>
      </p:sp>
      <p:sp>
        <p:nvSpPr>
          <p:cNvPr id="14" name="Date Placeholder 13">
            <a:extLst>
              <a:ext uri="{FF2B5EF4-FFF2-40B4-BE49-F238E27FC236}">
                <a16:creationId xmlns:a16="http://schemas.microsoft.com/office/drawing/2014/main" id="{7DBEB18F-DCAF-410E-836F-D605A9D1FFDA}"/>
              </a:ext>
            </a:extLst>
          </p:cNvPr>
          <p:cNvSpPr>
            <a:spLocks noGrp="1"/>
          </p:cNvSpPr>
          <p:nvPr>
            <p:ph type="dt" sz="half" idx="10"/>
          </p:nvPr>
        </p:nvSpPr>
        <p:spPr/>
        <p:txBody>
          <a:bodyPr/>
          <a:lstStyle/>
          <a:p>
            <a:fld id="{550C50EA-D25A-4B25-90A6-6B44BADEA40A}" type="datetime4">
              <a:rPr lang="en-US" smtClean="0"/>
              <a:t>November 20, 2019</a:t>
            </a:fld>
            <a:r>
              <a:rPr lang="en-US" dirty="0"/>
              <a:t>			</a:t>
            </a:r>
          </a:p>
        </p:txBody>
      </p:sp>
      <p:sp>
        <p:nvSpPr>
          <p:cNvPr id="15" name="Footer Placeholder 14">
            <a:extLst>
              <a:ext uri="{FF2B5EF4-FFF2-40B4-BE49-F238E27FC236}">
                <a16:creationId xmlns:a16="http://schemas.microsoft.com/office/drawing/2014/main" id="{C69F35BB-5871-4228-8924-ECA010D795C0}"/>
              </a:ext>
            </a:extLst>
          </p:cNvPr>
          <p:cNvSpPr>
            <a:spLocks noGrp="1"/>
          </p:cNvSpPr>
          <p:nvPr>
            <p:ph type="ftr" sz="quarter" idx="11"/>
          </p:nvPr>
        </p:nvSpPr>
        <p:spPr/>
        <p:txBody>
          <a:bodyPr/>
          <a:lstStyle/>
          <a:p>
            <a:r>
              <a:rPr lang="en-US" dirty="0"/>
              <a:t>Copyright (C) 2019 IoT Analytics                         Commercial in Confidence</a:t>
            </a:r>
          </a:p>
        </p:txBody>
      </p:sp>
      <p:sp>
        <p:nvSpPr>
          <p:cNvPr id="16" name="Slide Number Placeholder 15">
            <a:extLst>
              <a:ext uri="{FF2B5EF4-FFF2-40B4-BE49-F238E27FC236}">
                <a16:creationId xmlns:a16="http://schemas.microsoft.com/office/drawing/2014/main" id="{4629398F-98A8-4737-9E6B-960C1721E8CF}"/>
              </a:ext>
            </a:extLst>
          </p:cNvPr>
          <p:cNvSpPr>
            <a:spLocks noGrp="1"/>
          </p:cNvSpPr>
          <p:nvPr>
            <p:ph type="sldNum" sz="quarter" idx="4"/>
          </p:nvPr>
        </p:nvSpPr>
        <p:spPr>
          <a:xfrm>
            <a:off x="10969917" y="6385354"/>
            <a:ext cx="538785" cy="374468"/>
          </a:xfrm>
        </p:spPr>
        <p:txBody>
          <a:bodyPr/>
          <a:lstStyle/>
          <a:p>
            <a:fld id="{D57F1E4F-1CFF-5643-939E-217C01CDF565}" type="slidenum">
              <a:rPr lang="en-US" smtClean="0"/>
              <a:pPr/>
              <a:t>5</a:t>
            </a:fld>
            <a:endParaRPr lang="en-US" dirty="0"/>
          </a:p>
        </p:txBody>
      </p:sp>
      <p:pic>
        <p:nvPicPr>
          <p:cNvPr id="5" name="Picture 4">
            <a:extLst>
              <a:ext uri="{FF2B5EF4-FFF2-40B4-BE49-F238E27FC236}">
                <a16:creationId xmlns:a16="http://schemas.microsoft.com/office/drawing/2014/main" id="{39A8928A-23F4-49BB-83AE-9E99B08741EA}"/>
              </a:ext>
            </a:extLst>
          </p:cNvPr>
          <p:cNvPicPr>
            <a:picLocks noChangeAspect="1"/>
          </p:cNvPicPr>
          <p:nvPr/>
        </p:nvPicPr>
        <p:blipFill>
          <a:blip r:embed="rId2"/>
          <a:stretch>
            <a:fillRect/>
          </a:stretch>
        </p:blipFill>
        <p:spPr>
          <a:xfrm>
            <a:off x="107228" y="2104230"/>
            <a:ext cx="3020353" cy="2649537"/>
          </a:xfrm>
          <a:prstGeom prst="rect">
            <a:avLst/>
          </a:prstGeom>
        </p:spPr>
      </p:pic>
      <p:pic>
        <p:nvPicPr>
          <p:cNvPr id="6" name="Picture 5">
            <a:extLst>
              <a:ext uri="{FF2B5EF4-FFF2-40B4-BE49-F238E27FC236}">
                <a16:creationId xmlns:a16="http://schemas.microsoft.com/office/drawing/2014/main" id="{7544AC0C-973E-41C8-BD47-5FECCF3B9466}"/>
              </a:ext>
            </a:extLst>
          </p:cNvPr>
          <p:cNvPicPr>
            <a:picLocks noChangeAspect="1"/>
          </p:cNvPicPr>
          <p:nvPr/>
        </p:nvPicPr>
        <p:blipFill>
          <a:blip r:embed="rId3"/>
          <a:stretch>
            <a:fillRect/>
          </a:stretch>
        </p:blipFill>
        <p:spPr>
          <a:xfrm>
            <a:off x="3255529" y="2104230"/>
            <a:ext cx="3452619" cy="2649537"/>
          </a:xfrm>
          <a:prstGeom prst="rect">
            <a:avLst/>
          </a:prstGeom>
        </p:spPr>
      </p:pic>
      <p:pic>
        <p:nvPicPr>
          <p:cNvPr id="7" name="Picture 6">
            <a:extLst>
              <a:ext uri="{FF2B5EF4-FFF2-40B4-BE49-F238E27FC236}">
                <a16:creationId xmlns:a16="http://schemas.microsoft.com/office/drawing/2014/main" id="{B97EA315-76D5-47B8-BD6C-475DD64F14D2}"/>
              </a:ext>
            </a:extLst>
          </p:cNvPr>
          <p:cNvPicPr>
            <a:picLocks noChangeAspect="1"/>
          </p:cNvPicPr>
          <p:nvPr/>
        </p:nvPicPr>
        <p:blipFill>
          <a:blip r:embed="rId4"/>
          <a:stretch>
            <a:fillRect/>
          </a:stretch>
        </p:blipFill>
        <p:spPr>
          <a:xfrm>
            <a:off x="6890359" y="2104229"/>
            <a:ext cx="3124171" cy="2649537"/>
          </a:xfrm>
          <a:prstGeom prst="rect">
            <a:avLst/>
          </a:prstGeom>
        </p:spPr>
      </p:pic>
    </p:spTree>
    <p:extLst>
      <p:ext uri="{BB962C8B-B14F-4D97-AF65-F5344CB8AC3E}">
        <p14:creationId xmlns:p14="http://schemas.microsoft.com/office/powerpoint/2010/main" val="75765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A5FA-7AC4-4866-AB88-AAE552604A72}"/>
              </a:ext>
            </a:extLst>
          </p:cNvPr>
          <p:cNvSpPr>
            <a:spLocks noGrp="1"/>
          </p:cNvSpPr>
          <p:nvPr>
            <p:ph type="title"/>
          </p:nvPr>
        </p:nvSpPr>
        <p:spPr/>
        <p:txBody>
          <a:bodyPr/>
          <a:lstStyle/>
          <a:p>
            <a:r>
              <a:rPr lang="en-US" dirty="0"/>
              <a:t>POWER DISTRIBUTION PER YEAR</a:t>
            </a:r>
          </a:p>
        </p:txBody>
      </p:sp>
      <p:sp>
        <p:nvSpPr>
          <p:cNvPr id="4" name="Date Placeholder 3">
            <a:extLst>
              <a:ext uri="{FF2B5EF4-FFF2-40B4-BE49-F238E27FC236}">
                <a16:creationId xmlns:a16="http://schemas.microsoft.com/office/drawing/2014/main" id="{68C2CD98-3E04-4050-9FB8-0F2A4DF8C87D}"/>
              </a:ext>
            </a:extLst>
          </p:cNvPr>
          <p:cNvSpPr>
            <a:spLocks noGrp="1"/>
          </p:cNvSpPr>
          <p:nvPr>
            <p:ph type="dt" sz="half" idx="10"/>
          </p:nvPr>
        </p:nvSpPr>
        <p:spPr/>
        <p:txBody>
          <a:bodyPr/>
          <a:lstStyle/>
          <a:p>
            <a:fld id="{284445B8-2552-42C4-AF27-5092945CF2E0}" type="datetime4">
              <a:rPr lang="en-US" smtClean="0"/>
              <a:t>November 20, 2019</a:t>
            </a:fld>
            <a:r>
              <a:rPr lang="en-US"/>
              <a:t>			</a:t>
            </a:r>
            <a:endParaRPr lang="en-US" dirty="0"/>
          </a:p>
        </p:txBody>
      </p:sp>
      <p:sp>
        <p:nvSpPr>
          <p:cNvPr id="5" name="Footer Placeholder 4">
            <a:extLst>
              <a:ext uri="{FF2B5EF4-FFF2-40B4-BE49-F238E27FC236}">
                <a16:creationId xmlns:a16="http://schemas.microsoft.com/office/drawing/2014/main" id="{1439FB5C-AD9C-4C5D-ADE9-EF7EB338E04C}"/>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6" name="Slide Number Placeholder 5">
            <a:extLst>
              <a:ext uri="{FF2B5EF4-FFF2-40B4-BE49-F238E27FC236}">
                <a16:creationId xmlns:a16="http://schemas.microsoft.com/office/drawing/2014/main" id="{D9EFBBD5-1E93-40EE-877D-94C926A78847}"/>
              </a:ext>
            </a:extLst>
          </p:cNvPr>
          <p:cNvSpPr>
            <a:spLocks noGrp="1"/>
          </p:cNvSpPr>
          <p:nvPr>
            <p:ph type="sldNum" sz="quarter" idx="4"/>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6EEBB227-C6E7-420A-B48F-6DCDE0FF7FEC}"/>
              </a:ext>
            </a:extLst>
          </p:cNvPr>
          <p:cNvPicPr>
            <a:picLocks noChangeAspect="1"/>
          </p:cNvPicPr>
          <p:nvPr/>
        </p:nvPicPr>
        <p:blipFill>
          <a:blip r:embed="rId2"/>
          <a:stretch>
            <a:fillRect/>
          </a:stretch>
        </p:blipFill>
        <p:spPr>
          <a:xfrm>
            <a:off x="136977" y="2104311"/>
            <a:ext cx="3596472" cy="2503300"/>
          </a:xfrm>
          <a:prstGeom prst="rect">
            <a:avLst/>
          </a:prstGeom>
        </p:spPr>
      </p:pic>
      <p:pic>
        <p:nvPicPr>
          <p:cNvPr id="8" name="Picture 7">
            <a:extLst>
              <a:ext uri="{FF2B5EF4-FFF2-40B4-BE49-F238E27FC236}">
                <a16:creationId xmlns:a16="http://schemas.microsoft.com/office/drawing/2014/main" id="{49448F7A-9C6E-4B36-BBDE-4BDA7A8238B3}"/>
              </a:ext>
            </a:extLst>
          </p:cNvPr>
          <p:cNvPicPr>
            <a:picLocks noChangeAspect="1"/>
          </p:cNvPicPr>
          <p:nvPr/>
        </p:nvPicPr>
        <p:blipFill>
          <a:blip r:embed="rId3"/>
          <a:stretch>
            <a:fillRect/>
          </a:stretch>
        </p:blipFill>
        <p:spPr>
          <a:xfrm>
            <a:off x="3905934" y="2104311"/>
            <a:ext cx="3695048" cy="2503300"/>
          </a:xfrm>
          <a:prstGeom prst="rect">
            <a:avLst/>
          </a:prstGeom>
        </p:spPr>
      </p:pic>
      <p:pic>
        <p:nvPicPr>
          <p:cNvPr id="9" name="Picture 8">
            <a:extLst>
              <a:ext uri="{FF2B5EF4-FFF2-40B4-BE49-F238E27FC236}">
                <a16:creationId xmlns:a16="http://schemas.microsoft.com/office/drawing/2014/main" id="{6C2220C2-26A8-4CA6-BF2B-05A7E498BBD5}"/>
              </a:ext>
            </a:extLst>
          </p:cNvPr>
          <p:cNvPicPr>
            <a:picLocks noChangeAspect="1"/>
          </p:cNvPicPr>
          <p:nvPr/>
        </p:nvPicPr>
        <p:blipFill>
          <a:blip r:embed="rId4"/>
          <a:stretch>
            <a:fillRect/>
          </a:stretch>
        </p:blipFill>
        <p:spPr>
          <a:xfrm>
            <a:off x="7773467" y="2104311"/>
            <a:ext cx="3630107" cy="2503300"/>
          </a:xfrm>
          <a:prstGeom prst="rect">
            <a:avLst/>
          </a:prstGeom>
        </p:spPr>
      </p:pic>
      <p:sp>
        <p:nvSpPr>
          <p:cNvPr id="11" name="Content Placeholder 2">
            <a:extLst>
              <a:ext uri="{FF2B5EF4-FFF2-40B4-BE49-F238E27FC236}">
                <a16:creationId xmlns:a16="http://schemas.microsoft.com/office/drawing/2014/main" id="{D5ED0E97-8C23-43FF-826F-AD4ED9C03E27}"/>
              </a:ext>
            </a:extLst>
          </p:cNvPr>
          <p:cNvSpPr>
            <a:spLocks noGrp="1"/>
          </p:cNvSpPr>
          <p:nvPr>
            <p:ph idx="1"/>
          </p:nvPr>
        </p:nvSpPr>
        <p:spPr>
          <a:xfrm>
            <a:off x="0" y="4772298"/>
            <a:ext cx="11895751" cy="1616746"/>
          </a:xfrm>
        </p:spPr>
        <p:txBody>
          <a:bodyPr>
            <a:noAutofit/>
          </a:bodyPr>
          <a:lstStyle/>
          <a:p>
            <a:r>
              <a:rPr lang="en-US" sz="1700" dirty="0"/>
              <a:t>Some important observations can be made from the above pie charts, for e.g. 2% power usage for August 2008 does not compare with August usage for 2007 or 2009 and points towards either missing data for August 2008 or the home being empty for part of the month – datafile can be inspected or queried to confirm if this is the case of missing data. </a:t>
            </a:r>
          </a:p>
          <a:p>
            <a:r>
              <a:rPr lang="en-US" sz="1700" dirty="0"/>
              <a:t>Lowest usage seems to be in the summer months perhaps due to lack of AC meaning it is not too hot in the region from where this data was collected – this can be confirmed by checking the sub-meter 3 during those months.</a:t>
            </a:r>
          </a:p>
        </p:txBody>
      </p:sp>
    </p:spTree>
    <p:extLst>
      <p:ext uri="{BB962C8B-B14F-4D97-AF65-F5344CB8AC3E}">
        <p14:creationId xmlns:p14="http://schemas.microsoft.com/office/powerpoint/2010/main" val="12730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8A0E-7AB7-42E7-BCED-280E8124DB79}"/>
              </a:ext>
            </a:extLst>
          </p:cNvPr>
          <p:cNvSpPr>
            <a:spLocks noGrp="1"/>
          </p:cNvSpPr>
          <p:nvPr>
            <p:ph type="title"/>
          </p:nvPr>
        </p:nvSpPr>
        <p:spPr/>
        <p:txBody>
          <a:bodyPr>
            <a:normAutofit/>
          </a:bodyPr>
          <a:lstStyle/>
          <a:p>
            <a:r>
              <a:rPr lang="en-US" sz="3200" dirty="0"/>
              <a:t>TIME PERIODS SELECTED for ANALYSIS</a:t>
            </a:r>
          </a:p>
        </p:txBody>
      </p:sp>
      <p:sp>
        <p:nvSpPr>
          <p:cNvPr id="3" name="Content Placeholder 2">
            <a:extLst>
              <a:ext uri="{FF2B5EF4-FFF2-40B4-BE49-F238E27FC236}">
                <a16:creationId xmlns:a16="http://schemas.microsoft.com/office/drawing/2014/main" id="{C9B56B22-F48F-4289-9133-2140ECB56657}"/>
              </a:ext>
            </a:extLst>
          </p:cNvPr>
          <p:cNvSpPr>
            <a:spLocks noGrp="1"/>
          </p:cNvSpPr>
          <p:nvPr>
            <p:ph idx="1"/>
          </p:nvPr>
        </p:nvSpPr>
        <p:spPr>
          <a:xfrm>
            <a:off x="680323" y="2336873"/>
            <a:ext cx="7357688" cy="3599316"/>
          </a:xfrm>
        </p:spPr>
        <p:txBody>
          <a:bodyPr>
            <a:normAutofit lnSpcReduction="10000"/>
          </a:bodyPr>
          <a:lstStyle/>
          <a:p>
            <a:r>
              <a:rPr lang="en-US" dirty="0"/>
              <a:t>Sub-meter 3   (Water heater / AC)</a:t>
            </a:r>
          </a:p>
          <a:p>
            <a:pPr lvl="1"/>
            <a:r>
              <a:rPr lang="en-US" dirty="0"/>
              <a:t>Time series period used: Mondays 8:01 pm, duration one minute for years 2007 – 2009</a:t>
            </a:r>
          </a:p>
          <a:p>
            <a:pPr lvl="1"/>
            <a:endParaRPr lang="en-US" dirty="0"/>
          </a:p>
          <a:p>
            <a:r>
              <a:rPr lang="en-US" dirty="0"/>
              <a:t>Sub-meter 2   (Laundry)</a:t>
            </a:r>
          </a:p>
          <a:p>
            <a:pPr lvl="1"/>
            <a:r>
              <a:rPr lang="en-US" dirty="0"/>
              <a:t>Time series period used: Saturdays 1:00 pm, duration one hour for years 2007-2009</a:t>
            </a:r>
          </a:p>
          <a:p>
            <a:pPr lvl="1"/>
            <a:endParaRPr lang="en-US" dirty="0"/>
          </a:p>
          <a:p>
            <a:r>
              <a:rPr lang="en-US" dirty="0"/>
              <a:t>Sub-meter 1   (Kitchen)</a:t>
            </a:r>
          </a:p>
          <a:p>
            <a:pPr lvl="1"/>
            <a:r>
              <a:rPr lang="en-US" dirty="0"/>
              <a:t>Time series period used: All days 6:30 pm, duration one minute for years 2007-2009</a:t>
            </a:r>
          </a:p>
        </p:txBody>
      </p:sp>
      <p:sp>
        <p:nvSpPr>
          <p:cNvPr id="4" name="Date Placeholder 3">
            <a:extLst>
              <a:ext uri="{FF2B5EF4-FFF2-40B4-BE49-F238E27FC236}">
                <a16:creationId xmlns:a16="http://schemas.microsoft.com/office/drawing/2014/main" id="{BE9CB352-40D7-41F9-BA88-915B0CE39959}"/>
              </a:ext>
            </a:extLst>
          </p:cNvPr>
          <p:cNvSpPr>
            <a:spLocks noGrp="1"/>
          </p:cNvSpPr>
          <p:nvPr>
            <p:ph type="dt" sz="half" idx="10"/>
          </p:nvPr>
        </p:nvSpPr>
        <p:spPr/>
        <p:txBody>
          <a:bodyPr/>
          <a:lstStyle/>
          <a:p>
            <a:fld id="{CD501E49-7F9E-4268-A2C7-57A28F88530D}" type="datetime4">
              <a:rPr lang="en-US" smtClean="0"/>
              <a:t>November 20, 2019</a:t>
            </a:fld>
            <a:r>
              <a:rPr lang="en-US"/>
              <a:t>			</a:t>
            </a:r>
            <a:endParaRPr lang="en-US" dirty="0"/>
          </a:p>
        </p:txBody>
      </p:sp>
      <p:sp>
        <p:nvSpPr>
          <p:cNvPr id="5" name="Footer Placeholder 4">
            <a:extLst>
              <a:ext uri="{FF2B5EF4-FFF2-40B4-BE49-F238E27FC236}">
                <a16:creationId xmlns:a16="http://schemas.microsoft.com/office/drawing/2014/main" id="{3A08A0F7-027D-4B40-AC27-08E0B1333C25}"/>
              </a:ext>
            </a:extLst>
          </p:cNvPr>
          <p:cNvSpPr>
            <a:spLocks noGrp="1"/>
          </p:cNvSpPr>
          <p:nvPr>
            <p:ph type="ftr" sz="quarter" idx="11"/>
          </p:nvPr>
        </p:nvSpPr>
        <p:spPr/>
        <p:txBody>
          <a:bodyPr/>
          <a:lstStyle/>
          <a:p>
            <a:r>
              <a:rPr lang="en-US"/>
              <a:t>Copyright (C) 2019 IoT Analytics                         Commercial in Confidence</a:t>
            </a:r>
            <a:endParaRPr lang="en-US" dirty="0"/>
          </a:p>
        </p:txBody>
      </p:sp>
      <p:sp>
        <p:nvSpPr>
          <p:cNvPr id="6" name="Slide Number Placeholder 5">
            <a:extLst>
              <a:ext uri="{FF2B5EF4-FFF2-40B4-BE49-F238E27FC236}">
                <a16:creationId xmlns:a16="http://schemas.microsoft.com/office/drawing/2014/main" id="{AD364647-490E-4E44-9199-E88EC42FC729}"/>
              </a:ext>
            </a:extLst>
          </p:cNvPr>
          <p:cNvSpPr>
            <a:spLocks noGrp="1"/>
          </p:cNvSpPr>
          <p:nvPr>
            <p:ph type="sldNum" sz="quarter" idx="4"/>
          </p:nvPr>
        </p:nvSpPr>
        <p:spPr/>
        <p:txBody>
          <a:bodyPr/>
          <a:lstStyle/>
          <a:p>
            <a:fld id="{D57F1E4F-1CFF-5643-939E-217C01CDF565}" type="slidenum">
              <a:rPr lang="en-US" smtClean="0"/>
              <a:pPr/>
              <a:t>7</a:t>
            </a:fld>
            <a:endParaRPr lang="en-US" dirty="0"/>
          </a:p>
        </p:txBody>
      </p:sp>
      <p:pic>
        <p:nvPicPr>
          <p:cNvPr id="13" name="Picture 12">
            <a:extLst>
              <a:ext uri="{FF2B5EF4-FFF2-40B4-BE49-F238E27FC236}">
                <a16:creationId xmlns:a16="http://schemas.microsoft.com/office/drawing/2014/main" id="{655245D4-5A83-4A2C-BEB4-DF1F39FF4D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14565" y="2347983"/>
            <a:ext cx="2288962" cy="3322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7693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AC75-6AC5-422F-BD9A-E715149E8EAE}"/>
              </a:ext>
            </a:extLst>
          </p:cNvPr>
          <p:cNvSpPr>
            <a:spLocks noGrp="1"/>
          </p:cNvSpPr>
          <p:nvPr>
            <p:ph type="title"/>
          </p:nvPr>
        </p:nvSpPr>
        <p:spPr/>
        <p:txBody>
          <a:bodyPr/>
          <a:lstStyle/>
          <a:p>
            <a:r>
              <a:rPr lang="en-US" dirty="0"/>
              <a:t>TIME SERIES VISUALIZATIONS</a:t>
            </a:r>
          </a:p>
        </p:txBody>
      </p:sp>
      <p:sp>
        <p:nvSpPr>
          <p:cNvPr id="3" name="Content Placeholder 2">
            <a:extLst>
              <a:ext uri="{FF2B5EF4-FFF2-40B4-BE49-F238E27FC236}">
                <a16:creationId xmlns:a16="http://schemas.microsoft.com/office/drawing/2014/main" id="{4D838D39-389A-47EE-A544-98B3856A251B}"/>
              </a:ext>
            </a:extLst>
          </p:cNvPr>
          <p:cNvSpPr>
            <a:spLocks noGrp="1"/>
          </p:cNvSpPr>
          <p:nvPr>
            <p:ph idx="1"/>
          </p:nvPr>
        </p:nvSpPr>
        <p:spPr>
          <a:xfrm>
            <a:off x="98430" y="4668799"/>
            <a:ext cx="11895751" cy="1533236"/>
          </a:xfrm>
        </p:spPr>
        <p:txBody>
          <a:bodyPr>
            <a:noAutofit/>
          </a:bodyPr>
          <a:lstStyle/>
          <a:p>
            <a:r>
              <a:rPr lang="en-US" sz="1800" b="1" dirty="0"/>
              <a:t>Time series analysis</a:t>
            </a:r>
            <a:r>
              <a:rPr lang="en-US" sz="1800" dirty="0"/>
              <a:t> is the collection of data at specific intervals over a period of </a:t>
            </a:r>
            <a:r>
              <a:rPr lang="en-US" sz="1800" b="1" dirty="0"/>
              <a:t>time</a:t>
            </a:r>
            <a:r>
              <a:rPr lang="en-US" sz="1800" dirty="0"/>
              <a:t>, with the purpose of identifying trends, cycles, and seasonal variances to aid in the forecasting of a future event or usage.</a:t>
            </a:r>
          </a:p>
          <a:p>
            <a:r>
              <a:rPr lang="en-US" sz="1800" dirty="0"/>
              <a:t>The above charts are for three time periods that repeats for years 2007,2008,2009.</a:t>
            </a:r>
          </a:p>
          <a:p>
            <a:r>
              <a:rPr lang="en-US" sz="1800" dirty="0"/>
              <a:t>As shown above the power usage is following the expected course i.e. cyclical usage. We will use this analysis to forecast future usage into year 2010</a:t>
            </a:r>
          </a:p>
        </p:txBody>
      </p:sp>
      <p:sp>
        <p:nvSpPr>
          <p:cNvPr id="21" name="Date Placeholder 20">
            <a:extLst>
              <a:ext uri="{FF2B5EF4-FFF2-40B4-BE49-F238E27FC236}">
                <a16:creationId xmlns:a16="http://schemas.microsoft.com/office/drawing/2014/main" id="{AC0F8245-1769-435B-BB4C-A15EC57E1369}"/>
              </a:ext>
            </a:extLst>
          </p:cNvPr>
          <p:cNvSpPr>
            <a:spLocks noGrp="1"/>
          </p:cNvSpPr>
          <p:nvPr>
            <p:ph type="dt" sz="half" idx="10"/>
          </p:nvPr>
        </p:nvSpPr>
        <p:spPr/>
        <p:txBody>
          <a:bodyPr/>
          <a:lstStyle/>
          <a:p>
            <a:fld id="{8FAB5BF7-25B5-423B-970C-C9F9F14EC5B4}" type="datetime4">
              <a:rPr lang="en-US" smtClean="0"/>
              <a:t>November 20, 2019</a:t>
            </a:fld>
            <a:r>
              <a:rPr lang="en-US" dirty="0"/>
              <a:t>			</a:t>
            </a:r>
          </a:p>
        </p:txBody>
      </p:sp>
      <p:sp>
        <p:nvSpPr>
          <p:cNvPr id="22" name="Footer Placeholder 21">
            <a:extLst>
              <a:ext uri="{FF2B5EF4-FFF2-40B4-BE49-F238E27FC236}">
                <a16:creationId xmlns:a16="http://schemas.microsoft.com/office/drawing/2014/main" id="{93C3527B-1B5C-4F10-8C0C-ED5F9736ED00}"/>
              </a:ext>
            </a:extLst>
          </p:cNvPr>
          <p:cNvSpPr>
            <a:spLocks noGrp="1"/>
          </p:cNvSpPr>
          <p:nvPr>
            <p:ph type="ftr" sz="quarter" idx="11"/>
          </p:nvPr>
        </p:nvSpPr>
        <p:spPr/>
        <p:txBody>
          <a:bodyPr/>
          <a:lstStyle/>
          <a:p>
            <a:r>
              <a:rPr lang="en-US" dirty="0"/>
              <a:t>Copyright (C) 2019 IoT Analytics                         Commercial in Confidence</a:t>
            </a:r>
          </a:p>
        </p:txBody>
      </p:sp>
      <p:sp>
        <p:nvSpPr>
          <p:cNvPr id="23" name="Slide Number Placeholder 22">
            <a:extLst>
              <a:ext uri="{FF2B5EF4-FFF2-40B4-BE49-F238E27FC236}">
                <a16:creationId xmlns:a16="http://schemas.microsoft.com/office/drawing/2014/main" id="{28C265DD-E679-46C9-A695-8DA3FE1BB9FC}"/>
              </a:ext>
            </a:extLst>
          </p:cNvPr>
          <p:cNvSpPr>
            <a:spLocks noGrp="1"/>
          </p:cNvSpPr>
          <p:nvPr>
            <p:ph type="sldNum" sz="quarter" idx="4"/>
          </p:nvPr>
        </p:nvSpPr>
        <p:spPr>
          <a:xfrm>
            <a:off x="10969917" y="6376118"/>
            <a:ext cx="538785" cy="374468"/>
          </a:xfrm>
        </p:spPr>
        <p:txBody>
          <a:bodyPr/>
          <a:lstStyle/>
          <a:p>
            <a:fld id="{D57F1E4F-1CFF-5643-939E-217C01CDF565}" type="slidenum">
              <a:rPr lang="en-US" smtClean="0"/>
              <a:pPr/>
              <a:t>8</a:t>
            </a:fld>
            <a:endParaRPr lang="en-US" dirty="0"/>
          </a:p>
        </p:txBody>
      </p:sp>
      <p:pic>
        <p:nvPicPr>
          <p:cNvPr id="7" name="Picture 6">
            <a:extLst>
              <a:ext uri="{FF2B5EF4-FFF2-40B4-BE49-F238E27FC236}">
                <a16:creationId xmlns:a16="http://schemas.microsoft.com/office/drawing/2014/main" id="{04F82A05-D1F2-4154-AEB3-AE40366B1886}"/>
              </a:ext>
            </a:extLst>
          </p:cNvPr>
          <p:cNvPicPr>
            <a:picLocks noChangeAspect="1"/>
          </p:cNvPicPr>
          <p:nvPr/>
        </p:nvPicPr>
        <p:blipFill>
          <a:blip r:embed="rId2"/>
          <a:stretch>
            <a:fillRect/>
          </a:stretch>
        </p:blipFill>
        <p:spPr>
          <a:xfrm>
            <a:off x="98430" y="2068074"/>
            <a:ext cx="3817314" cy="2366817"/>
          </a:xfrm>
          <a:prstGeom prst="rect">
            <a:avLst/>
          </a:prstGeom>
        </p:spPr>
      </p:pic>
      <p:pic>
        <p:nvPicPr>
          <p:cNvPr id="8" name="Picture 7">
            <a:extLst>
              <a:ext uri="{FF2B5EF4-FFF2-40B4-BE49-F238E27FC236}">
                <a16:creationId xmlns:a16="http://schemas.microsoft.com/office/drawing/2014/main" id="{4509D38B-759B-499E-87CD-A4130672D4E0}"/>
              </a:ext>
            </a:extLst>
          </p:cNvPr>
          <p:cNvPicPr>
            <a:picLocks noChangeAspect="1"/>
          </p:cNvPicPr>
          <p:nvPr/>
        </p:nvPicPr>
        <p:blipFill>
          <a:blip r:embed="rId3"/>
          <a:stretch>
            <a:fillRect/>
          </a:stretch>
        </p:blipFill>
        <p:spPr>
          <a:xfrm>
            <a:off x="4022148" y="2068074"/>
            <a:ext cx="3794311" cy="2370424"/>
          </a:xfrm>
          <a:prstGeom prst="rect">
            <a:avLst/>
          </a:prstGeom>
        </p:spPr>
      </p:pic>
      <p:pic>
        <p:nvPicPr>
          <p:cNvPr id="9" name="Picture 8">
            <a:extLst>
              <a:ext uri="{FF2B5EF4-FFF2-40B4-BE49-F238E27FC236}">
                <a16:creationId xmlns:a16="http://schemas.microsoft.com/office/drawing/2014/main" id="{D2A258AA-AB75-4C1D-AB1C-A5189F32B388}"/>
              </a:ext>
            </a:extLst>
          </p:cNvPr>
          <p:cNvPicPr>
            <a:picLocks noChangeAspect="1"/>
          </p:cNvPicPr>
          <p:nvPr/>
        </p:nvPicPr>
        <p:blipFill>
          <a:blip r:embed="rId4"/>
          <a:stretch>
            <a:fillRect/>
          </a:stretch>
        </p:blipFill>
        <p:spPr>
          <a:xfrm>
            <a:off x="7922863" y="2068074"/>
            <a:ext cx="3903493" cy="2370424"/>
          </a:xfrm>
          <a:prstGeom prst="rect">
            <a:avLst/>
          </a:prstGeom>
        </p:spPr>
      </p:pic>
    </p:spTree>
    <p:extLst>
      <p:ext uri="{BB962C8B-B14F-4D97-AF65-F5344CB8AC3E}">
        <p14:creationId xmlns:p14="http://schemas.microsoft.com/office/powerpoint/2010/main" val="206421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1A58-DE53-4E8E-85E9-0311E981249D}"/>
              </a:ext>
            </a:extLst>
          </p:cNvPr>
          <p:cNvSpPr>
            <a:spLocks noGrp="1"/>
          </p:cNvSpPr>
          <p:nvPr>
            <p:ph type="title"/>
          </p:nvPr>
        </p:nvSpPr>
        <p:spPr/>
        <p:txBody>
          <a:bodyPr/>
          <a:lstStyle/>
          <a:p>
            <a:r>
              <a:rPr lang="en-US" dirty="0"/>
              <a:t>LINEAR REGRESSION FORECAST</a:t>
            </a:r>
          </a:p>
        </p:txBody>
      </p:sp>
      <p:sp>
        <p:nvSpPr>
          <p:cNvPr id="3" name="Content Placeholder 2">
            <a:extLst>
              <a:ext uri="{FF2B5EF4-FFF2-40B4-BE49-F238E27FC236}">
                <a16:creationId xmlns:a16="http://schemas.microsoft.com/office/drawing/2014/main" id="{A10E37D5-DE21-4C79-8041-A74D3B59413E}"/>
              </a:ext>
            </a:extLst>
          </p:cNvPr>
          <p:cNvSpPr>
            <a:spLocks noGrp="1"/>
          </p:cNvSpPr>
          <p:nvPr>
            <p:ph sz="half" idx="1"/>
          </p:nvPr>
        </p:nvSpPr>
        <p:spPr>
          <a:xfrm>
            <a:off x="64208" y="4542652"/>
            <a:ext cx="11798817" cy="1562120"/>
          </a:xfrm>
        </p:spPr>
        <p:txBody>
          <a:bodyPr>
            <a:normAutofit/>
          </a:bodyPr>
          <a:lstStyle/>
          <a:p>
            <a:r>
              <a:rPr lang="en-US" dirty="0"/>
              <a:t>Using the same time periods as in the previous slide on time series visualization we used linear regression forecast to create the above charts. Note the forecasted power usage in the blue lines and the shaded area.</a:t>
            </a:r>
          </a:p>
          <a:p>
            <a:r>
              <a:rPr lang="en-US" dirty="0"/>
              <a:t>Forecasts help peak into the future and determine upcoming power usage.</a:t>
            </a:r>
          </a:p>
        </p:txBody>
      </p:sp>
      <p:sp>
        <p:nvSpPr>
          <p:cNvPr id="19" name="Date Placeholder 18">
            <a:extLst>
              <a:ext uri="{FF2B5EF4-FFF2-40B4-BE49-F238E27FC236}">
                <a16:creationId xmlns:a16="http://schemas.microsoft.com/office/drawing/2014/main" id="{F5E3AD86-8AEA-42B2-8544-9A8DF02C8B85}"/>
              </a:ext>
            </a:extLst>
          </p:cNvPr>
          <p:cNvSpPr>
            <a:spLocks noGrp="1"/>
          </p:cNvSpPr>
          <p:nvPr>
            <p:ph type="dt" sz="half" idx="10"/>
          </p:nvPr>
        </p:nvSpPr>
        <p:spPr/>
        <p:txBody>
          <a:bodyPr/>
          <a:lstStyle/>
          <a:p>
            <a:fld id="{0CDB9637-74F8-488A-B016-64AB8F2E7A4B}" type="datetime4">
              <a:rPr lang="en-US" smtClean="0"/>
              <a:t>November 20, 2019</a:t>
            </a:fld>
            <a:r>
              <a:rPr lang="en-US" dirty="0"/>
              <a:t>	</a:t>
            </a:r>
          </a:p>
        </p:txBody>
      </p:sp>
      <p:sp>
        <p:nvSpPr>
          <p:cNvPr id="20" name="Footer Placeholder 19">
            <a:extLst>
              <a:ext uri="{FF2B5EF4-FFF2-40B4-BE49-F238E27FC236}">
                <a16:creationId xmlns:a16="http://schemas.microsoft.com/office/drawing/2014/main" id="{1EECCB8A-36C9-4C8A-9E29-8E55ED0F7768}"/>
              </a:ext>
            </a:extLst>
          </p:cNvPr>
          <p:cNvSpPr>
            <a:spLocks noGrp="1"/>
          </p:cNvSpPr>
          <p:nvPr>
            <p:ph type="ftr" sz="quarter" idx="11"/>
          </p:nvPr>
        </p:nvSpPr>
        <p:spPr/>
        <p:txBody>
          <a:bodyPr/>
          <a:lstStyle/>
          <a:p>
            <a:r>
              <a:rPr lang="en-US" dirty="0"/>
              <a:t>Copyright (C) 2019 IoT Analytics                         Commercial in Confidence</a:t>
            </a:r>
          </a:p>
        </p:txBody>
      </p:sp>
      <p:sp>
        <p:nvSpPr>
          <p:cNvPr id="21" name="Slide Number Placeholder 20">
            <a:extLst>
              <a:ext uri="{FF2B5EF4-FFF2-40B4-BE49-F238E27FC236}">
                <a16:creationId xmlns:a16="http://schemas.microsoft.com/office/drawing/2014/main" id="{CAD01951-2DF9-4D3A-9B2F-D7E78DC39B3A}"/>
              </a:ext>
            </a:extLst>
          </p:cNvPr>
          <p:cNvSpPr>
            <a:spLocks noGrp="1"/>
          </p:cNvSpPr>
          <p:nvPr>
            <p:ph type="sldNum" sz="quarter" idx="4"/>
          </p:nvPr>
        </p:nvSpPr>
        <p:spPr>
          <a:xfrm>
            <a:off x="10961497" y="6353135"/>
            <a:ext cx="538480" cy="430437"/>
          </a:xfrm>
        </p:spPr>
        <p:txBody>
          <a:bodyPr/>
          <a:lstStyle/>
          <a:p>
            <a:fld id="{D57F1E4F-1CFF-5643-939E-217C01CDF565}" type="slidenum">
              <a:rPr lang="en-US" smtClean="0"/>
              <a:pPr/>
              <a:t>9</a:t>
            </a:fld>
            <a:endParaRPr lang="en-US" dirty="0"/>
          </a:p>
        </p:txBody>
      </p:sp>
      <p:pic>
        <p:nvPicPr>
          <p:cNvPr id="8" name="Picture 7">
            <a:extLst>
              <a:ext uri="{FF2B5EF4-FFF2-40B4-BE49-F238E27FC236}">
                <a16:creationId xmlns:a16="http://schemas.microsoft.com/office/drawing/2014/main" id="{C5C25488-C200-4C17-A1D1-0563184C4E95}"/>
              </a:ext>
            </a:extLst>
          </p:cNvPr>
          <p:cNvPicPr>
            <a:picLocks noChangeAspect="1"/>
          </p:cNvPicPr>
          <p:nvPr/>
        </p:nvPicPr>
        <p:blipFill>
          <a:blip r:embed="rId2"/>
          <a:stretch>
            <a:fillRect/>
          </a:stretch>
        </p:blipFill>
        <p:spPr>
          <a:xfrm>
            <a:off x="74613" y="2136537"/>
            <a:ext cx="3813898" cy="2276769"/>
          </a:xfrm>
          <a:prstGeom prst="rect">
            <a:avLst/>
          </a:prstGeom>
        </p:spPr>
      </p:pic>
      <p:pic>
        <p:nvPicPr>
          <p:cNvPr id="9" name="Picture 8">
            <a:extLst>
              <a:ext uri="{FF2B5EF4-FFF2-40B4-BE49-F238E27FC236}">
                <a16:creationId xmlns:a16="http://schemas.microsoft.com/office/drawing/2014/main" id="{73DFC67D-E64A-4F54-8480-A785B57ADF04}"/>
              </a:ext>
            </a:extLst>
          </p:cNvPr>
          <p:cNvPicPr>
            <a:picLocks noChangeAspect="1"/>
          </p:cNvPicPr>
          <p:nvPr/>
        </p:nvPicPr>
        <p:blipFill>
          <a:blip r:embed="rId3"/>
          <a:stretch>
            <a:fillRect/>
          </a:stretch>
        </p:blipFill>
        <p:spPr>
          <a:xfrm>
            <a:off x="3981363" y="2111464"/>
            <a:ext cx="3902383" cy="2326913"/>
          </a:xfrm>
          <a:prstGeom prst="rect">
            <a:avLst/>
          </a:prstGeom>
        </p:spPr>
      </p:pic>
      <p:pic>
        <p:nvPicPr>
          <p:cNvPr id="10" name="Picture 9">
            <a:extLst>
              <a:ext uri="{FF2B5EF4-FFF2-40B4-BE49-F238E27FC236}">
                <a16:creationId xmlns:a16="http://schemas.microsoft.com/office/drawing/2014/main" id="{5FEA183A-E052-4476-95A9-AE14D92EB892}"/>
              </a:ext>
            </a:extLst>
          </p:cNvPr>
          <p:cNvPicPr>
            <a:picLocks noChangeAspect="1"/>
          </p:cNvPicPr>
          <p:nvPr/>
        </p:nvPicPr>
        <p:blipFill>
          <a:blip r:embed="rId4"/>
          <a:stretch>
            <a:fillRect/>
          </a:stretch>
        </p:blipFill>
        <p:spPr>
          <a:xfrm>
            <a:off x="7968620" y="2136537"/>
            <a:ext cx="3894405" cy="2314438"/>
          </a:xfrm>
          <a:prstGeom prst="rect">
            <a:avLst/>
          </a:prstGeom>
        </p:spPr>
      </p:pic>
    </p:spTree>
    <p:extLst>
      <p:ext uri="{BB962C8B-B14F-4D97-AF65-F5344CB8AC3E}">
        <p14:creationId xmlns:p14="http://schemas.microsoft.com/office/powerpoint/2010/main" val="158207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B21BF1A-59D3-4E19-9B95-2FD4309AC3AF}">
  <ds:schemaRefs>
    <ds:schemaRef ds:uri="http://schemas.microsoft.com/sharepoint/v3/contenttype/forms"/>
  </ds:schemaRefs>
</ds:datastoreItem>
</file>

<file path=customXml/itemProps2.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51EF32-6551-47EB-8BA9-22EF81F3DDAC}">
  <ds:schemaRefs>
    <ds:schemaRef ds:uri="http://schemas.openxmlformats.org/package/2006/metadata/core-properties"/>
    <ds:schemaRef ds:uri="71af3243-3dd4-4a8d-8c0d-dd76da1f02a5"/>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TM04033917[[fn=Berlin]]</Template>
  <TotalTime>0</TotalTime>
  <Words>1370</Words>
  <Application>Microsoft Office PowerPoint</Application>
  <PresentationFormat>Widescreen</PresentationFormat>
  <Paragraphs>136</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Copperplate Gothic Bold</vt:lpstr>
      <vt:lpstr>Trebuchet MS</vt:lpstr>
      <vt:lpstr>Berlin</vt:lpstr>
      <vt:lpstr>analysis of the energy consumption data</vt:lpstr>
      <vt:lpstr>Agenda</vt:lpstr>
      <vt:lpstr>background</vt:lpstr>
      <vt:lpstr>VISUALIZATIONS WITH ANALYSIS</vt:lpstr>
      <vt:lpstr>MONTHLY POWER USAGE BREAKDOWN</vt:lpstr>
      <vt:lpstr>POWER DISTRIBUTION PER YEAR</vt:lpstr>
      <vt:lpstr>TIME PERIODS SELECTED for ANALYSIS</vt:lpstr>
      <vt:lpstr>TIME SERIES VISUALIZATIONS</vt:lpstr>
      <vt:lpstr>LINEAR REGRESSION FORECAST</vt:lpstr>
      <vt:lpstr>DECOMPOSITION VISUALIZATION</vt:lpstr>
      <vt:lpstr>COMPARISON CHART</vt:lpstr>
      <vt:lpstr>HOLT WINTERS FORECASTING</vt:lpstr>
      <vt:lpstr>HOLTWINTERS – FORECASTED AREA</vt:lpstr>
      <vt:lpstr>summary</vt:lpstr>
      <vt:lpstr>BUSINESS RECOMMENDATIONS</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2</cp:revision>
  <dcterms:created xsi:type="dcterms:W3CDTF">2019-10-27T03:57:16Z</dcterms:created>
  <dcterms:modified xsi:type="dcterms:W3CDTF">2019-11-20T19:32:23Z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