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be3e5159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be3e515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be3e5159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be3e515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be3e515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be3e515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be3e5159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be3e5159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be3e5159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be3e515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be3e5159b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be3e515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be3e5159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be3e515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be3e5159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be3e515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be3e5159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be3e515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Mobile Computing Project(NewsApp)</a:t>
            </a:r>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K.Sibin - 2020307</a:t>
            </a:r>
            <a:endParaRPr/>
          </a:p>
          <a:p>
            <a:pPr indent="0" lvl="0" marL="0" rtl="0" algn="r">
              <a:lnSpc>
                <a:spcPct val="90000"/>
              </a:lnSpc>
              <a:spcBef>
                <a:spcPts val="0"/>
              </a:spcBef>
              <a:spcAft>
                <a:spcPts val="0"/>
              </a:spcAft>
              <a:buClr>
                <a:srgbClr val="E9F7F6"/>
              </a:buClr>
              <a:buSzPts val="2400"/>
              <a:buNone/>
            </a:pPr>
            <a:r>
              <a:rPr lang="en-US"/>
              <a:t>Saurabh Jaiswal - 2020331</a:t>
            </a:r>
            <a:endParaRPr/>
          </a:p>
          <a:p>
            <a:pPr indent="0" lvl="0" marL="0" rtl="0" algn="r">
              <a:lnSpc>
                <a:spcPct val="90000"/>
              </a:lnSpc>
              <a:spcBef>
                <a:spcPts val="0"/>
              </a:spcBef>
              <a:spcAft>
                <a:spcPts val="0"/>
              </a:spcAft>
              <a:buClr>
                <a:srgbClr val="E9F7F6"/>
              </a:buClr>
              <a:buSzPts val="2400"/>
              <a:buNone/>
            </a:pPr>
            <a:r>
              <a:rPr lang="en-US"/>
              <a:t>Aftab Hussain - 2020277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1644750" y="2312550"/>
            <a:ext cx="8902500" cy="22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600">
                <a:solidFill>
                  <a:schemeClr val="dk1"/>
                </a:solidFill>
                <a:latin typeface="Times New Roman"/>
                <a:ea typeface="Times New Roman"/>
                <a:cs typeface="Times New Roman"/>
                <a:sym typeface="Times New Roman"/>
              </a:rPr>
              <a:t>THANK YOU</a:t>
            </a:r>
            <a:endParaRPr sz="9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NewsApp is a simple Android application developed in Kotlin. It fetches news from an API and displays it in different categories based on their current  location. The app also allows users to save their favorite news articles and view them later and also change the language as per their requirements.</a:t>
            </a:r>
            <a:endParaRPr sz="3500">
              <a:latin typeface="Times New Roman"/>
              <a:ea typeface="Times New Roman"/>
              <a:cs typeface="Times New Roman"/>
              <a:sym typeface="Times New Roman"/>
            </a:endParaRPr>
          </a:p>
        </p:txBody>
      </p:sp>
      <p:pic>
        <p:nvPicPr>
          <p:cNvPr id="176" name="Google Shape;176;p20"/>
          <p:cNvPicPr preferRelativeResize="0"/>
          <p:nvPr/>
        </p:nvPicPr>
        <p:blipFill>
          <a:blip r:embed="rId3">
            <a:alphaModFix/>
          </a:blip>
          <a:stretch>
            <a:fillRect/>
          </a:stretch>
        </p:blipFill>
        <p:spPr>
          <a:xfrm>
            <a:off x="4600713" y="2561350"/>
            <a:ext cx="1934333" cy="42966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82" name="Google Shape;182;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32500"/>
          </a:bodyPr>
          <a:lstStyle/>
          <a:p>
            <a:pPr indent="-339010" lvl="0" marL="457200" rtl="0" algn="l">
              <a:lnSpc>
                <a:spcPct val="150000"/>
              </a:lnSpc>
              <a:spcBef>
                <a:spcPts val="1000"/>
              </a:spcBef>
              <a:spcAft>
                <a:spcPts val="0"/>
              </a:spcAft>
              <a:buSzPct val="100000"/>
              <a:buFont typeface="Times New Roman"/>
              <a:buChar char="●"/>
            </a:pPr>
            <a:r>
              <a:rPr b="1" lang="en-US" sz="5350">
                <a:latin typeface="Times New Roman"/>
                <a:ea typeface="Times New Roman"/>
                <a:cs typeface="Times New Roman"/>
                <a:sym typeface="Times New Roman"/>
              </a:rPr>
              <a:t>selectedTabForNavigationBar </a:t>
            </a:r>
            <a:r>
              <a:rPr lang="en-US" sz="5350">
                <a:latin typeface="Times New Roman"/>
                <a:ea typeface="Times New Roman"/>
                <a:cs typeface="Times New Roman"/>
                <a:sym typeface="Times New Roman"/>
              </a:rPr>
              <a:t>and </a:t>
            </a:r>
            <a:r>
              <a:rPr b="1" lang="en-US" sz="5350">
                <a:latin typeface="Times New Roman"/>
                <a:ea typeface="Times New Roman"/>
                <a:cs typeface="Times New Roman"/>
                <a:sym typeface="Times New Roman"/>
              </a:rPr>
              <a:t>selectedTabForTabRow:</a:t>
            </a:r>
            <a:r>
              <a:rPr lang="en-US" sz="5350">
                <a:latin typeface="Times New Roman"/>
                <a:ea typeface="Times New Roman"/>
                <a:cs typeface="Times New Roman"/>
                <a:sym typeface="Times New Roman"/>
              </a:rPr>
              <a:t> These are mutable states that hold the currently selected tab in the navigation bar and the tab row, respectively.  </a:t>
            </a:r>
            <a:endParaRPr sz="5350">
              <a:latin typeface="Times New Roman"/>
              <a:ea typeface="Times New Roman"/>
              <a:cs typeface="Times New Roman"/>
              <a:sym typeface="Times New Roman"/>
            </a:endParaRPr>
          </a:p>
          <a:p>
            <a:pPr indent="-339010" lvl="0" marL="457200" rtl="0" algn="l">
              <a:lnSpc>
                <a:spcPct val="150000"/>
              </a:lnSpc>
              <a:spcBef>
                <a:spcPts val="0"/>
              </a:spcBef>
              <a:spcAft>
                <a:spcPts val="0"/>
              </a:spcAft>
              <a:buSzPct val="100000"/>
              <a:buFont typeface="Times New Roman"/>
              <a:buChar char="●"/>
            </a:pPr>
            <a:r>
              <a:rPr b="1" lang="en-US" sz="5350">
                <a:latin typeface="Times New Roman"/>
                <a:ea typeface="Times New Roman"/>
                <a:cs typeface="Times New Roman"/>
                <a:sym typeface="Times New Roman"/>
              </a:rPr>
              <a:t>categories</a:t>
            </a:r>
            <a:r>
              <a:rPr lang="en-US" sz="5350">
                <a:latin typeface="Times New Roman"/>
                <a:ea typeface="Times New Roman"/>
                <a:cs typeface="Times New Roman"/>
                <a:sym typeface="Times New Roman"/>
              </a:rPr>
              <a:t> and </a:t>
            </a:r>
            <a:r>
              <a:rPr b="1" lang="en-US" sz="5350">
                <a:latin typeface="Times New Roman"/>
                <a:ea typeface="Times New Roman"/>
                <a:cs typeface="Times New Roman"/>
                <a:sym typeface="Times New Roman"/>
              </a:rPr>
              <a:t>bottomNavigationCategories</a:t>
            </a:r>
            <a:r>
              <a:rPr lang="en-US" sz="5350">
                <a:latin typeface="Times New Roman"/>
                <a:ea typeface="Times New Roman"/>
                <a:cs typeface="Times New Roman"/>
                <a:sym typeface="Times New Roman"/>
              </a:rPr>
              <a:t>: These are lists that hold the categories for the tab row and the bottom navigation bar, respectively.  </a:t>
            </a:r>
            <a:endParaRPr sz="5350">
              <a:latin typeface="Times New Roman"/>
              <a:ea typeface="Times New Roman"/>
              <a:cs typeface="Times New Roman"/>
              <a:sym typeface="Times New Roman"/>
            </a:endParaRPr>
          </a:p>
          <a:p>
            <a:pPr indent="-339010" lvl="0" marL="457200" rtl="0" algn="l">
              <a:lnSpc>
                <a:spcPct val="150000"/>
              </a:lnSpc>
              <a:spcBef>
                <a:spcPts val="0"/>
              </a:spcBef>
              <a:spcAft>
                <a:spcPts val="0"/>
              </a:spcAft>
              <a:buSzPct val="100000"/>
              <a:buFont typeface="Times New Roman"/>
              <a:buChar char="●"/>
            </a:pPr>
            <a:r>
              <a:rPr b="1" lang="en-US" sz="5350">
                <a:latin typeface="Times New Roman"/>
                <a:ea typeface="Times New Roman"/>
                <a:cs typeface="Times New Roman"/>
                <a:sym typeface="Times New Roman"/>
              </a:rPr>
              <a:t>tab0, tab1, tab2, tab3, and saved</a:t>
            </a:r>
            <a:r>
              <a:rPr lang="en-US" sz="5350">
                <a:latin typeface="Times New Roman"/>
                <a:ea typeface="Times New Roman"/>
                <a:cs typeface="Times New Roman"/>
                <a:sym typeface="Times New Roman"/>
              </a:rPr>
              <a:t>: These are lists that hold the items for each tab in the tab row and the saved items, respectively.  </a:t>
            </a:r>
            <a:endParaRPr sz="5350">
              <a:latin typeface="Times New Roman"/>
              <a:ea typeface="Times New Roman"/>
              <a:cs typeface="Times New Roman"/>
              <a:sym typeface="Times New Roman"/>
            </a:endParaRPr>
          </a:p>
          <a:p>
            <a:pPr indent="-339010" lvl="0" marL="457200" rtl="0" algn="l">
              <a:lnSpc>
                <a:spcPct val="150000"/>
              </a:lnSpc>
              <a:spcBef>
                <a:spcPts val="0"/>
              </a:spcBef>
              <a:spcAft>
                <a:spcPts val="0"/>
              </a:spcAft>
              <a:buSzPct val="100000"/>
              <a:buFont typeface="Times New Roman"/>
              <a:buChar char="●"/>
            </a:pPr>
            <a:r>
              <a:rPr b="1" lang="en-US" sz="5350">
                <a:latin typeface="Times New Roman"/>
                <a:ea typeface="Times New Roman"/>
                <a:cs typeface="Times New Roman"/>
                <a:sym typeface="Times New Roman"/>
              </a:rPr>
              <a:t>database</a:t>
            </a:r>
            <a:r>
              <a:rPr lang="en-US" sz="5350">
                <a:latin typeface="Times New Roman"/>
                <a:ea typeface="Times New Roman"/>
                <a:cs typeface="Times New Roman"/>
                <a:sym typeface="Times New Roman"/>
              </a:rPr>
              <a:t>: This is an instance of the Room database.  </a:t>
            </a:r>
            <a:endParaRPr sz="5350">
              <a:latin typeface="Times New Roman"/>
              <a:ea typeface="Times New Roman"/>
              <a:cs typeface="Times New Roman"/>
              <a:sym typeface="Times New Roman"/>
            </a:endParaRPr>
          </a:p>
          <a:p>
            <a:pPr indent="-339010" lvl="0" marL="457200" rtl="0" algn="l">
              <a:lnSpc>
                <a:spcPct val="150000"/>
              </a:lnSpc>
              <a:spcBef>
                <a:spcPts val="0"/>
              </a:spcBef>
              <a:spcAft>
                <a:spcPts val="0"/>
              </a:spcAft>
              <a:buSzPct val="100000"/>
              <a:buFont typeface="Times New Roman"/>
              <a:buChar char="●"/>
            </a:pPr>
            <a:r>
              <a:rPr b="1" lang="en-US" sz="5350">
                <a:latin typeface="Times New Roman"/>
                <a:ea typeface="Times New Roman"/>
                <a:cs typeface="Times New Roman"/>
                <a:sym typeface="Times New Roman"/>
              </a:rPr>
              <a:t>listItemsHomeScreen</a:t>
            </a:r>
            <a:r>
              <a:rPr lang="en-US" sz="5350">
                <a:latin typeface="Times New Roman"/>
                <a:ea typeface="Times New Roman"/>
                <a:cs typeface="Times New Roman"/>
                <a:sym typeface="Times New Roman"/>
              </a:rPr>
              <a:t>: This is a mutable state that holds the items to be displayed on the home screen.  </a:t>
            </a:r>
            <a:endParaRPr sz="5350">
              <a:latin typeface="Times New Roman"/>
              <a:ea typeface="Times New Roman"/>
              <a:cs typeface="Times New Roman"/>
              <a:sym typeface="Times New Roman"/>
            </a:endParaRPr>
          </a:p>
          <a:p>
            <a:pPr indent="-339010" lvl="0" marL="457200" rtl="0" algn="l">
              <a:lnSpc>
                <a:spcPct val="150000"/>
              </a:lnSpc>
              <a:spcBef>
                <a:spcPts val="0"/>
              </a:spcBef>
              <a:spcAft>
                <a:spcPts val="0"/>
              </a:spcAft>
              <a:buSzPct val="100000"/>
              <a:buFont typeface="Times New Roman"/>
              <a:buChar char="●"/>
            </a:pPr>
            <a:r>
              <a:rPr b="1" lang="en-US" sz="5350">
                <a:latin typeface="Times New Roman"/>
                <a:ea typeface="Times New Roman"/>
                <a:cs typeface="Times New Roman"/>
                <a:sym typeface="Times New Roman"/>
              </a:rPr>
              <a:t>changeTabs(tabNumber: Int)</a:t>
            </a:r>
            <a:r>
              <a:rPr lang="en-US" sz="5350">
                <a:latin typeface="Times New Roman"/>
                <a:ea typeface="Times New Roman"/>
                <a:cs typeface="Times New Roman"/>
                <a:sym typeface="Times New Roman"/>
              </a:rPr>
              <a:t>: This function changes the items displayed on the home screen based on the selected tab.  </a:t>
            </a:r>
            <a:endParaRPr sz="535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88" name="Google Shape;188;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6550" lvl="0" marL="457200" rtl="0" algn="l">
              <a:lnSpc>
                <a:spcPct val="150000"/>
              </a:lnSpc>
              <a:spcBef>
                <a:spcPts val="1000"/>
              </a:spcBef>
              <a:spcAft>
                <a:spcPts val="0"/>
              </a:spcAft>
              <a:buSzPts val="1700"/>
              <a:buFont typeface="Times New Roman"/>
              <a:buChar char="●"/>
            </a:pPr>
            <a:r>
              <a:rPr b="1" lang="en-US" sz="1700">
                <a:latin typeface="Times New Roman"/>
                <a:ea typeface="Times New Roman"/>
                <a:cs typeface="Times New Roman"/>
                <a:sym typeface="Times New Roman"/>
              </a:rPr>
              <a:t>add To Database(item: Items):</a:t>
            </a:r>
            <a:r>
              <a:rPr lang="en-US" sz="1700">
                <a:latin typeface="Times New Roman"/>
                <a:ea typeface="Times New Roman"/>
                <a:cs typeface="Times New Roman"/>
                <a:sym typeface="Times New Roman"/>
              </a:rPr>
              <a:t> This function adds an item to the database.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deleteFromDatabase(item: Items):</a:t>
            </a:r>
            <a:r>
              <a:rPr lang="en-US" sz="1700">
                <a:latin typeface="Times New Roman"/>
                <a:ea typeface="Times New Roman"/>
                <a:cs typeface="Times New Roman"/>
                <a:sym typeface="Times New Roman"/>
              </a:rPr>
              <a:t> This function deletes an item from the database.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homeButtonClicked():</a:t>
            </a:r>
            <a:r>
              <a:rPr lang="en-US" sz="1700">
                <a:latin typeface="Times New Roman"/>
                <a:ea typeface="Times New Roman"/>
                <a:cs typeface="Times New Roman"/>
                <a:sym typeface="Times New Roman"/>
              </a:rPr>
              <a:t> This function sets the items on the home screen to the items of the first tab and sets the selected tab in the tab row to the first tab.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savedButtonClicked():</a:t>
            </a:r>
            <a:r>
              <a:rPr lang="en-US" sz="1700">
                <a:latin typeface="Times New Roman"/>
                <a:ea typeface="Times New Roman"/>
                <a:cs typeface="Times New Roman"/>
                <a:sym typeface="Times New Roman"/>
              </a:rPr>
              <a:t> This function retrieves all the saved items from the database and sets the items on the home screen to these saved items.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settingsButtonClicked():</a:t>
            </a:r>
            <a:r>
              <a:rPr lang="en-US" sz="1700">
                <a:latin typeface="Times New Roman"/>
                <a:ea typeface="Times New Roman"/>
                <a:cs typeface="Times New Roman"/>
                <a:sym typeface="Times New Roman"/>
              </a:rPr>
              <a:t> This function sets the items on the home screen to the items of the first tab and sets the selected tab in the tab row to the first tab.  </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getNews(query: String, fromDate: String, sortBy: String, apiKey: String): </a:t>
            </a:r>
            <a:r>
              <a:rPr lang="en-US" sz="1700">
                <a:latin typeface="Times New Roman"/>
                <a:ea typeface="Times New Roman"/>
                <a:cs typeface="Times New Roman"/>
                <a:sym typeface="Times New Roman"/>
              </a:rPr>
              <a:t>This function makes a network request to fetch news based on the provided query, date, sort order, and API key.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0159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Location Detection</a:t>
            </a:r>
            <a:endParaRPr/>
          </a:p>
        </p:txBody>
      </p:sp>
      <p:pic>
        <p:nvPicPr>
          <p:cNvPr id="194" name="Google Shape;194;p23"/>
          <p:cNvPicPr preferRelativeResize="0"/>
          <p:nvPr/>
        </p:nvPicPr>
        <p:blipFill>
          <a:blip r:embed="rId3">
            <a:alphaModFix/>
          </a:blip>
          <a:stretch>
            <a:fillRect/>
          </a:stretch>
        </p:blipFill>
        <p:spPr>
          <a:xfrm>
            <a:off x="6611130" y="0"/>
            <a:ext cx="3087439" cy="685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45127" y="30159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Home Screen</a:t>
            </a:r>
            <a:endParaRPr/>
          </a:p>
        </p:txBody>
      </p:sp>
      <p:pic>
        <p:nvPicPr>
          <p:cNvPr id="200" name="Google Shape;200;p24"/>
          <p:cNvPicPr preferRelativeResize="0"/>
          <p:nvPr/>
        </p:nvPicPr>
        <p:blipFill>
          <a:blip r:embed="rId3">
            <a:alphaModFix/>
          </a:blip>
          <a:stretch>
            <a:fillRect/>
          </a:stretch>
        </p:blipFill>
        <p:spPr>
          <a:xfrm>
            <a:off x="6596605" y="0"/>
            <a:ext cx="3087439" cy="685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45127" y="30159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Saved News</a:t>
            </a:r>
            <a:endParaRPr/>
          </a:p>
        </p:txBody>
      </p:sp>
      <p:pic>
        <p:nvPicPr>
          <p:cNvPr id="206" name="Google Shape;206;p25"/>
          <p:cNvPicPr preferRelativeResize="0"/>
          <p:nvPr/>
        </p:nvPicPr>
        <p:blipFill>
          <a:blip r:embed="rId3">
            <a:alphaModFix/>
          </a:blip>
          <a:stretch>
            <a:fillRect/>
          </a:stretch>
        </p:blipFill>
        <p:spPr>
          <a:xfrm>
            <a:off x="6698130" y="0"/>
            <a:ext cx="3087439"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45127" y="30159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Language Change</a:t>
            </a:r>
            <a:endParaRPr/>
          </a:p>
        </p:txBody>
      </p:sp>
      <p:pic>
        <p:nvPicPr>
          <p:cNvPr id="212" name="Google Shape;212;p26"/>
          <p:cNvPicPr preferRelativeResize="0"/>
          <p:nvPr/>
        </p:nvPicPr>
        <p:blipFill>
          <a:blip r:embed="rId3">
            <a:alphaModFix/>
          </a:blip>
          <a:stretch>
            <a:fillRect/>
          </a:stretch>
        </p:blipFill>
        <p:spPr>
          <a:xfrm>
            <a:off x="5777705" y="0"/>
            <a:ext cx="3087439" cy="6857999"/>
          </a:xfrm>
          <a:prstGeom prst="rect">
            <a:avLst/>
          </a:prstGeom>
          <a:noFill/>
          <a:ln>
            <a:noFill/>
          </a:ln>
        </p:spPr>
      </p:pic>
      <p:pic>
        <p:nvPicPr>
          <p:cNvPr id="213" name="Google Shape;213;p26"/>
          <p:cNvPicPr preferRelativeResize="0"/>
          <p:nvPr/>
        </p:nvPicPr>
        <p:blipFill>
          <a:blip r:embed="rId4">
            <a:alphaModFix/>
          </a:blip>
          <a:stretch>
            <a:fillRect/>
          </a:stretch>
        </p:blipFill>
        <p:spPr>
          <a:xfrm>
            <a:off x="9017555" y="0"/>
            <a:ext cx="3087439"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Technologies Used</a:t>
            </a:r>
            <a:endParaRPr/>
          </a:p>
        </p:txBody>
      </p:sp>
      <p:sp>
        <p:nvSpPr>
          <p:cNvPr id="219" name="Google Shape;219;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Kotlin</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Java</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Gradle</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Android Jetpack Compose</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Retrofit for network requests</a:t>
            </a:r>
            <a:endParaRPr sz="2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 Room for local database</a:t>
            </a:r>
            <a:endParaRPr sz="3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