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13" r:id="rId5"/>
    <p:sldId id="429" r:id="rId6"/>
    <p:sldId id="415" r:id="rId7"/>
    <p:sldId id="416" r:id="rId8"/>
    <p:sldId id="417" r:id="rId9"/>
    <p:sldId id="420" r:id="rId10"/>
    <p:sldId id="419" r:id="rId11"/>
    <p:sldId id="421" r:id="rId12"/>
    <p:sldId id="422" r:id="rId13"/>
    <p:sldId id="424" r:id="rId14"/>
    <p:sldId id="425" r:id="rId15"/>
    <p:sldId id="423" r:id="rId16"/>
    <p:sldId id="426" r:id="rId17"/>
    <p:sldId id="428" r:id="rId18"/>
    <p:sldId id="4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323547134604046E-2"/>
          <c:y val="0.19425593077185235"/>
          <c:w val="0.52929685618106415"/>
          <c:h val="0.778069894071102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Personal Loan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C5-4B1B-8620-2F78923BA8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C5-4B1B-8620-2F78923BA8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Not Taken</c:v>
                </c:pt>
                <c:pt idx="1">
                  <c:v>Taken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0.90400000000000003</c:v>
                </c:pt>
                <c:pt idx="1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F2E-864F-0FF7225C1B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PERSONAL LOAN AS PER FAMILY</a:t>
            </a:r>
            <a:r>
              <a:rPr lang="en-US" sz="1400" baseline="0" dirty="0">
                <a:solidFill>
                  <a:schemeClr val="tx1"/>
                </a:solidFill>
              </a:rPr>
              <a:t> SIZE</a:t>
            </a:r>
            <a:endParaRPr lang="en-IN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6588994817522976E-2"/>
          <c:y val="2.8404605106277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909633930435"/>
          <c:y val="0.18740821067924235"/>
          <c:w val="0.81356285925537242"/>
          <c:h val="0.61654246396895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1365</c:v>
                </c:pt>
                <c:pt idx="1">
                  <c:v>1190</c:v>
                </c:pt>
                <c:pt idx="2">
                  <c:v>877</c:v>
                </c:pt>
                <c:pt idx="3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5-4A61-BECA-5A742EDBA8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107</c:v>
                </c:pt>
                <c:pt idx="1">
                  <c:v>106</c:v>
                </c:pt>
                <c:pt idx="2">
                  <c:v>133</c:v>
                </c:pt>
                <c:pt idx="3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5-4A61-BECA-5A742EDBA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6255007"/>
        <c:axId val="153510479"/>
      </c:barChart>
      <c:catAx>
        <c:axId val="182625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10479"/>
        <c:crosses val="autoZero"/>
        <c:auto val="1"/>
        <c:lblAlgn val="ctr"/>
        <c:lblOffset val="100"/>
        <c:noMultiLvlLbl val="0"/>
      </c:catAx>
      <c:valAx>
        <c:axId val="15351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25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EDUCATIONAL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2.5960641382709249E-2"/>
          <c:y val="2.5576353659517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3174477644443"/>
          <c:y val="0.17683359516735561"/>
          <c:w val="0.86065926257034464"/>
          <c:h val="0.59879085212970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Undergraduate</c:v>
                </c:pt>
                <c:pt idx="1">
                  <c:v>Graduate</c:v>
                </c:pt>
                <c:pt idx="2">
                  <c:v>Professional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2003</c:v>
                </c:pt>
                <c:pt idx="1">
                  <c:v>1221</c:v>
                </c:pt>
                <c:pt idx="2">
                  <c:v>1296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5-45E8-AD09-E658F9CDC6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Undergraduate</c:v>
                </c:pt>
                <c:pt idx="1">
                  <c:v>Graduate</c:v>
                </c:pt>
                <c:pt idx="2">
                  <c:v>Professional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93</c:v>
                </c:pt>
                <c:pt idx="1">
                  <c:v>182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5-45E8-AD09-E658F9CDC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52847055"/>
        <c:axId val="1701284287"/>
      </c:barChart>
      <c:catAx>
        <c:axId val="19528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84287"/>
        <c:crosses val="autoZero"/>
        <c:auto val="1"/>
        <c:lblAlgn val="ctr"/>
        <c:lblOffset val="100"/>
        <c:noMultiLvlLbl val="0"/>
      </c:catAx>
      <c:valAx>
        <c:axId val="1701284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84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PERSONAL LOAN AS PER SECURITIES A/C</a:t>
            </a:r>
            <a:endParaRPr lang="en-IN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632692372680881"/>
          <c:y val="4.9635031757430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78740157480315"/>
          <c:y val="0.15784601604117846"/>
          <c:w val="0.85344600371264334"/>
          <c:h val="0.66295540653192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4058</c:v>
                </c:pt>
                <c:pt idx="1">
                  <c:v>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A-4085-A89F-B296FA2F6E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420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A-4085-A89F-B296FA2F6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7847999"/>
        <c:axId val="1991385471"/>
      </c:barChart>
      <c:catAx>
        <c:axId val="154784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385471"/>
        <c:crosses val="autoZero"/>
        <c:auto val="1"/>
        <c:lblAlgn val="ctr"/>
        <c:lblOffset val="100"/>
        <c:noMultiLvlLbl val="0"/>
      </c:catAx>
      <c:valAx>
        <c:axId val="1991385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84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CD A/C</a:t>
            </a:r>
            <a:endParaRPr lang="en-IN" sz="14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350478550095031E-2"/>
          <c:y val="8.8417001211356566E-2"/>
          <c:w val="0.83855824056475703"/>
          <c:h val="0.707585736623417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4358</c:v>
                </c:pt>
                <c:pt idx="1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6-4E8B-AE9F-D600E8E3E5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Does 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340</c:v>
                </c:pt>
                <c:pt idx="1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6-4E8B-AE9F-D600E8E3E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2011679"/>
        <c:axId val="1991387951"/>
      </c:barChart>
      <c:catAx>
        <c:axId val="200201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387951"/>
        <c:crosses val="autoZero"/>
        <c:auto val="1"/>
        <c:lblAlgn val="ctr"/>
        <c:lblOffset val="100"/>
        <c:noMultiLvlLbl val="0"/>
      </c:catAx>
      <c:valAx>
        <c:axId val="1991387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01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 loan as per Customers</a:t>
            </a:r>
            <a:r>
              <a:rPr lang="en-US" sz="1400" b="1" baseline="0" dirty="0">
                <a:solidFill>
                  <a:schemeClr val="tx1"/>
                </a:solidFill>
              </a:rPr>
              <a:t> banking facilities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1500000000000021E-2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421979103573596E-2"/>
          <c:y val="0.2052425894538156"/>
          <c:w val="0.87292417474258022"/>
          <c:h val="0.6049185577186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using Online Banking</c:v>
                </c:pt>
                <c:pt idx="1">
                  <c:v>Not Using online Banking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2963</c:v>
                </c:pt>
                <c:pt idx="1">
                  <c:v>1827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0-427C-8959-53C9498A8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using Online Banking</c:v>
                </c:pt>
                <c:pt idx="1">
                  <c:v>Not Using online Banking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291</c:v>
                </c:pt>
                <c:pt idx="1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0-427C-8959-53C9498A8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309702544"/>
        <c:axId val="502638608"/>
      </c:barChart>
      <c:catAx>
        <c:axId val="30970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638608"/>
        <c:crosses val="autoZero"/>
        <c:auto val="1"/>
        <c:lblAlgn val="ctr"/>
        <c:lblOffset val="100"/>
        <c:noMultiLvlLbl val="0"/>
      </c:catAx>
      <c:valAx>
        <c:axId val="50263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0254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Personal</a:t>
            </a:r>
            <a:r>
              <a:rPr lang="en-US" sz="1400" b="1" baseline="0" dirty="0">
                <a:solidFill>
                  <a:schemeClr val="tx1"/>
                </a:solidFill>
              </a:rPr>
              <a:t> loan as per credit card</a:t>
            </a:r>
            <a:endParaRPr lang="en-IN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952228837516592"/>
          <c:y val="3.1760341064471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03925750816137"/>
          <c:y val="0.24720350290342585"/>
          <c:w val="0.84089226995609745"/>
          <c:h val="0.60613519876539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Taken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Not Have</c:v>
                </c:pt>
                <c:pt idx="1">
                  <c:v>Have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3193</c:v>
                </c:pt>
                <c:pt idx="1">
                  <c:v>1327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E-4D96-A16D-A84A2AD39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Taken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Not Have</c:v>
                </c:pt>
                <c:pt idx="1">
                  <c:v>Have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337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E-4D96-A16D-A84A2AD39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09029792"/>
        <c:axId val="525072352"/>
      </c:barChart>
      <c:catAx>
        <c:axId val="5090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072352"/>
        <c:crosses val="autoZero"/>
        <c:auto val="1"/>
        <c:lblAlgn val="ctr"/>
        <c:lblOffset val="100"/>
        <c:noMultiLvlLbl val="0"/>
      </c:catAx>
      <c:valAx>
        <c:axId val="525072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E37B-AE0B-F4F6-1F57-72BA8211E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D430-9E4D-12E2-B4AF-32DACF89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8668-E30C-288F-34B6-E6FA908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AEBC-EDF6-63AC-4CFA-1BE1B02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ECBF-E139-8E1C-01BB-61F2B96E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0EB8-E414-9BC7-48BE-1776C938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D3B2-18EE-9656-EAE6-BE7753A1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9176-4931-37D5-9EEC-F07117BA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3CDB-9B73-D22B-D6E5-5874702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3564-CC18-A893-3A96-B70983C3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9067-8136-6E57-521F-988B646B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5EE2-5762-8094-1C4D-A130F642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964D-7E8D-F152-81DB-B173DBA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CC3E-FF27-2B0A-82BD-F20AD50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67CF-BCE8-6D8D-5682-6C99ACB7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5C3C-E5CB-E1AC-5075-6598E357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FAD7-3990-E3C2-5AC1-8986E97A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2DD7-08B1-B94E-2ABD-678AAA4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D87B-2F6F-D3F4-9F94-66BF64F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C31F-3E1B-7885-AD43-EA282AA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088-C259-1B15-24DD-48B86E8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8D6F-7CB0-2865-F95B-6AA40883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6398-B9F7-E889-ABC4-F87D634A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AB88-7BFD-433F-C460-0FAB5FB9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90A4-BACD-2B53-F233-CB069A3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2A9-321F-E0A1-32AE-C65401AE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D1C-F74D-DC94-1252-10E99679B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2A62-47B5-F991-A193-EAEA9992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645D-29CE-B9CE-6538-E556E66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1852-0898-A685-8F66-0160DE6C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4B9E-1CCE-D116-E634-AC97DEF9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F0C4-56D7-97D8-B65A-32DC4CD6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A92B-5101-242C-B7A9-D4D63473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A1FF-B705-F5E5-039A-7D3D3EBC9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7B87A-D0E8-5AB0-6422-323CAF95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CD4-C1AF-810E-8452-C21904BF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9F5C8-5AB8-9C8E-66C3-A3EEEEA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E9F62-A62B-A38C-261D-6D5C8E0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5F34-AFB0-AAB5-1261-FD33BD1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5D56-D3BE-701B-1214-7E5D651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D6B9F-9BD1-103F-ABCA-DF4DCCA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D1A5-7978-8CC4-F4AD-86F85F4F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4CBB-E71E-B716-8314-EE88D6A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5688E-AB59-8DAE-2884-E5EF629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768F9-268D-1E21-05D9-7901D4E1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E354-DFC3-EA2B-05DA-B7154B67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6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89D5-7CAB-6DAD-6135-F1992073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5F0A-FFDB-1DC2-DFF8-0170175F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0B083-D805-128F-1AD0-3EDB6BDA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8BB7-5843-D4B9-B866-B8FA5FEB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135F-BAC6-0E3E-177C-32D8BDD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EA9F-2F5B-1AF1-D4F7-6D323EB3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BF40-4204-64E8-7276-9B517739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7FF5-D6D5-724B-CEFD-BD7215B3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8281-B8F7-1828-ACEA-CF423F1A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6139-531D-1AE6-86D9-3716715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E5B8-500B-26D0-0210-C0E211F0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B9F0-D9E6-03EB-7D80-963CCE7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A5C1-4667-C673-0B1E-82E8D84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BE24-F29F-7673-80FA-9A489A3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E9FB-92F1-0727-218E-6B709EB2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51B7-5837-40D7-A284-C287FC16DA88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5414-D89D-9D80-D7FC-2675B10D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AF68-9170-504C-97A3-980630F1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61CB4-EFD8-4FB2-AC1D-5731103B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-746" r="1676" b="448"/>
          <a:stretch/>
        </p:blipFill>
        <p:spPr>
          <a:xfrm>
            <a:off x="0" y="-102637"/>
            <a:ext cx="12192001" cy="6960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AB3DA-940A-D577-FA37-54817ADD156C}"/>
              </a:ext>
            </a:extLst>
          </p:cNvPr>
          <p:cNvSpPr txBox="1"/>
          <p:nvPr/>
        </p:nvSpPr>
        <p:spPr>
          <a:xfrm>
            <a:off x="3514045" y="1531573"/>
            <a:ext cx="4255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>
              <a:solidFill>
                <a:srgbClr val="ED7D3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32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6621" y="0"/>
            <a:ext cx="12225241" cy="687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10834-17EB-356F-945B-F05FF264E036}"/>
              </a:ext>
            </a:extLst>
          </p:cNvPr>
          <p:cNvSpPr txBox="1"/>
          <p:nvPr/>
        </p:nvSpPr>
        <p:spPr>
          <a:xfrm>
            <a:off x="93305" y="548361"/>
            <a:ext cx="390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HEATMAP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CD7D1-0C39-501E-E980-3686C62F2D57}"/>
              </a:ext>
            </a:extLst>
          </p:cNvPr>
          <p:cNvSpPr txBox="1"/>
          <p:nvPr/>
        </p:nvSpPr>
        <p:spPr>
          <a:xfrm>
            <a:off x="0" y="1388173"/>
            <a:ext cx="5054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"</a:t>
            </a:r>
            <a:r>
              <a:rPr lang="en-US" b="1" dirty="0"/>
              <a:t>Experience</a:t>
            </a:r>
            <a:r>
              <a:rPr lang="en-US" dirty="0"/>
              <a:t>" and "</a:t>
            </a:r>
            <a:r>
              <a:rPr lang="en-US" b="1" dirty="0"/>
              <a:t>Age</a:t>
            </a:r>
            <a:r>
              <a:rPr lang="en-US" dirty="0"/>
              <a:t>" looks like highly </a:t>
            </a:r>
            <a:r>
              <a:rPr lang="en-US" b="1" dirty="0"/>
              <a:t>positively</a:t>
            </a:r>
            <a:r>
              <a:rPr lang="en-US" dirty="0"/>
              <a:t> </a:t>
            </a:r>
            <a:r>
              <a:rPr lang="en-US" b="1" dirty="0"/>
              <a:t>correlated</a:t>
            </a:r>
            <a:r>
              <a:rPr lang="en-US" dirty="0"/>
              <a:t> with each other. We can </a:t>
            </a:r>
            <a:r>
              <a:rPr lang="en-US" b="1" dirty="0"/>
              <a:t>remove</a:t>
            </a:r>
            <a:r>
              <a:rPr lang="en-US" dirty="0"/>
              <a:t> one of the variable to avoid </a:t>
            </a:r>
            <a:r>
              <a:rPr lang="en-US" b="1" dirty="0"/>
              <a:t>multi-collinearity</a:t>
            </a:r>
            <a:r>
              <a:rPr lang="en-US" dirty="0"/>
              <a:t> problem.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other point is "</a:t>
            </a:r>
            <a:r>
              <a:rPr lang="en-US" b="1" dirty="0" err="1"/>
              <a:t>CCAvg</a:t>
            </a:r>
            <a:r>
              <a:rPr lang="en-US" dirty="0"/>
              <a:t>" &amp; "</a:t>
            </a:r>
            <a:r>
              <a:rPr lang="en-US" b="1" dirty="0"/>
              <a:t>Income</a:t>
            </a:r>
            <a:r>
              <a:rPr lang="en-US" dirty="0"/>
              <a:t>" is also </a:t>
            </a:r>
            <a:r>
              <a:rPr lang="en-US" b="1" dirty="0"/>
              <a:t>correlated</a:t>
            </a:r>
            <a:r>
              <a:rPr lang="en-US" dirty="0"/>
              <a:t> with each 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But "</a:t>
            </a:r>
            <a:r>
              <a:rPr lang="en-US" b="1" dirty="0" err="1"/>
              <a:t>CCAvg</a:t>
            </a:r>
            <a:r>
              <a:rPr lang="en-US" dirty="0"/>
              <a:t>" contains values in </a:t>
            </a:r>
            <a:r>
              <a:rPr lang="en-US" b="1" dirty="0"/>
              <a:t>month</a:t>
            </a:r>
            <a:r>
              <a:rPr lang="en-US" dirty="0"/>
              <a:t> &amp; "</a:t>
            </a:r>
            <a:r>
              <a:rPr lang="en-US" b="1" dirty="0"/>
              <a:t>Income</a:t>
            </a:r>
            <a:r>
              <a:rPr lang="en-US" dirty="0"/>
              <a:t>" contains values in </a:t>
            </a:r>
            <a:r>
              <a:rPr lang="en-US" b="1" dirty="0"/>
              <a:t>annually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need to replace "</a:t>
            </a:r>
            <a:r>
              <a:rPr lang="en-US" b="1" dirty="0" err="1"/>
              <a:t>CCAvg</a:t>
            </a:r>
            <a:r>
              <a:rPr lang="en-US" dirty="0"/>
              <a:t>" in </a:t>
            </a:r>
            <a:r>
              <a:rPr lang="en-US" b="1" dirty="0"/>
              <a:t>Annual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CF26D-8586-08EF-9DED-AB77339E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34" y="195945"/>
            <a:ext cx="7378596" cy="543974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18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1" y="-1707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2B068-7D1E-FF3C-13FF-9FE4CFF705F4}"/>
              </a:ext>
            </a:extLst>
          </p:cNvPr>
          <p:cNvSpPr txBox="1"/>
          <p:nvPr/>
        </p:nvSpPr>
        <p:spPr>
          <a:xfrm>
            <a:off x="74646" y="466531"/>
            <a:ext cx="3153747" cy="54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PREPROCESSSING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6CA59-8110-8FE9-3891-F3DB602C1A63}"/>
              </a:ext>
            </a:extLst>
          </p:cNvPr>
          <p:cNvSpPr txBox="1"/>
          <p:nvPr/>
        </p:nvSpPr>
        <p:spPr>
          <a:xfrm>
            <a:off x="1" y="1069044"/>
            <a:ext cx="8210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removed the “</a:t>
            </a:r>
            <a:r>
              <a:rPr lang="en-US" b="1" i="0" dirty="0">
                <a:effectLst/>
                <a:latin typeface="Söhne"/>
              </a:rPr>
              <a:t>Id</a:t>
            </a:r>
            <a:r>
              <a:rPr lang="en-US" b="0" i="0" dirty="0">
                <a:effectLst/>
                <a:latin typeface="Söhne"/>
              </a:rPr>
              <a:t>" and "</a:t>
            </a:r>
            <a:r>
              <a:rPr lang="en-US" b="1" i="0" dirty="0">
                <a:effectLst/>
                <a:latin typeface="Söhne"/>
              </a:rPr>
              <a:t>ZIP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CODE</a:t>
            </a:r>
            <a:r>
              <a:rPr lang="en-US" b="0" i="0" dirty="0">
                <a:effectLst/>
                <a:latin typeface="Söhne"/>
              </a:rPr>
              <a:t>" columns because they didn't help us predict anything 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öhne"/>
              </a:rPr>
              <a:t>Experience</a:t>
            </a:r>
            <a:r>
              <a:rPr lang="en-US" dirty="0">
                <a:latin typeface="Söhne"/>
              </a:rPr>
              <a:t> Columns have some </a:t>
            </a:r>
            <a:r>
              <a:rPr lang="en-US" b="1" dirty="0">
                <a:latin typeface="Söhne"/>
              </a:rPr>
              <a:t>negative</a:t>
            </a:r>
            <a:r>
              <a:rPr lang="en-US" dirty="0">
                <a:latin typeface="Söhne"/>
              </a:rPr>
              <a:t> values , and this is highly correlated with </a:t>
            </a:r>
            <a:r>
              <a:rPr lang="en-US" b="1" dirty="0">
                <a:latin typeface="Söhne"/>
              </a:rPr>
              <a:t>Age</a:t>
            </a:r>
            <a:r>
              <a:rPr lang="en-US" dirty="0">
                <a:latin typeface="Söhne"/>
              </a:rPr>
              <a:t>. So handling with negatives values I Drop “</a:t>
            </a:r>
            <a:r>
              <a:rPr lang="en-US" b="1" dirty="0">
                <a:latin typeface="Söhne"/>
              </a:rPr>
              <a:t>Experience</a:t>
            </a:r>
            <a:r>
              <a:rPr lang="en-US" dirty="0">
                <a:latin typeface="Söhne"/>
              </a:rPr>
              <a:t>” Column To Avoid Multi Collinearity.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Replace the Values of correlated features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AB351-E3B3-1E54-48BE-8FC8C80200F0}"/>
              </a:ext>
            </a:extLst>
          </p:cNvPr>
          <p:cNvSpPr txBox="1"/>
          <p:nvPr/>
        </p:nvSpPr>
        <p:spPr>
          <a:xfrm>
            <a:off x="74646" y="3571365"/>
            <a:ext cx="526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SPLITING THE DATA INTO X &amp; Y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32A14-69C6-71DE-FA9D-1CB38EA3B64B}"/>
              </a:ext>
            </a:extLst>
          </p:cNvPr>
          <p:cNvSpPr txBox="1"/>
          <p:nvPr/>
        </p:nvSpPr>
        <p:spPr>
          <a:xfrm>
            <a:off x="-1" y="4381206"/>
            <a:ext cx="586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divided the dataset into two parts: X and y.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"</a:t>
            </a:r>
            <a:r>
              <a:rPr lang="en-US" b="1" i="0" dirty="0">
                <a:effectLst/>
                <a:latin typeface="Söhne"/>
              </a:rPr>
              <a:t>X</a:t>
            </a:r>
            <a:r>
              <a:rPr lang="en-US" b="0" i="0" dirty="0">
                <a:effectLst/>
                <a:latin typeface="Söhne"/>
              </a:rPr>
              <a:t>" typically represents the </a:t>
            </a:r>
            <a:r>
              <a:rPr lang="en-US" b="1" i="0" dirty="0">
                <a:effectLst/>
                <a:latin typeface="Söhne"/>
              </a:rPr>
              <a:t>independent</a:t>
            </a:r>
            <a:r>
              <a:rPr lang="en-US" b="0" i="0" dirty="0">
                <a:effectLst/>
                <a:latin typeface="Söhne"/>
              </a:rPr>
              <a:t> Variables, and "</a:t>
            </a:r>
            <a:r>
              <a:rPr lang="en-US" b="1" i="0" dirty="0">
                <a:effectLst/>
                <a:latin typeface="Söhne"/>
              </a:rPr>
              <a:t>y</a:t>
            </a:r>
            <a:r>
              <a:rPr lang="en-US" b="0" i="0" dirty="0">
                <a:effectLst/>
                <a:latin typeface="Söhne"/>
              </a:rPr>
              <a:t>" represents the </a:t>
            </a:r>
            <a:r>
              <a:rPr lang="en-US" b="1" i="0" dirty="0">
                <a:effectLst/>
                <a:latin typeface="Söhne"/>
              </a:rPr>
              <a:t>Dependent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target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variable</a:t>
            </a:r>
            <a:r>
              <a:rPr lang="en-US" b="0" i="0" dirty="0">
                <a:effectLst/>
                <a:latin typeface="Söhne"/>
              </a:rPr>
              <a:t>) that we want to predict or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6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A2B29-CB5C-DC70-5A77-16871489F668}"/>
              </a:ext>
            </a:extLst>
          </p:cNvPr>
          <p:cNvSpPr txBox="1"/>
          <p:nvPr/>
        </p:nvSpPr>
        <p:spPr>
          <a:xfrm>
            <a:off x="0" y="475862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 TEST SPLIT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191F-63B8-A092-89E4-D4238B119007}"/>
              </a:ext>
            </a:extLst>
          </p:cNvPr>
          <p:cNvSpPr txBox="1"/>
          <p:nvPr/>
        </p:nvSpPr>
        <p:spPr>
          <a:xfrm>
            <a:off x="0" y="1175656"/>
            <a:ext cx="659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divided the data into training (</a:t>
            </a:r>
            <a:r>
              <a:rPr lang="en-US" b="1" i="0" dirty="0">
                <a:effectLst/>
                <a:latin typeface="Söhne"/>
              </a:rPr>
              <a:t>80%)</a:t>
            </a:r>
            <a:r>
              <a:rPr lang="en-US" b="0" i="0" dirty="0">
                <a:effectLst/>
                <a:latin typeface="Söhne"/>
              </a:rPr>
              <a:t> and testing (</a:t>
            </a:r>
            <a:r>
              <a:rPr lang="en-US" b="1" i="0" dirty="0">
                <a:effectLst/>
                <a:latin typeface="Söhne"/>
              </a:rPr>
              <a:t>20%)</a:t>
            </a:r>
            <a:r>
              <a:rPr lang="en-US" b="0" i="0" dirty="0">
                <a:effectLst/>
                <a:latin typeface="Söhne"/>
              </a:rPr>
              <a:t> sets.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Setting a random state of </a:t>
            </a:r>
            <a:r>
              <a:rPr lang="en-US" b="1" i="0" dirty="0">
                <a:effectLst/>
                <a:latin typeface="Söhne"/>
              </a:rPr>
              <a:t>123</a:t>
            </a:r>
            <a:r>
              <a:rPr lang="en-US" b="0" i="0" dirty="0">
                <a:effectLst/>
                <a:latin typeface="Söhne"/>
              </a:rPr>
              <a:t> ensures </a:t>
            </a:r>
            <a:r>
              <a:rPr lang="en-US" b="1" i="0" dirty="0">
                <a:effectLst/>
                <a:latin typeface="Söhne"/>
              </a:rPr>
              <a:t>consistent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results</a:t>
            </a:r>
            <a:r>
              <a:rPr lang="en-US" b="0" i="0" dirty="0">
                <a:effectLst/>
                <a:latin typeface="Söhne"/>
              </a:rPr>
              <a:t>, and using stratify=</a:t>
            </a:r>
            <a:r>
              <a:rPr lang="en-US" b="1" i="0" dirty="0">
                <a:effectLst/>
                <a:latin typeface="Söhne"/>
              </a:rPr>
              <a:t>y</a:t>
            </a:r>
            <a:r>
              <a:rPr lang="en-US" b="0" i="0" dirty="0">
                <a:effectLst/>
                <a:latin typeface="Söhne"/>
              </a:rPr>
              <a:t> maintains a proportional </a:t>
            </a:r>
            <a:r>
              <a:rPr lang="en-US" b="1" i="0" dirty="0">
                <a:effectLst/>
                <a:latin typeface="Söhne"/>
              </a:rPr>
              <a:t>distribution</a:t>
            </a:r>
            <a:r>
              <a:rPr lang="en-US" b="0" i="0" dirty="0">
                <a:effectLst/>
                <a:latin typeface="Söhne"/>
              </a:rPr>
              <a:t> of the </a:t>
            </a:r>
            <a:r>
              <a:rPr lang="en-US" b="1" i="0" dirty="0">
                <a:effectLst/>
                <a:latin typeface="Söhne"/>
              </a:rPr>
              <a:t>target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variable</a:t>
            </a:r>
            <a:r>
              <a:rPr lang="en-US" b="0" i="0" dirty="0">
                <a:effectLst/>
                <a:latin typeface="Söhne"/>
              </a:rPr>
              <a:t> in both sets.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1C28-D49C-AF4D-18F8-5CB0FC229D0A}"/>
              </a:ext>
            </a:extLst>
          </p:cNvPr>
          <p:cNvSpPr txBox="1"/>
          <p:nvPr/>
        </p:nvSpPr>
        <p:spPr>
          <a:xfrm>
            <a:off x="0" y="3307113"/>
            <a:ext cx="438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STANDARD SCALER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86FC-45BC-1E34-8870-35C40BEC498E}"/>
              </a:ext>
            </a:extLst>
          </p:cNvPr>
          <p:cNvSpPr txBox="1"/>
          <p:nvPr/>
        </p:nvSpPr>
        <p:spPr>
          <a:xfrm>
            <a:off x="0" y="4115130"/>
            <a:ext cx="71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used Standard Scaler to make sure all numeric features in the dataset have similar scales.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consistency is important for certain machine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It helps the models to perform 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92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73DBE5-DCBF-3811-E798-BA53BEE19104}"/>
              </a:ext>
            </a:extLst>
          </p:cNvPr>
          <p:cNvSpPr txBox="1"/>
          <p:nvPr/>
        </p:nvSpPr>
        <p:spPr>
          <a:xfrm>
            <a:off x="207665" y="629816"/>
            <a:ext cx="894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SMOTE TECHNIQUE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0CB8-E7B3-D361-14ED-F1A68F7538E0}"/>
              </a:ext>
            </a:extLst>
          </p:cNvPr>
          <p:cNvSpPr txBox="1"/>
          <p:nvPr/>
        </p:nvSpPr>
        <p:spPr>
          <a:xfrm>
            <a:off x="70339" y="1244550"/>
            <a:ext cx="80379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Over-sampling Technique used in </a:t>
            </a:r>
            <a:r>
              <a:rPr lang="en-US" b="1" dirty="0">
                <a:effectLst/>
              </a:rPr>
              <a:t>machine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learning</a:t>
            </a:r>
            <a:r>
              <a:rPr lang="en-US" b="0" dirty="0">
                <a:effectLst/>
              </a:rPr>
              <a:t> to address the class </a:t>
            </a:r>
            <a:r>
              <a:rPr lang="en-US" b="1" dirty="0">
                <a:effectLst/>
              </a:rPr>
              <a:t>imbalance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problem</a:t>
            </a:r>
            <a:r>
              <a:rPr lang="en-US" b="0" dirty="0">
                <a:effectLst/>
              </a:rPr>
              <a:t>, particularly in </a:t>
            </a:r>
            <a:r>
              <a:rPr lang="en-US" b="1" dirty="0">
                <a:effectLst/>
              </a:rPr>
              <a:t>classification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tasks</a:t>
            </a:r>
            <a:r>
              <a:rPr lang="en-US" b="0" dirty="0">
                <a:effectLst/>
              </a:rPr>
              <a:t> where one class significantly </a:t>
            </a:r>
            <a:r>
              <a:rPr lang="en-US" b="1" dirty="0">
                <a:effectLst/>
              </a:rPr>
              <a:t>outnumbers</a:t>
            </a:r>
            <a:r>
              <a:rPr lang="en-US" b="0" dirty="0">
                <a:effectLst/>
              </a:rPr>
              <a:t> the other.</a:t>
            </a:r>
          </a:p>
          <a:p>
            <a:endParaRPr 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This </a:t>
            </a:r>
            <a:r>
              <a:rPr lang="en-US" b="1" dirty="0">
                <a:effectLst/>
              </a:rPr>
              <a:t>helps</a:t>
            </a:r>
            <a:r>
              <a:rPr lang="en-US" b="0" dirty="0">
                <a:effectLst/>
              </a:rPr>
              <a:t> balance the </a:t>
            </a:r>
            <a:r>
              <a:rPr lang="en-US" b="1" dirty="0">
                <a:effectLst/>
              </a:rPr>
              <a:t>class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distribution</a:t>
            </a:r>
            <a:r>
              <a:rPr lang="en-US" b="0" dirty="0">
                <a:effectLst/>
              </a:rPr>
              <a:t>.</a:t>
            </a:r>
          </a:p>
          <a:p>
            <a:endParaRPr lang="en-US" b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effectLst/>
              </a:rPr>
              <a:t>I am using </a:t>
            </a:r>
            <a:r>
              <a:rPr lang="en-US" b="1" dirty="0">
                <a:effectLst/>
              </a:rPr>
              <a:t>over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sampling</a:t>
            </a:r>
            <a:r>
              <a:rPr lang="en-US" b="0" dirty="0">
                <a:effectLst/>
              </a:rPr>
              <a:t> because, we aim to improve the model's </a:t>
            </a:r>
            <a:r>
              <a:rPr lang="en-US" b="1" dirty="0">
                <a:effectLst/>
              </a:rPr>
              <a:t>ability</a:t>
            </a:r>
            <a:r>
              <a:rPr lang="en-US" b="0" dirty="0">
                <a:effectLst/>
              </a:rPr>
              <a:t> to recognize and generalize patterns in the </a:t>
            </a:r>
            <a:r>
              <a:rPr lang="en-US" b="1" dirty="0">
                <a:effectLst/>
              </a:rPr>
              <a:t>minority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class</a:t>
            </a:r>
            <a:r>
              <a:rPr lang="en-US" b="0" dirty="0">
                <a:effectLst/>
              </a:rPr>
              <a:t>, resulting in a more balanced and </a:t>
            </a:r>
            <a:r>
              <a:rPr lang="en-US" b="1" dirty="0">
                <a:effectLst/>
              </a:rPr>
              <a:t>powerful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predictive</a:t>
            </a:r>
            <a:r>
              <a:rPr lang="en-US" b="0" dirty="0">
                <a:effectLst/>
              </a:rPr>
              <a:t> </a:t>
            </a:r>
            <a:r>
              <a:rPr lang="en-US" b="1" dirty="0">
                <a:effectLst/>
              </a:rPr>
              <a:t>model</a:t>
            </a:r>
            <a:r>
              <a:rPr lang="en-US" b="0" dirty="0">
                <a:effectLst/>
              </a:rPr>
              <a:t>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By using the </a:t>
            </a:r>
            <a:r>
              <a:rPr lang="en-IN" sz="1800" b="1" dirty="0"/>
              <a:t>SMOTE</a:t>
            </a:r>
            <a:r>
              <a:rPr lang="en-IN" sz="1800" dirty="0"/>
              <a:t> technique, we can generate synthetic samples of </a:t>
            </a:r>
          </a:p>
          <a:p>
            <a:r>
              <a:rPr lang="en-IN" sz="1800" dirty="0"/>
              <a:t>      the minority class </a:t>
            </a:r>
            <a:r>
              <a:rPr lang="en-IN" sz="1800" b="1" dirty="0"/>
              <a:t>(Personal Loan Taken) </a:t>
            </a:r>
            <a:r>
              <a:rPr lang="en-IN" sz="1800" dirty="0"/>
              <a:t>to balance the dataset.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Here both class is equally distributed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/>
              <a:t>Not Take</a:t>
            </a:r>
            <a:r>
              <a:rPr lang="en-IN" b="1" dirty="0"/>
              <a:t>n Personal Loan(0)   = 3616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1" dirty="0"/>
              <a:t>Taken Personal Loan(1)           = 3616</a:t>
            </a:r>
          </a:p>
        </p:txBody>
      </p:sp>
    </p:spTree>
    <p:extLst>
      <p:ext uri="{BB962C8B-B14F-4D97-AF65-F5344CB8AC3E}">
        <p14:creationId xmlns:p14="http://schemas.microsoft.com/office/powerpoint/2010/main" val="11725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-74645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E2FA6-E90D-0FA7-03B2-ECEA30EDCDF0}"/>
              </a:ext>
            </a:extLst>
          </p:cNvPr>
          <p:cNvSpPr txBox="1"/>
          <p:nvPr/>
        </p:nvSpPr>
        <p:spPr>
          <a:xfrm>
            <a:off x="167951" y="476215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SELECTION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26E7-A1D5-1AC8-11BF-F4D4FBCDD193}"/>
              </a:ext>
            </a:extLst>
          </p:cNvPr>
          <p:cNvSpPr txBox="1"/>
          <p:nvPr/>
        </p:nvSpPr>
        <p:spPr>
          <a:xfrm>
            <a:off x="167951" y="926737"/>
            <a:ext cx="1838131" cy="370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Model used: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ED9CC-3135-FE10-E34D-6F609066E8D5}"/>
              </a:ext>
            </a:extLst>
          </p:cNvPr>
          <p:cNvSpPr txBox="1"/>
          <p:nvPr/>
        </p:nvSpPr>
        <p:spPr>
          <a:xfrm>
            <a:off x="74645" y="1747477"/>
            <a:ext cx="8714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Logistic Regression</a:t>
            </a:r>
            <a:r>
              <a:rPr lang="en-US" b="1" dirty="0"/>
              <a:t>: </a:t>
            </a:r>
            <a:r>
              <a:rPr lang="en-US" dirty="0"/>
              <a:t>logistic Regression is commonly used for </a:t>
            </a:r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b="1" dirty="0"/>
              <a:t>classification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. its preferred because it provides a </a:t>
            </a:r>
            <a:r>
              <a:rPr lang="en-US" b="1" dirty="0"/>
              <a:t>simple</a:t>
            </a:r>
            <a:r>
              <a:rPr lang="en-US" dirty="0"/>
              <a:t> an </a:t>
            </a:r>
            <a:r>
              <a:rPr lang="en-US" b="1" dirty="0"/>
              <a:t>efficient</a:t>
            </a:r>
            <a:r>
              <a:rPr lang="en-US" dirty="0"/>
              <a:t> way to </a:t>
            </a:r>
            <a:r>
              <a:rPr lang="en-US" b="1" dirty="0"/>
              <a:t>model</a:t>
            </a:r>
            <a:r>
              <a:rPr lang="en-US" dirty="0"/>
              <a:t> the </a:t>
            </a:r>
            <a:r>
              <a:rPr lang="en-US" b="1" dirty="0"/>
              <a:t>relationship</a:t>
            </a:r>
            <a:r>
              <a:rPr lang="en-US" dirty="0"/>
              <a:t> between the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 and the </a:t>
            </a:r>
            <a:r>
              <a:rPr lang="en-US" b="1" dirty="0"/>
              <a:t>probability</a:t>
            </a:r>
            <a:r>
              <a:rPr lang="en-US" dirty="0"/>
              <a:t> of a certain </a:t>
            </a:r>
            <a:r>
              <a:rPr lang="en-US" b="1" dirty="0"/>
              <a:t>outcome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r>
              <a:rPr lang="en-IN" b="1" u="sng" dirty="0"/>
              <a:t>Naive Bayes</a:t>
            </a:r>
            <a:r>
              <a:rPr lang="en-IN" b="1" dirty="0"/>
              <a:t>: </a:t>
            </a:r>
            <a:r>
              <a:rPr lang="en-US" b="0" i="0" dirty="0">
                <a:effectLst/>
                <a:latin typeface="Söhne"/>
              </a:rPr>
              <a:t>Naive Bayes algorithms are used for </a:t>
            </a:r>
            <a:r>
              <a:rPr lang="en-US" b="1" i="0" dirty="0">
                <a:effectLst/>
                <a:latin typeface="Söhne"/>
              </a:rPr>
              <a:t>classification</a:t>
            </a:r>
            <a:r>
              <a:rPr lang="en-US" b="0" i="0" dirty="0">
                <a:effectLst/>
                <a:latin typeface="Söhne"/>
              </a:rPr>
              <a:t> because they are </a:t>
            </a:r>
            <a:r>
              <a:rPr lang="en-US" b="1" i="0" dirty="0">
                <a:effectLst/>
                <a:latin typeface="Söhne"/>
              </a:rPr>
              <a:t>simple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computationally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efficient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1" i="0" dirty="0">
                <a:effectLst/>
                <a:latin typeface="Söhne"/>
              </a:rPr>
              <a:t>effective</a:t>
            </a:r>
            <a:r>
              <a:rPr lang="en-US" b="0" i="0" dirty="0">
                <a:effectLst/>
                <a:latin typeface="Söhne"/>
              </a:rPr>
              <a:t> in handling </a:t>
            </a:r>
            <a:r>
              <a:rPr lang="en-US" b="1" i="0" dirty="0">
                <a:effectLst/>
                <a:latin typeface="Söhne"/>
              </a:rPr>
              <a:t>high-dimensional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data</a:t>
            </a:r>
            <a:r>
              <a:rPr lang="en-US" b="0" i="0" dirty="0">
                <a:effectLst/>
                <a:latin typeface="Söhne"/>
              </a:rPr>
              <a:t>. They are particularly well-suited for text </a:t>
            </a:r>
            <a:r>
              <a:rPr lang="en-US" b="1" i="0" dirty="0">
                <a:effectLst/>
                <a:latin typeface="Söhne"/>
              </a:rPr>
              <a:t>classification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tasks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endParaRPr lang="en-US" dirty="0">
              <a:latin typeface="Söhne"/>
            </a:endParaRPr>
          </a:p>
          <a:p>
            <a:r>
              <a:rPr lang="en-US" b="1" u="sng" dirty="0">
                <a:latin typeface="Söhne"/>
              </a:rPr>
              <a:t>Support Vector Machine</a:t>
            </a:r>
            <a:r>
              <a:rPr lang="en-US" b="1" dirty="0">
                <a:latin typeface="Söhne"/>
              </a:rPr>
              <a:t>: </a:t>
            </a:r>
            <a:r>
              <a:rPr lang="en-US" b="0" i="0" dirty="0">
                <a:effectLst/>
                <a:latin typeface="Google Sans"/>
              </a:rPr>
              <a:t>SVM is a </a:t>
            </a:r>
            <a:r>
              <a:rPr lang="en-US" b="1" i="0" dirty="0">
                <a:effectLst/>
                <a:latin typeface="Google Sans"/>
              </a:rPr>
              <a:t>powerful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supervised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algorithm</a:t>
            </a:r>
            <a:r>
              <a:rPr lang="en-US" b="0" i="0" dirty="0">
                <a:effectLst/>
                <a:latin typeface="Google Sans"/>
              </a:rPr>
              <a:t> that works best on </a:t>
            </a:r>
            <a:r>
              <a:rPr lang="en-US" b="1" i="0" dirty="0">
                <a:effectLst/>
                <a:latin typeface="Google Sans"/>
              </a:rPr>
              <a:t>smaller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datasets</a:t>
            </a:r>
            <a:r>
              <a:rPr lang="en-US" b="0" i="0" dirty="0">
                <a:effectLst/>
                <a:latin typeface="Google Sans"/>
              </a:rPr>
              <a:t> but on </a:t>
            </a:r>
            <a:r>
              <a:rPr lang="en-US" b="1" i="0" dirty="0">
                <a:effectLst/>
                <a:latin typeface="Google Sans"/>
              </a:rPr>
              <a:t>complex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ones</a:t>
            </a:r>
            <a:r>
              <a:rPr lang="en-US" b="0" i="0" dirty="0">
                <a:effectLst/>
                <a:latin typeface="Google Sans"/>
              </a:rPr>
              <a:t>. Support Vector Machine(</a:t>
            </a:r>
            <a:r>
              <a:rPr lang="en-US" b="1" i="0" dirty="0">
                <a:effectLst/>
                <a:latin typeface="Google Sans"/>
              </a:rPr>
              <a:t>SVM</a:t>
            </a:r>
            <a:r>
              <a:rPr lang="en-US" b="0" i="0" dirty="0">
                <a:effectLst/>
                <a:latin typeface="Google Sans"/>
              </a:rPr>
              <a:t>)can be used for both </a:t>
            </a:r>
            <a:r>
              <a:rPr lang="en-US" b="1" i="0" dirty="0">
                <a:effectLst/>
                <a:latin typeface="Google Sans"/>
              </a:rPr>
              <a:t>regression</a:t>
            </a:r>
            <a:r>
              <a:rPr lang="en-US" b="0" i="0" dirty="0">
                <a:effectLst/>
                <a:latin typeface="Google Sans"/>
              </a:rPr>
              <a:t> and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tasks, but generally, they </a:t>
            </a:r>
            <a:r>
              <a:rPr lang="en-US" b="1" i="0" dirty="0">
                <a:effectLst/>
                <a:latin typeface="Google Sans"/>
              </a:rPr>
              <a:t>work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best</a:t>
            </a:r>
            <a:r>
              <a:rPr lang="en-US" b="0" i="0" dirty="0">
                <a:effectLst/>
                <a:latin typeface="Google Sans"/>
              </a:rPr>
              <a:t> in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problems</a:t>
            </a:r>
            <a:r>
              <a:rPr lang="en-US" b="0" i="0" dirty="0">
                <a:effectLst/>
                <a:latin typeface="Google Sans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19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9B973-91C5-7DCE-9298-8E83EE397C24}"/>
              </a:ext>
            </a:extLst>
          </p:cNvPr>
          <p:cNvSpPr txBox="1"/>
          <p:nvPr/>
        </p:nvSpPr>
        <p:spPr>
          <a:xfrm>
            <a:off x="83976" y="164478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COMPARISON </a:t>
            </a:r>
            <a:endParaRPr lang="en-IN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CEB921-6006-D317-70E9-5A051E78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43997"/>
              </p:ext>
            </p:extLst>
          </p:nvPr>
        </p:nvGraphicFramePr>
        <p:xfrm>
          <a:off x="83976" y="994666"/>
          <a:ext cx="7463454" cy="18985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6164">
                  <a:extLst>
                    <a:ext uri="{9D8B030D-6E8A-4147-A177-3AD203B41FA5}">
                      <a16:colId xmlns:a16="http://schemas.microsoft.com/office/drawing/2014/main" val="1531920276"/>
                    </a:ext>
                  </a:extLst>
                </a:gridCol>
                <a:gridCol w="1141354">
                  <a:extLst>
                    <a:ext uri="{9D8B030D-6E8A-4147-A177-3AD203B41FA5}">
                      <a16:colId xmlns:a16="http://schemas.microsoft.com/office/drawing/2014/main" val="300475615"/>
                    </a:ext>
                  </a:extLst>
                </a:gridCol>
                <a:gridCol w="1100203">
                  <a:extLst>
                    <a:ext uri="{9D8B030D-6E8A-4147-A177-3AD203B41FA5}">
                      <a16:colId xmlns:a16="http://schemas.microsoft.com/office/drawing/2014/main" val="1334151408"/>
                    </a:ext>
                  </a:extLst>
                </a:gridCol>
                <a:gridCol w="1133981">
                  <a:extLst>
                    <a:ext uri="{9D8B030D-6E8A-4147-A177-3AD203B41FA5}">
                      <a16:colId xmlns:a16="http://schemas.microsoft.com/office/drawing/2014/main" val="178470477"/>
                    </a:ext>
                  </a:extLst>
                </a:gridCol>
                <a:gridCol w="1291752">
                  <a:extLst>
                    <a:ext uri="{9D8B030D-6E8A-4147-A177-3AD203B41FA5}">
                      <a16:colId xmlns:a16="http://schemas.microsoft.com/office/drawing/2014/main" val="1018722606"/>
                    </a:ext>
                  </a:extLst>
                </a:gridCol>
              </a:tblGrid>
              <a:tr h="40345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 SCORE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38658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0.447368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0.885417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0.594406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55904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Naive Bayes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0.430851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0.843750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0.570423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86322"/>
                  </a:ext>
                </a:extLst>
              </a:tr>
              <a:tr h="498379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0.691729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0.803493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538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533FBA-292C-F4FA-F11F-D2DF52D68C70}"/>
              </a:ext>
            </a:extLst>
          </p:cNvPr>
          <p:cNvSpPr txBox="1"/>
          <p:nvPr/>
        </p:nvSpPr>
        <p:spPr>
          <a:xfrm>
            <a:off x="83976" y="3069784"/>
            <a:ext cx="1024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After evaluating different models for </a:t>
            </a:r>
            <a:r>
              <a:rPr lang="en-IN" sz="1800" b="1" dirty="0"/>
              <a:t>Bank</a:t>
            </a:r>
            <a:r>
              <a:rPr lang="en-IN" sz="1800" dirty="0"/>
              <a:t> </a:t>
            </a:r>
            <a:r>
              <a:rPr lang="en-IN" sz="1800" b="1" dirty="0"/>
              <a:t>Loan</a:t>
            </a:r>
            <a:r>
              <a:rPr lang="en-IN" sz="1800" dirty="0"/>
              <a:t> </a:t>
            </a:r>
            <a:r>
              <a:rPr lang="en-IN" sz="1800" b="1" dirty="0"/>
              <a:t>Analysis</a:t>
            </a:r>
            <a:r>
              <a:rPr lang="en-IN" sz="1800" dirty="0"/>
              <a:t> including </a:t>
            </a:r>
            <a:r>
              <a:rPr lang="en-IN" sz="1800" b="1" dirty="0"/>
              <a:t>Logistic</a:t>
            </a:r>
            <a:r>
              <a:rPr lang="en-IN" sz="1800" dirty="0"/>
              <a:t> </a:t>
            </a:r>
            <a:r>
              <a:rPr lang="en-IN" sz="1800" b="1" dirty="0"/>
              <a:t>Regression</a:t>
            </a:r>
            <a:r>
              <a:rPr lang="en-IN" sz="1800" dirty="0"/>
              <a:t>, </a:t>
            </a:r>
            <a:r>
              <a:rPr lang="en-IN" sz="1800" b="1" dirty="0"/>
              <a:t>Naïve</a:t>
            </a:r>
            <a:r>
              <a:rPr lang="en-IN" sz="1800" dirty="0"/>
              <a:t> </a:t>
            </a:r>
            <a:r>
              <a:rPr lang="en-IN" sz="1800" b="1" dirty="0"/>
              <a:t>Bayes</a:t>
            </a:r>
            <a:r>
              <a:rPr lang="en-IN" sz="1800" dirty="0"/>
              <a:t> &amp; </a:t>
            </a:r>
            <a:r>
              <a:rPr lang="en-IN" sz="1800" b="1" dirty="0"/>
              <a:t>Support</a:t>
            </a:r>
            <a:r>
              <a:rPr lang="en-IN" sz="1800" dirty="0"/>
              <a:t> </a:t>
            </a:r>
            <a:r>
              <a:rPr lang="en-IN" sz="1800" b="1" dirty="0"/>
              <a:t>Vector</a:t>
            </a:r>
            <a:r>
              <a:rPr lang="en-IN" sz="1800" dirty="0"/>
              <a:t> </a:t>
            </a:r>
            <a:r>
              <a:rPr lang="en-IN" sz="1800" b="1" dirty="0"/>
              <a:t>Machine</a:t>
            </a:r>
            <a:r>
              <a:rPr lang="en-IN" sz="1800" dirty="0"/>
              <a:t>.it can be concluded that the </a:t>
            </a:r>
            <a:r>
              <a:rPr lang="en-IN" sz="1800" b="1" dirty="0"/>
              <a:t>Support</a:t>
            </a:r>
            <a:r>
              <a:rPr lang="en-IN" sz="1800" dirty="0"/>
              <a:t> </a:t>
            </a:r>
            <a:r>
              <a:rPr lang="en-IN" sz="1800" b="1" dirty="0"/>
              <a:t>Vector</a:t>
            </a:r>
            <a:r>
              <a:rPr lang="en-IN" sz="1800" dirty="0"/>
              <a:t> </a:t>
            </a:r>
            <a:r>
              <a:rPr lang="en-IN" sz="1800" b="1" dirty="0"/>
              <a:t>Machine</a:t>
            </a:r>
            <a:r>
              <a:rPr lang="en-IN" sz="1800" dirty="0"/>
              <a:t> </a:t>
            </a:r>
            <a:r>
              <a:rPr lang="en-US" b="0" i="0" dirty="0">
                <a:effectLst/>
                <a:latin typeface="Söhne"/>
              </a:rPr>
              <a:t>algorithm is </a:t>
            </a:r>
            <a:r>
              <a:rPr lang="en-US" b="1" i="0" dirty="0">
                <a:effectLst/>
                <a:latin typeface="Söhne"/>
              </a:rPr>
              <a:t>outperforming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other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algorithms</a:t>
            </a:r>
            <a:r>
              <a:rPr lang="en-US" b="0" i="0" dirty="0">
                <a:effectLst/>
                <a:latin typeface="Söhne"/>
              </a:rPr>
              <a:t> in every </a:t>
            </a:r>
            <a:r>
              <a:rPr lang="en-US" b="1" i="0" dirty="0">
                <a:effectLst/>
                <a:latin typeface="Söhne"/>
              </a:rPr>
              <a:t>metric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 One of the key advantages of support vector machine is </a:t>
            </a:r>
            <a:r>
              <a:rPr lang="en-US" b="0" i="0" dirty="0">
                <a:effectLst/>
                <a:latin typeface="Google Sans"/>
              </a:rPr>
              <a:t>that </a:t>
            </a:r>
            <a:r>
              <a:rPr lang="en-US" b="1" i="0" dirty="0">
                <a:effectLst/>
                <a:latin typeface="Google Sans"/>
              </a:rPr>
              <a:t>work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best</a:t>
            </a:r>
            <a:r>
              <a:rPr lang="en-US" b="0" i="0" dirty="0">
                <a:effectLst/>
                <a:latin typeface="Google Sans"/>
              </a:rPr>
              <a:t> in </a:t>
            </a:r>
            <a:r>
              <a:rPr lang="en-US" b="1" i="0" dirty="0">
                <a:effectLst/>
                <a:latin typeface="Google Sans"/>
              </a:rPr>
              <a:t>classification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1" i="0" dirty="0">
                <a:effectLst/>
                <a:latin typeface="Google Sans"/>
              </a:rPr>
              <a:t>problems.</a:t>
            </a:r>
          </a:p>
          <a:p>
            <a:endParaRPr lang="en-US" b="1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While metrics like Accuracy and Precision are essential, Recall is particularly crucial in Customer Personal Loan Prediction, as it indicates the ability to identify customers who are likely to take </a:t>
            </a:r>
            <a:r>
              <a:rPr lang="en-US" dirty="0"/>
              <a:t>l</a:t>
            </a:r>
            <a:r>
              <a:rPr lang="en-US" sz="1800" dirty="0"/>
              <a:t>oan. And Support Vector Classification provided us the best Recall value.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9377-5540-221B-3D17-E8D043B86ED0}"/>
              </a:ext>
            </a:extLst>
          </p:cNvPr>
          <p:cNvSpPr txBox="1"/>
          <p:nvPr/>
        </p:nvSpPr>
        <p:spPr>
          <a:xfrm>
            <a:off x="275253" y="5933388"/>
            <a:ext cx="924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Hence,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 will go with Support Vector Classification as our final model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as it is quite evident that it performs best for our Bank Personal Loan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29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9B973-91C5-7DCE-9298-8E83EE397C24}"/>
              </a:ext>
            </a:extLst>
          </p:cNvPr>
          <p:cNvSpPr txBox="1"/>
          <p:nvPr/>
        </p:nvSpPr>
        <p:spPr>
          <a:xfrm>
            <a:off x="0" y="259398"/>
            <a:ext cx="332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  <a:r>
              <a:rPr lang="en-US" sz="2400" b="1" dirty="0"/>
              <a:t>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0B27-2556-1AC3-D0C7-CAAEABA8BF89}"/>
              </a:ext>
            </a:extLst>
          </p:cNvPr>
          <p:cNvSpPr txBox="1"/>
          <p:nvPr/>
        </p:nvSpPr>
        <p:spPr>
          <a:xfrm>
            <a:off x="93307" y="826262"/>
            <a:ext cx="8434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In conclusion, the analysis reveals that the dataset contains a highly imbalanced target variable, with a majority of customers (4520) not taking personal loans (0) and a smaller number (480) taking loans (1). 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Further exploration indicates that customers with educational backgrounds in Graduation and Professional categories are more likely to take personal loans compared to those with an Undergraduate education.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Family size also plays a role, with customers from families with 3 or 4 members showing a higher tendency to take personal loans.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The absence of a securities account seems to be associated with a higher likelihood of taking a personal loan, while having a Certificate of Deposit (</a:t>
            </a:r>
            <a:r>
              <a:rPr lang="en-US" b="0" i="0" dirty="0" err="1">
                <a:effectLst/>
                <a:latin typeface="Söhne"/>
              </a:rPr>
              <a:t>CDAccount</a:t>
            </a:r>
            <a:r>
              <a:rPr lang="en-US" b="0" i="0" dirty="0">
                <a:effectLst/>
                <a:latin typeface="Söhne"/>
              </a:rPr>
              <a:t>) is positively correlated with personal loan uptake.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Additionally, customers using online banking services are more inclined to have personal loans.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here is a negative trend where individuals with credit cards are less likely to take out personal loans.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60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F0B27-2556-1AC3-D0C7-CAAEABA8BF89}"/>
              </a:ext>
            </a:extLst>
          </p:cNvPr>
          <p:cNvSpPr txBox="1"/>
          <p:nvPr/>
        </p:nvSpPr>
        <p:spPr>
          <a:xfrm>
            <a:off x="65314" y="835593"/>
            <a:ext cx="8593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Addressing the imbalanced target variable, the </a:t>
            </a:r>
            <a:r>
              <a:rPr lang="en-US" b="1" i="0" dirty="0">
                <a:effectLst/>
                <a:latin typeface="Söhne"/>
              </a:rPr>
              <a:t>SMOTE</a:t>
            </a:r>
            <a:r>
              <a:rPr lang="en-US" b="0" i="0" dirty="0">
                <a:effectLst/>
                <a:latin typeface="Söhne"/>
              </a:rPr>
              <a:t> (Synthetic Minority Over-sampling Technique) method has been employed along with </a:t>
            </a:r>
            <a:r>
              <a:rPr lang="en-US" b="1" i="0" dirty="0">
                <a:effectLst/>
                <a:latin typeface="Söhne"/>
              </a:rPr>
              <a:t>standard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scaling</a:t>
            </a:r>
            <a:r>
              <a:rPr lang="en-US" b="0" i="0" dirty="0">
                <a:effectLst/>
                <a:latin typeface="Söhne"/>
              </a:rPr>
              <a:t> for numeric features (</a:t>
            </a:r>
            <a:r>
              <a:rPr lang="en-US" b="1" i="0" dirty="0">
                <a:effectLst/>
                <a:latin typeface="Söhne"/>
              </a:rPr>
              <a:t>age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 err="1">
                <a:effectLst/>
                <a:latin typeface="Söhne"/>
              </a:rPr>
              <a:t>CCavg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mortgage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income</a:t>
            </a:r>
            <a:r>
              <a:rPr lang="en-US" b="0" i="0" dirty="0">
                <a:effectLst/>
                <a:latin typeface="Söhne"/>
              </a:rPr>
              <a:t>). </a:t>
            </a:r>
            <a:r>
              <a:rPr lang="en-US" b="1" i="0" dirty="0">
                <a:effectLst/>
                <a:latin typeface="Söhne"/>
              </a:rPr>
              <a:t>Outliers</a:t>
            </a:r>
            <a:r>
              <a:rPr lang="en-US" b="0" i="0" dirty="0">
                <a:effectLst/>
                <a:latin typeface="Söhne"/>
              </a:rPr>
              <a:t> are present but are not considered as </a:t>
            </a:r>
            <a:r>
              <a:rPr lang="en-US" b="1" i="0" dirty="0">
                <a:effectLst/>
                <a:latin typeface="Söhne"/>
              </a:rPr>
              <a:t>error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points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Among the tested algorithms (</a:t>
            </a:r>
            <a:r>
              <a:rPr lang="en-US" b="1" i="0" dirty="0">
                <a:effectLst/>
                <a:latin typeface="Söhne"/>
              </a:rPr>
              <a:t>Logistic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Regression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1" i="0" dirty="0">
                <a:effectLst/>
                <a:latin typeface="Söhne"/>
              </a:rPr>
              <a:t>Naive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Bayes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i="0" dirty="0">
                <a:effectLst/>
                <a:latin typeface="Söhne"/>
              </a:rPr>
              <a:t>and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Support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Vector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Machine</a:t>
            </a:r>
            <a:r>
              <a:rPr lang="en-US" b="0" i="0" dirty="0">
                <a:effectLst/>
                <a:latin typeface="Söhne"/>
              </a:rPr>
              <a:t>), </a:t>
            </a:r>
            <a:r>
              <a:rPr lang="en-US" b="1" i="0" dirty="0">
                <a:effectLst/>
                <a:latin typeface="Söhne"/>
              </a:rPr>
              <a:t>SVM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outperforms</a:t>
            </a:r>
            <a:r>
              <a:rPr lang="en-US" b="0" i="0" dirty="0">
                <a:effectLst/>
                <a:latin typeface="Söhne"/>
              </a:rPr>
              <a:t> others across multiple metrics, including </a:t>
            </a:r>
            <a:r>
              <a:rPr lang="en-US" b="1" i="0" dirty="0">
                <a:effectLst/>
                <a:latin typeface="Söhne"/>
              </a:rPr>
              <a:t>accuracy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(96.3%),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precision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(73.99%),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recall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(94.79%),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1" i="0" dirty="0">
                <a:effectLst/>
                <a:latin typeface="Söhne"/>
              </a:rPr>
              <a:t>F1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score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83.11</a:t>
            </a:r>
            <a:r>
              <a:rPr lang="en-US" b="0" i="0" dirty="0">
                <a:effectLst/>
                <a:latin typeface="Söhne"/>
              </a:rPr>
              <a:t>%).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This suggests that </a:t>
            </a:r>
            <a:r>
              <a:rPr lang="en-US" b="1" i="0" dirty="0">
                <a:effectLst/>
                <a:latin typeface="Söhne"/>
              </a:rPr>
              <a:t>SVM</a:t>
            </a:r>
            <a:r>
              <a:rPr lang="en-US" b="0" i="0" dirty="0">
                <a:effectLst/>
                <a:latin typeface="Söhne"/>
              </a:rPr>
              <a:t> is the </a:t>
            </a:r>
            <a:r>
              <a:rPr lang="en-US" b="1" i="0" dirty="0">
                <a:effectLst/>
                <a:latin typeface="Söhne"/>
              </a:rPr>
              <a:t>most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suitable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 for </a:t>
            </a:r>
            <a:r>
              <a:rPr lang="en-US" b="1" i="0" dirty="0">
                <a:effectLst/>
                <a:latin typeface="Söhne"/>
              </a:rPr>
              <a:t>predicting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b="0" i="0" dirty="0">
                <a:effectLst/>
                <a:latin typeface="Söhne"/>
              </a:rPr>
              <a:t> uptake in this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7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6351" y="6311075"/>
            <a:ext cx="1785976" cy="462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90AED-BDA7-1475-74AC-0BCDE8DC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A34678-9AA0-B4BA-AE8C-876DBD47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D5B65F9C-ED4C-1602-B913-3A2EB0971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032919" y="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344C5-228E-F045-01B5-63A5ECF7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F5FCF-8DC9-98FB-E48A-4251EA574F9D}"/>
              </a:ext>
            </a:extLst>
          </p:cNvPr>
          <p:cNvSpPr txBox="1"/>
          <p:nvPr/>
        </p:nvSpPr>
        <p:spPr>
          <a:xfrm>
            <a:off x="86367" y="1859335"/>
            <a:ext cx="6672570" cy="1569660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Bank Personal Loan Prediction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56D77-F299-2AFA-67C4-C0AC405938F8}"/>
              </a:ext>
            </a:extLst>
          </p:cNvPr>
          <p:cNvSpPr txBox="1"/>
          <p:nvPr/>
        </p:nvSpPr>
        <p:spPr>
          <a:xfrm>
            <a:off x="86367" y="5212720"/>
            <a:ext cx="760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Capitalizing on the power of machine learning, our project focuses on refining the prediction algorithms for personal loans, ultimately contributing to improved customer retention strategies within the banking sector."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5C17F-7444-8602-B4FB-BC54C068F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44" y="1783522"/>
            <a:ext cx="2982476" cy="2982476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B1345-C3DD-C953-0A64-8A22840DD589}"/>
              </a:ext>
            </a:extLst>
          </p:cNvPr>
          <p:cNvSpPr txBox="1"/>
          <p:nvPr/>
        </p:nvSpPr>
        <p:spPr>
          <a:xfrm>
            <a:off x="9507893" y="5766718"/>
            <a:ext cx="29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:Aftab Khan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60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0500559F-AB2E-CF37-CDC4-BFF3EE903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6995597" y="24948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CCA5E-C014-D629-122F-1D90FC21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CBE5D-3457-0528-93F1-57FF9BAB0324}"/>
              </a:ext>
            </a:extLst>
          </p:cNvPr>
          <p:cNvSpPr txBox="1"/>
          <p:nvPr/>
        </p:nvSpPr>
        <p:spPr>
          <a:xfrm>
            <a:off x="457200" y="307910"/>
            <a:ext cx="425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6B8B8-50A0-2817-0894-3C6B71BAF4CA}"/>
              </a:ext>
            </a:extLst>
          </p:cNvPr>
          <p:cNvSpPr txBox="1"/>
          <p:nvPr/>
        </p:nvSpPr>
        <p:spPr>
          <a:xfrm>
            <a:off x="0" y="973628"/>
            <a:ext cx="88920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This dataset serves as a complete exploration of customer demographics and financial Factors within a banking context.</a:t>
            </a:r>
          </a:p>
          <a:p>
            <a:endParaRPr lang="en-US" sz="2400" b="0" i="0" dirty="0">
              <a:effectLst/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Söhne"/>
              </a:rPr>
              <a:t>Bank loans </a:t>
            </a:r>
            <a:r>
              <a:rPr lang="en-US" sz="2000" b="0" i="0" dirty="0">
                <a:effectLst/>
                <a:latin typeface="Söhne"/>
              </a:rPr>
              <a:t>play a crucial role in </a:t>
            </a:r>
            <a:r>
              <a:rPr lang="en-US" sz="2000" b="1" i="0" dirty="0">
                <a:effectLst/>
                <a:latin typeface="Söhne"/>
              </a:rPr>
              <a:t>economic development</a:t>
            </a:r>
            <a:r>
              <a:rPr lang="en-US" sz="2000" b="0" i="0" dirty="0">
                <a:effectLst/>
                <a:latin typeface="Söhne"/>
              </a:rPr>
              <a:t>, and our analysis focuses on applying machine learning to </a:t>
            </a:r>
            <a:r>
              <a:rPr lang="en-US" sz="2000" b="1" i="0" dirty="0">
                <a:effectLst/>
                <a:latin typeface="Söhne"/>
              </a:rPr>
              <a:t>predict loan acceptance </a:t>
            </a:r>
            <a:r>
              <a:rPr lang="en-US" sz="2000" b="0" i="0" dirty="0">
                <a:effectLst/>
                <a:latin typeface="Söhne"/>
              </a:rPr>
              <a:t>and identify potential defaulters.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ECECF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datasets include essential features such as </a:t>
            </a:r>
            <a:r>
              <a:rPr lang="en-US" sz="2000" b="1" dirty="0"/>
              <a:t>age</a:t>
            </a:r>
            <a:r>
              <a:rPr lang="en-US" sz="2000" dirty="0"/>
              <a:t>, </a:t>
            </a:r>
            <a:r>
              <a:rPr lang="en-US" sz="2000" b="1" dirty="0"/>
              <a:t>income, education, and more.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target variable , </a:t>
            </a:r>
            <a:r>
              <a:rPr lang="en-US" sz="2000" b="1" i="0" dirty="0">
                <a:effectLst/>
                <a:latin typeface="Söhne"/>
              </a:rPr>
              <a:t>'Personal Loan,'</a:t>
            </a:r>
            <a:r>
              <a:rPr lang="en-US" sz="2000" b="0" i="0" dirty="0">
                <a:effectLst/>
                <a:latin typeface="Söhne"/>
              </a:rPr>
              <a:t> indicates customer acceptance of a loan offer. And it is </a:t>
            </a:r>
            <a:r>
              <a:rPr lang="en-US" sz="2000" b="1" i="0" dirty="0">
                <a:effectLst/>
                <a:latin typeface="Söhne"/>
              </a:rPr>
              <a:t>highly imbalanced.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Our goal is to develop a predictive model that enhances the bank's ability to make </a:t>
            </a:r>
            <a:r>
              <a:rPr lang="en-US" sz="2000" b="1" i="0" dirty="0">
                <a:effectLst/>
                <a:latin typeface="Söhne"/>
              </a:rPr>
              <a:t>informed decisions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1" i="0" dirty="0">
                <a:effectLst/>
                <a:latin typeface="Söhne"/>
              </a:rPr>
              <a:t>reducing the risk of loan </a:t>
            </a:r>
            <a:r>
              <a:rPr lang="en-US" sz="2000" b="0" i="0" dirty="0">
                <a:effectLst/>
                <a:latin typeface="Söhne"/>
              </a:rPr>
              <a:t>and </a:t>
            </a:r>
            <a:r>
              <a:rPr lang="en-US" sz="2000" b="1" i="0" dirty="0">
                <a:effectLst/>
                <a:latin typeface="Söhne"/>
              </a:rPr>
              <a:t>improved the distribution of financial resources.</a:t>
            </a:r>
            <a:endParaRPr lang="en-US" sz="20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40F7-A30C-593D-4387-07D2A401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0" y="2230017"/>
            <a:ext cx="2998956" cy="150222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3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83976" y="265432"/>
            <a:ext cx="230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157BC-3DC5-DA85-B466-A4D92EF42894}"/>
              </a:ext>
            </a:extLst>
          </p:cNvPr>
          <p:cNvSpPr txBox="1"/>
          <p:nvPr/>
        </p:nvSpPr>
        <p:spPr>
          <a:xfrm>
            <a:off x="61487" y="1133537"/>
            <a:ext cx="8360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Key Details About The Datasets:</a:t>
            </a:r>
          </a:p>
          <a:p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Number</a:t>
            </a: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of</a:t>
            </a: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records</a:t>
            </a:r>
            <a:r>
              <a:rPr lang="en-US" sz="2000" dirty="0">
                <a:latin typeface="Söhne"/>
              </a:rPr>
              <a:t>: Our data have a robust collection of data. Consisting of 5000 rows. Each record is very important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Features/Columns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/>
              <a:t>:The dataset is characterized by a various set of features, each providing valuable insights into customer behavior. There are total 14 Columns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Source Of Data: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/>
              <a:t>The dataset is sourced from Kaggle, ensuring reliability and relevance.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783139-BE5B-F2CB-5E60-B68EA1CD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6370"/>
              </p:ext>
            </p:extLst>
          </p:nvPr>
        </p:nvGraphicFramePr>
        <p:xfrm>
          <a:off x="8831424" y="738660"/>
          <a:ext cx="2752532" cy="549873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{7DF18680-E054-41AD-8BC1-D1AEF772440D}</a:tableStyleId>
              </a:tblPr>
              <a:tblGrid>
                <a:gridCol w="2752532">
                  <a:extLst>
                    <a:ext uri="{9D8B030D-6E8A-4147-A177-3AD203B41FA5}">
                      <a16:colId xmlns:a16="http://schemas.microsoft.com/office/drawing/2014/main" val="1008292692"/>
                    </a:ext>
                  </a:extLst>
                </a:gridCol>
              </a:tblGrid>
              <a:tr h="392936">
                <a:tc>
                  <a:txBody>
                    <a:bodyPr/>
                    <a:lstStyle/>
                    <a:p>
                      <a:r>
                        <a:rPr lang="en-US" dirty="0">
                          <a:latin typeface="Algerian" panose="04020705040A02060702" pitchFamily="82" charset="0"/>
                        </a:rPr>
                        <a:t>Columns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EXPERIENCE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1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ZIP CODE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FAMILY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01671"/>
                  </a:ext>
                </a:extLst>
              </a:tr>
              <a:tr h="3864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CCAVG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9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EDUCATION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MORTGAGE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5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PERSONAL LOAN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3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SECURITIES ACCOUNT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6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CD ACCOUNT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ONLINE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CREDITCARD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ED0BD-EA20-E864-EF08-6541AFB59917}"/>
              </a:ext>
            </a:extLst>
          </p:cNvPr>
          <p:cNvSpPr txBox="1"/>
          <p:nvPr/>
        </p:nvSpPr>
        <p:spPr>
          <a:xfrm>
            <a:off x="158620" y="399427"/>
            <a:ext cx="3219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EXPLORATORY DATA ANALYSIS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8ADDB-7C10-C388-0014-21BBA1AA6693}"/>
              </a:ext>
            </a:extLst>
          </p:cNvPr>
          <p:cNvSpPr txBox="1"/>
          <p:nvPr/>
        </p:nvSpPr>
        <p:spPr>
          <a:xfrm>
            <a:off x="0" y="1494687"/>
            <a:ext cx="7305869" cy="496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Exploratory Data Analysis (EDA) helped us understand the data structure, find patterns, identify trends, and gain valuable insights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From EDA we analyze, the distribution of each features, checking the correlation between the features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Using visuals helped us see the data clearly, understand customer behavior, and pinpoint factors that might cause customers to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datasets is clean ,there is no </a:t>
            </a:r>
            <a:r>
              <a:rPr lang="en-US" b="1" dirty="0">
                <a:latin typeface="Söhne"/>
              </a:rPr>
              <a:t>NULL</a:t>
            </a:r>
            <a:r>
              <a:rPr lang="en-US" dirty="0">
                <a:latin typeface="Söhne"/>
              </a:rPr>
              <a:t> &amp; </a:t>
            </a:r>
            <a:r>
              <a:rPr lang="en-US" b="1" dirty="0">
                <a:latin typeface="Söhne"/>
              </a:rPr>
              <a:t>DUPLICATE</a:t>
            </a:r>
            <a:r>
              <a:rPr lang="en-US" dirty="0">
                <a:latin typeface="Söhne"/>
              </a:rPr>
              <a:t>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looked at our data columns and realized that some, like "</a:t>
            </a:r>
            <a:r>
              <a:rPr lang="en-US" b="1" i="0" dirty="0">
                <a:effectLst/>
                <a:latin typeface="Söhne"/>
              </a:rPr>
              <a:t>ID</a:t>
            </a:r>
            <a:r>
              <a:rPr lang="en-US" b="0" i="0" dirty="0">
                <a:effectLst/>
                <a:latin typeface="Söhne"/>
              </a:rPr>
              <a:t>" and "</a:t>
            </a:r>
            <a:r>
              <a:rPr lang="en-US" b="1" i="0" dirty="0">
                <a:effectLst/>
                <a:latin typeface="Söhne"/>
              </a:rPr>
              <a:t>ZIP</a:t>
            </a:r>
            <a:r>
              <a:rPr lang="en-US" b="0" i="0" dirty="0">
                <a:effectLst/>
                <a:latin typeface="Söhne"/>
              </a:rPr>
              <a:t> CODE" didn't help much in making predictions. So, we decided to remove them before further processing.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We used </a:t>
            </a:r>
            <a:r>
              <a:rPr lang="en-US" b="1" i="0" dirty="0">
                <a:effectLst/>
                <a:latin typeface="Söhne"/>
              </a:rPr>
              <a:t>Standard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Scaler</a:t>
            </a:r>
            <a:r>
              <a:rPr lang="en-US" i="0" dirty="0">
                <a:effectLst/>
                <a:latin typeface="Söhne"/>
              </a:rPr>
              <a:t> in preprocessing to keep the scales consistent for numerical features.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42319C-ECF5-71E4-715D-AC6930A78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22" y="2316875"/>
            <a:ext cx="4118024" cy="22242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4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-66675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139960" y="680944"/>
            <a:ext cx="674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DISTRIBUTION OF PERSONAL LOAN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BE5C52F-E9E9-A7BC-0864-44F15CBAC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902288"/>
              </p:ext>
            </p:extLst>
          </p:nvPr>
        </p:nvGraphicFramePr>
        <p:xfrm>
          <a:off x="0" y="1383059"/>
          <a:ext cx="6746031" cy="458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1DCDED3-E799-D320-DEEB-239B7861F150}"/>
              </a:ext>
            </a:extLst>
          </p:cNvPr>
          <p:cNvSpPr txBox="1"/>
          <p:nvPr/>
        </p:nvSpPr>
        <p:spPr>
          <a:xfrm>
            <a:off x="4155230" y="3257550"/>
            <a:ext cx="5181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From above pie chart we can see that our target variable distribution is </a:t>
            </a:r>
            <a:r>
              <a:rPr lang="en-US" sz="2000" b="1" dirty="0"/>
              <a:t>highly imbalanced.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Majority of the customers Not taken the personal loan</a:t>
            </a:r>
            <a:r>
              <a:rPr lang="en-US" sz="2000" b="1" dirty="0"/>
              <a:t>(90.40%)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Only </a:t>
            </a:r>
            <a:r>
              <a:rPr lang="en-US" sz="2000" b="1" dirty="0"/>
              <a:t>(9.60%) </a:t>
            </a:r>
            <a:r>
              <a:rPr lang="en-US" sz="2000" dirty="0"/>
              <a:t>customers has taken the loan.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0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0" y="436760"/>
            <a:ext cx="479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ANALYSIS</a:t>
            </a:r>
            <a:endParaRPr lang="en-IN" sz="2800" b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169E357-D13E-A73E-C1C3-48C745776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249244"/>
              </p:ext>
            </p:extLst>
          </p:nvPr>
        </p:nvGraphicFramePr>
        <p:xfrm>
          <a:off x="4791074" y="1063949"/>
          <a:ext cx="4695824" cy="3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A15C879-1F5F-EDB0-0782-239C9B7F9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18097"/>
              </p:ext>
            </p:extLst>
          </p:nvPr>
        </p:nvGraphicFramePr>
        <p:xfrm>
          <a:off x="104776" y="1139358"/>
          <a:ext cx="4362450" cy="3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4107EB-ABF9-2273-F3A7-1F0F2E2D1044}"/>
              </a:ext>
            </a:extLst>
          </p:cNvPr>
          <p:cNvSpPr txBox="1"/>
          <p:nvPr/>
        </p:nvSpPr>
        <p:spPr>
          <a:xfrm>
            <a:off x="209549" y="5029200"/>
            <a:ext cx="458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Customers that belong to education category </a:t>
            </a:r>
            <a:r>
              <a:rPr lang="en-US" b="1" dirty="0"/>
              <a:t>Graduation</a:t>
            </a:r>
            <a:r>
              <a:rPr lang="en-US" dirty="0"/>
              <a:t> and </a:t>
            </a:r>
            <a:r>
              <a:rPr lang="en-US" b="1" dirty="0"/>
              <a:t>Professional</a:t>
            </a:r>
            <a:r>
              <a:rPr lang="en-US" dirty="0"/>
              <a:t> have taken more Personal Loan then the </a:t>
            </a:r>
            <a:r>
              <a:rPr lang="en-US" b="1" dirty="0"/>
              <a:t>Undergraduate</a:t>
            </a:r>
            <a:r>
              <a:rPr lang="en-US" dirty="0"/>
              <a:t> class.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591E1-993F-6D3E-A4A8-18575481B4E5}"/>
              </a:ext>
            </a:extLst>
          </p:cNvPr>
          <p:cNvSpPr txBox="1"/>
          <p:nvPr/>
        </p:nvSpPr>
        <p:spPr>
          <a:xfrm>
            <a:off x="5248275" y="5200471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Family size of </a:t>
            </a:r>
            <a:r>
              <a:rPr lang="en-US" b="1" dirty="0"/>
              <a:t>3</a:t>
            </a:r>
            <a:r>
              <a:rPr lang="en-US" dirty="0"/>
              <a:t> and </a:t>
            </a:r>
            <a:r>
              <a:rPr lang="en-US" b="1" dirty="0"/>
              <a:t>4</a:t>
            </a:r>
            <a:r>
              <a:rPr lang="en-US" dirty="0"/>
              <a:t> members are tending to take </a:t>
            </a:r>
            <a:r>
              <a:rPr lang="en-US" b="1" dirty="0"/>
              <a:t>Personal</a:t>
            </a:r>
            <a:r>
              <a:rPr lang="en-US" dirty="0"/>
              <a:t> </a:t>
            </a:r>
            <a:r>
              <a:rPr lang="en-US" b="1" dirty="0"/>
              <a:t>Loan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3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B6F883-A00C-1B07-AF16-92E916719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797144"/>
              </p:ext>
            </p:extLst>
          </p:nvPr>
        </p:nvGraphicFramePr>
        <p:xfrm>
          <a:off x="93307" y="721359"/>
          <a:ext cx="4316766" cy="407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92B81AF-A261-023D-2295-FB4448262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608483"/>
              </p:ext>
            </p:extLst>
          </p:nvPr>
        </p:nvGraphicFramePr>
        <p:xfrm>
          <a:off x="4663440" y="721360"/>
          <a:ext cx="4714240" cy="407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D82BDD6-D2B5-9FDF-B541-FD1919AF3F75}"/>
              </a:ext>
            </a:extLst>
          </p:cNvPr>
          <p:cNvSpPr txBox="1"/>
          <p:nvPr/>
        </p:nvSpPr>
        <p:spPr>
          <a:xfrm>
            <a:off x="148592" y="4916498"/>
            <a:ext cx="451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effectLst/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customers who do not have a </a:t>
            </a:r>
            <a:r>
              <a:rPr lang="en-US" b="1" i="0" dirty="0">
                <a:effectLst/>
                <a:latin typeface="Söhne"/>
              </a:rPr>
              <a:t>securities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dirty="0">
                <a:effectLst/>
                <a:latin typeface="Söhne"/>
              </a:rPr>
              <a:t>A</a:t>
            </a:r>
            <a:r>
              <a:rPr lang="en-US" b="1" i="0" dirty="0">
                <a:effectLst/>
                <a:latin typeface="Söhne"/>
              </a:rPr>
              <a:t>/C</a:t>
            </a:r>
            <a:r>
              <a:rPr lang="en-US" b="0" i="0" dirty="0">
                <a:effectLst/>
                <a:latin typeface="Söhne"/>
              </a:rPr>
              <a:t> have taken </a:t>
            </a:r>
            <a:r>
              <a:rPr lang="en-US" b="1" i="0" dirty="0">
                <a:effectLst/>
                <a:latin typeface="Söhne"/>
              </a:rPr>
              <a:t>more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loans</a:t>
            </a:r>
            <a:r>
              <a:rPr lang="en-US" b="0" i="0" dirty="0">
                <a:effectLst/>
                <a:latin typeface="Söhne"/>
              </a:rPr>
              <a:t> compared to those who </a:t>
            </a:r>
            <a:r>
              <a:rPr lang="en-US" b="1" i="0" dirty="0">
                <a:effectLst/>
                <a:latin typeface="Söhne"/>
              </a:rPr>
              <a:t>have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1" i="0" dirty="0">
                <a:effectLst/>
                <a:latin typeface="Söhne"/>
              </a:rPr>
              <a:t>securities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A/C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C67C8-6F00-730D-1224-34016A928501}"/>
              </a:ext>
            </a:extLst>
          </p:cNvPr>
          <p:cNvSpPr txBox="1"/>
          <p:nvPr/>
        </p:nvSpPr>
        <p:spPr>
          <a:xfrm>
            <a:off x="4907476" y="5026770"/>
            <a:ext cx="39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i="0" dirty="0">
                <a:effectLst/>
                <a:latin typeface="Söhne"/>
              </a:rPr>
              <a:t>We can see that customers who have a </a:t>
            </a:r>
            <a:r>
              <a:rPr lang="en-US" b="1" i="0" dirty="0">
                <a:effectLst/>
                <a:latin typeface="Söhne"/>
              </a:rPr>
              <a:t>Certificate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of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Deposit</a:t>
            </a:r>
            <a:r>
              <a:rPr lang="en-US" i="0" dirty="0">
                <a:effectLst/>
                <a:latin typeface="Söhne"/>
              </a:rPr>
              <a:t> (</a:t>
            </a:r>
            <a:r>
              <a:rPr lang="en-US" b="1" i="0" dirty="0" err="1">
                <a:effectLst/>
                <a:latin typeface="Söhne"/>
              </a:rPr>
              <a:t>CDAccount</a:t>
            </a:r>
            <a:r>
              <a:rPr lang="en-US" i="0" dirty="0">
                <a:effectLst/>
                <a:latin typeface="Söhne"/>
              </a:rPr>
              <a:t>) have mostly taken a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i="0" dirty="0"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6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-166670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7690" y="6227099"/>
            <a:ext cx="1785976" cy="462949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4C16EC-1444-542C-A599-801792070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79385"/>
              </p:ext>
            </p:extLst>
          </p:nvPr>
        </p:nvGraphicFramePr>
        <p:xfrm>
          <a:off x="85726" y="838199"/>
          <a:ext cx="4286250" cy="381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684E9E-8C61-2194-2475-15ED1CCE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484563"/>
              </p:ext>
            </p:extLst>
          </p:nvPr>
        </p:nvGraphicFramePr>
        <p:xfrm>
          <a:off x="4371976" y="838199"/>
          <a:ext cx="3924299" cy="362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AC36D7-97B6-5AD8-A3C1-D40A984AE0FF}"/>
              </a:ext>
            </a:extLst>
          </p:cNvPr>
          <p:cNvSpPr txBox="1"/>
          <p:nvPr/>
        </p:nvSpPr>
        <p:spPr>
          <a:xfrm>
            <a:off x="85726" y="5026770"/>
            <a:ext cx="42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0" dirty="0">
                <a:effectLst/>
                <a:latin typeface="Söhne"/>
              </a:rPr>
              <a:t>Customers who use </a:t>
            </a:r>
            <a:r>
              <a:rPr lang="en-US" b="1" dirty="0">
                <a:latin typeface="Söhne"/>
              </a:rPr>
              <a:t>online</a:t>
            </a:r>
            <a:r>
              <a:rPr lang="en-US" dirty="0"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Bank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services</a:t>
            </a:r>
            <a:r>
              <a:rPr lang="en-US" i="0" dirty="0">
                <a:effectLst/>
                <a:latin typeface="Söhne"/>
              </a:rPr>
              <a:t> are </a:t>
            </a:r>
            <a:r>
              <a:rPr lang="en-US" b="1" i="0" dirty="0">
                <a:effectLst/>
                <a:latin typeface="Söhne"/>
              </a:rPr>
              <a:t>more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likely</a:t>
            </a:r>
            <a:r>
              <a:rPr lang="en-US" i="0" dirty="0">
                <a:effectLst/>
                <a:latin typeface="Söhne"/>
              </a:rPr>
              <a:t> to have a </a:t>
            </a:r>
            <a:r>
              <a:rPr lang="en-US" b="1" i="0" dirty="0">
                <a:effectLst/>
                <a:latin typeface="Söhne"/>
              </a:rPr>
              <a:t>higher</a:t>
            </a:r>
            <a:r>
              <a:rPr lang="en-US" i="0" dirty="0">
                <a:effectLst/>
                <a:latin typeface="Söhne"/>
              </a:rPr>
              <a:t> number of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loans</a:t>
            </a:r>
            <a:r>
              <a:rPr lang="en-US" i="0" dirty="0">
                <a:effectLst/>
                <a:latin typeface="Söhne"/>
              </a:rPr>
              <a:t> than those who </a:t>
            </a:r>
            <a:r>
              <a:rPr lang="en-US" b="1" dirty="0">
                <a:latin typeface="Söhne"/>
              </a:rPr>
              <a:t>do not using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online banking</a:t>
            </a: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services</a:t>
            </a:r>
            <a:r>
              <a:rPr lang="en-US" i="0" dirty="0">
                <a:effectLst/>
                <a:latin typeface="Söhne"/>
              </a:rPr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600CB-FDBC-A66F-389F-FACB450B64D3}"/>
              </a:ext>
            </a:extLst>
          </p:cNvPr>
          <p:cNvSpPr txBox="1"/>
          <p:nvPr/>
        </p:nvSpPr>
        <p:spPr>
          <a:xfrm>
            <a:off x="5153025" y="4978472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Most people who have a </a:t>
            </a:r>
            <a:r>
              <a:rPr lang="en-US" b="1" i="0" dirty="0">
                <a:effectLst/>
                <a:latin typeface="Söhne"/>
              </a:rPr>
              <a:t>credit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card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do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not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seem</a:t>
            </a:r>
            <a:r>
              <a:rPr lang="en-US" b="0" i="0" dirty="0">
                <a:effectLst/>
                <a:latin typeface="Söhne"/>
              </a:rPr>
              <a:t> to take out a </a:t>
            </a:r>
            <a:r>
              <a:rPr lang="en-US" b="1" i="0" dirty="0">
                <a:effectLst/>
                <a:latin typeface="Söhne"/>
              </a:rPr>
              <a:t>personal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loan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1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 loan analysis (ppt)</Template>
  <TotalTime>685</TotalTime>
  <Words>1553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Aptos</vt:lpstr>
      <vt:lpstr>Arial</vt:lpstr>
      <vt:lpstr>Arial Black</vt:lpstr>
      <vt:lpstr>Calibri</vt:lpstr>
      <vt:lpstr>Calibri Light</vt:lpstr>
      <vt:lpstr>Google Sans</vt:lpstr>
      <vt:lpstr>Rockwell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Khan</dc:creator>
  <cp:lastModifiedBy>Aftab Khan</cp:lastModifiedBy>
  <cp:revision>5</cp:revision>
  <dcterms:created xsi:type="dcterms:W3CDTF">2023-11-30T07:40:03Z</dcterms:created>
  <dcterms:modified xsi:type="dcterms:W3CDTF">2024-01-03T16:59:31Z</dcterms:modified>
</cp:coreProperties>
</file>