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h+s14DhRQtyFK9yXJpHr2nRd+S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Merriweather-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erriweather-bold.fntdata"/><Relationship Id="rId16" Type="http://schemas.openxmlformats.org/officeDocument/2006/relationships/slide" Target="slides/slide11.xml"/><Relationship Id="rId38" Type="http://schemas.openxmlformats.org/officeDocument/2006/relationships/font" Target="fonts/Merriweather-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95ccf71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1295ccf712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95ccf712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295ccf712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95ccf74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295ccf74db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295ccf74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1295ccf74d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95ccf74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1295ccf74db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95ccf74d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1295ccf74db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95ccf74d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295ccf74db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95ccf74d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295ccf74db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95ccf74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295ccf74db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295ccf74d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295ccf74d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95ccf74d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295ccf74d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95ccf71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1295ccf712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3"/>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3"/>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23"/>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3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53" name="Google Shape;53;p3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4" name="Google Shape;54;p3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p33"/>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8" name="Google Shape;58;p33"/>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9" name="Google Shape;5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24"/>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26"/>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6"/>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23" name="Google Shape;2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4" name="Shape 24"/>
        <p:cNvGrpSpPr/>
        <p:nvPr/>
      </p:nvGrpSpPr>
      <p:grpSpPr>
        <a:xfrm>
          <a:off x="0" y="0"/>
          <a:ext cx="0" cy="0"/>
          <a:chOff x="0" y="0"/>
          <a:chExt cx="0" cy="0"/>
        </a:xfrm>
      </p:grpSpPr>
      <p:sp>
        <p:nvSpPr>
          <p:cNvPr id="25" name="Google Shape;25;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6" name="Google Shape;26;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7" name="Google Shape;27;p27"/>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8" name="Google Shape;2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32" name="Google Shape;32;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3" name="Google Shape;33;p28"/>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4" name="Google Shape;34;p2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5" name="Google Shape;3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9" name="Google Shape;39;p29"/>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0" name="Google Shape;40;p29"/>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30"/>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0"/>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5" name="Google Shape;45;p30"/>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6" name="Google Shape;4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7" name="Shape 47"/>
        <p:cNvGrpSpPr/>
        <p:nvPr/>
      </p:nvGrpSpPr>
      <p:grpSpPr>
        <a:xfrm>
          <a:off x="0" y="0"/>
          <a:ext cx="0" cy="0"/>
          <a:chOff x="0" y="0"/>
          <a:chExt cx="0" cy="0"/>
        </a:xfrm>
      </p:grpSpPr>
      <p:sp>
        <p:nvSpPr>
          <p:cNvPr id="48" name="Google Shape;48;p3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4252725" y="3037150"/>
            <a:ext cx="5599500" cy="1833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t/>
            </a:r>
            <a:endParaRPr sz="1600">
              <a:solidFill>
                <a:schemeClr val="lt1"/>
              </a:solidFill>
            </a:endParaRPr>
          </a:p>
          <a:p>
            <a:pPr indent="0" lvl="0" marL="0" rtl="0" algn="l">
              <a:lnSpc>
                <a:spcPct val="100000"/>
              </a:lnSpc>
              <a:spcBef>
                <a:spcPts val="0"/>
              </a:spcBef>
              <a:spcAft>
                <a:spcPts val="0"/>
              </a:spcAft>
              <a:buSzPts val="3600"/>
              <a:buNone/>
            </a:pPr>
            <a:r>
              <a:t/>
            </a:r>
            <a:endParaRPr sz="1600">
              <a:solidFill>
                <a:schemeClr val="lt1"/>
              </a:solidFill>
            </a:endParaRPr>
          </a:p>
          <a:p>
            <a:pPr indent="0" lvl="0" marL="0" rtl="0" algn="l">
              <a:lnSpc>
                <a:spcPct val="100000"/>
              </a:lnSpc>
              <a:spcBef>
                <a:spcPts val="0"/>
              </a:spcBef>
              <a:spcAft>
                <a:spcPts val="0"/>
              </a:spcAft>
              <a:buSzPts val="3600"/>
              <a:buNone/>
            </a:pPr>
            <a:r>
              <a:rPr lang="en" sz="1600">
                <a:solidFill>
                  <a:schemeClr val="lt1"/>
                </a:solidFill>
              </a:rPr>
              <a:t>Prepared By: 19012012024_Vidhi Patel</a:t>
            </a:r>
            <a:endParaRPr sz="1600">
              <a:solidFill>
                <a:schemeClr val="lt1"/>
              </a:solidFill>
            </a:endParaRPr>
          </a:p>
          <a:p>
            <a:pPr indent="0" lvl="0" marL="0" rtl="0" algn="l">
              <a:lnSpc>
                <a:spcPct val="100000"/>
              </a:lnSpc>
              <a:spcBef>
                <a:spcPts val="0"/>
              </a:spcBef>
              <a:spcAft>
                <a:spcPts val="0"/>
              </a:spcAft>
              <a:buSzPts val="3600"/>
              <a:buNone/>
            </a:pPr>
            <a:r>
              <a:t/>
            </a:r>
            <a:endParaRPr sz="1600">
              <a:solidFill>
                <a:schemeClr val="lt1"/>
              </a:solidFill>
            </a:endParaRPr>
          </a:p>
          <a:p>
            <a:pPr indent="0" lvl="0" marL="0" rtl="0" algn="l">
              <a:lnSpc>
                <a:spcPct val="100000"/>
              </a:lnSpc>
              <a:spcBef>
                <a:spcPts val="0"/>
              </a:spcBef>
              <a:spcAft>
                <a:spcPts val="0"/>
              </a:spcAft>
              <a:buSzPts val="3600"/>
              <a:buNone/>
            </a:pPr>
            <a:r>
              <a:rPr lang="en" sz="1600">
                <a:solidFill>
                  <a:schemeClr val="lt1"/>
                </a:solidFill>
              </a:rPr>
              <a:t>Internal Guide: Chirag Gami</a:t>
            </a:r>
            <a:endParaRPr sz="1600">
              <a:solidFill>
                <a:schemeClr val="lt1"/>
              </a:solidFill>
            </a:endParaRPr>
          </a:p>
        </p:txBody>
      </p:sp>
      <p:sp>
        <p:nvSpPr>
          <p:cNvPr id="65" name="Google Shape;65;p1"/>
          <p:cNvSpPr txBox="1"/>
          <p:nvPr>
            <p:ph idx="1" type="subTitle"/>
          </p:nvPr>
        </p:nvSpPr>
        <p:spPr>
          <a:xfrm>
            <a:off x="646525" y="2083250"/>
            <a:ext cx="5043000" cy="585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600"/>
              <a:buNone/>
            </a:pPr>
            <a:r>
              <a:rPr b="1" lang="en" sz="2600">
                <a:solidFill>
                  <a:schemeClr val="dk2"/>
                </a:solidFill>
              </a:rPr>
              <a:t>Little Lady Fashion</a:t>
            </a:r>
            <a:endParaRPr b="1" sz="2600">
              <a:solidFill>
                <a:schemeClr val="dk2"/>
              </a:solidFill>
            </a:endParaRPr>
          </a:p>
        </p:txBody>
      </p:sp>
      <p:pic>
        <p:nvPicPr>
          <p:cNvPr id="66" name="Google Shape;66;p1"/>
          <p:cNvPicPr preferRelativeResize="0"/>
          <p:nvPr/>
        </p:nvPicPr>
        <p:blipFill>
          <a:blip r:embed="rId3">
            <a:alphaModFix/>
          </a:blip>
          <a:stretch>
            <a:fillRect/>
          </a:stretch>
        </p:blipFill>
        <p:spPr>
          <a:xfrm>
            <a:off x="2887588" y="447850"/>
            <a:ext cx="4067175" cy="1114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System Flow Diagram</a:t>
            </a:r>
            <a:endParaRPr/>
          </a:p>
        </p:txBody>
      </p:sp>
      <p:pic>
        <p:nvPicPr>
          <p:cNvPr id="129" name="Google Shape;129;p10"/>
          <p:cNvPicPr preferRelativeResize="0"/>
          <p:nvPr/>
        </p:nvPicPr>
        <p:blipFill>
          <a:blip r:embed="rId3">
            <a:alphaModFix/>
          </a:blip>
          <a:stretch>
            <a:fillRect/>
          </a:stretch>
        </p:blipFill>
        <p:spPr>
          <a:xfrm>
            <a:off x="2233975" y="1348850"/>
            <a:ext cx="4561325" cy="3714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Sequence Diagram user</a:t>
            </a:r>
            <a:endParaRPr/>
          </a:p>
        </p:txBody>
      </p:sp>
      <p:pic>
        <p:nvPicPr>
          <p:cNvPr id="135" name="Google Shape;135;p11"/>
          <p:cNvPicPr preferRelativeResize="0"/>
          <p:nvPr/>
        </p:nvPicPr>
        <p:blipFill>
          <a:blip r:embed="rId3">
            <a:alphaModFix/>
          </a:blip>
          <a:stretch>
            <a:fillRect/>
          </a:stretch>
        </p:blipFill>
        <p:spPr>
          <a:xfrm>
            <a:off x="1974125" y="1275800"/>
            <a:ext cx="5452400" cy="3867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295ccf712a_0_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Sequence Diagram Admin</a:t>
            </a:r>
            <a:endParaRPr/>
          </a:p>
        </p:txBody>
      </p:sp>
      <p:pic>
        <p:nvPicPr>
          <p:cNvPr id="141" name="Google Shape;141;g1295ccf712a_0_14"/>
          <p:cNvPicPr preferRelativeResize="0"/>
          <p:nvPr/>
        </p:nvPicPr>
        <p:blipFill>
          <a:blip r:embed="rId3">
            <a:alphaModFix/>
          </a:blip>
          <a:stretch>
            <a:fillRect/>
          </a:stretch>
        </p:blipFill>
        <p:spPr>
          <a:xfrm>
            <a:off x="1965400" y="1262375"/>
            <a:ext cx="5576400" cy="388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Activity Diagram User</a:t>
            </a:r>
            <a:endParaRPr/>
          </a:p>
        </p:txBody>
      </p:sp>
      <p:pic>
        <p:nvPicPr>
          <p:cNvPr id="147" name="Google Shape;147;p12"/>
          <p:cNvPicPr preferRelativeResize="0"/>
          <p:nvPr/>
        </p:nvPicPr>
        <p:blipFill>
          <a:blip r:embed="rId3">
            <a:alphaModFix/>
          </a:blip>
          <a:stretch>
            <a:fillRect/>
          </a:stretch>
        </p:blipFill>
        <p:spPr>
          <a:xfrm>
            <a:off x="2596575" y="1289225"/>
            <a:ext cx="4185326" cy="3854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1295ccf712a_0_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Activity Diagram Admin</a:t>
            </a:r>
            <a:endParaRPr/>
          </a:p>
        </p:txBody>
      </p:sp>
      <p:pic>
        <p:nvPicPr>
          <p:cNvPr id="153" name="Google Shape;153;g1295ccf712a_0_21"/>
          <p:cNvPicPr preferRelativeResize="0"/>
          <p:nvPr/>
        </p:nvPicPr>
        <p:blipFill>
          <a:blip r:embed="rId3">
            <a:alphaModFix/>
          </a:blip>
          <a:stretch>
            <a:fillRect/>
          </a:stretch>
        </p:blipFill>
        <p:spPr>
          <a:xfrm>
            <a:off x="2457600" y="1290450"/>
            <a:ext cx="4189999" cy="385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Flow Diagram Level 0</a:t>
            </a:r>
            <a:endParaRPr/>
          </a:p>
        </p:txBody>
      </p:sp>
      <p:sp>
        <p:nvSpPr>
          <p:cNvPr id="159" name="Google Shape;159;p13"/>
          <p:cNvSpPr txBox="1"/>
          <p:nvPr/>
        </p:nvSpPr>
        <p:spPr>
          <a:xfrm>
            <a:off x="594900" y="1437700"/>
            <a:ext cx="242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60" name="Google Shape;160;p13"/>
          <p:cNvPicPr preferRelativeResize="0"/>
          <p:nvPr/>
        </p:nvPicPr>
        <p:blipFill>
          <a:blip r:embed="rId3">
            <a:alphaModFix/>
          </a:blip>
          <a:stretch>
            <a:fillRect/>
          </a:stretch>
        </p:blipFill>
        <p:spPr>
          <a:xfrm>
            <a:off x="1817675" y="1732400"/>
            <a:ext cx="5924550" cy="2350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Flow Diagram Level 1</a:t>
            </a:r>
            <a:endParaRPr/>
          </a:p>
        </p:txBody>
      </p:sp>
      <p:sp>
        <p:nvSpPr>
          <p:cNvPr id="166" name="Google Shape;166;p14"/>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67" name="Google Shape;167;p14"/>
          <p:cNvPicPr preferRelativeResize="0"/>
          <p:nvPr/>
        </p:nvPicPr>
        <p:blipFill>
          <a:blip r:embed="rId3">
            <a:alphaModFix/>
          </a:blip>
          <a:stretch>
            <a:fillRect/>
          </a:stretch>
        </p:blipFill>
        <p:spPr>
          <a:xfrm>
            <a:off x="1974150" y="1524450"/>
            <a:ext cx="5452375" cy="3352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295ccf74db_0_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Snap Shot</a:t>
            </a:r>
            <a:endParaRPr/>
          </a:p>
        </p:txBody>
      </p:sp>
      <p:sp>
        <p:nvSpPr>
          <p:cNvPr id="173" name="Google Shape;173;g1295ccf74db_0_4"/>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74" name="Google Shape;174;g1295ccf74db_0_4"/>
          <p:cNvPicPr preferRelativeResize="0"/>
          <p:nvPr/>
        </p:nvPicPr>
        <p:blipFill>
          <a:blip r:embed="rId3">
            <a:alphaModFix/>
          </a:blip>
          <a:stretch>
            <a:fillRect/>
          </a:stretch>
        </p:blipFill>
        <p:spPr>
          <a:xfrm>
            <a:off x="0" y="1369800"/>
            <a:ext cx="9144000" cy="37737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8" name="Shape 178"/>
        <p:cNvGrpSpPr/>
        <p:nvPr/>
      </p:nvGrpSpPr>
      <p:grpSpPr>
        <a:xfrm>
          <a:off x="0" y="0"/>
          <a:ext cx="0" cy="0"/>
          <a:chOff x="0" y="0"/>
          <a:chExt cx="0" cy="0"/>
        </a:xfrm>
      </p:grpSpPr>
      <p:sp>
        <p:nvSpPr>
          <p:cNvPr id="179" name="Google Shape;179;g1295ccf74db_0_11"/>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80" name="Google Shape;180;g1295ccf74db_0_11"/>
          <p:cNvPicPr preferRelativeResize="0"/>
          <p:nvPr/>
        </p:nvPicPr>
        <p:blipFill>
          <a:blip r:embed="rId3">
            <a:alphaModFix/>
          </a:blip>
          <a:stretch>
            <a:fillRect/>
          </a:stretch>
        </p:blipFill>
        <p:spPr>
          <a:xfrm>
            <a:off x="0" y="778900"/>
            <a:ext cx="4928625" cy="4364600"/>
          </a:xfrm>
          <a:prstGeom prst="rect">
            <a:avLst/>
          </a:prstGeom>
          <a:noFill/>
          <a:ln>
            <a:noFill/>
          </a:ln>
        </p:spPr>
      </p:pic>
      <p:pic>
        <p:nvPicPr>
          <p:cNvPr id="181" name="Google Shape;181;g1295ccf74db_0_11"/>
          <p:cNvPicPr preferRelativeResize="0"/>
          <p:nvPr/>
        </p:nvPicPr>
        <p:blipFill>
          <a:blip r:embed="rId4">
            <a:alphaModFix/>
          </a:blip>
          <a:stretch>
            <a:fillRect/>
          </a:stretch>
        </p:blipFill>
        <p:spPr>
          <a:xfrm>
            <a:off x="5233425" y="778900"/>
            <a:ext cx="3910576" cy="3035075"/>
          </a:xfrm>
          <a:prstGeom prst="rect">
            <a:avLst/>
          </a:prstGeom>
          <a:noFill/>
          <a:ln>
            <a:noFill/>
          </a:ln>
        </p:spPr>
      </p:pic>
      <p:sp>
        <p:nvSpPr>
          <p:cNvPr id="182" name="Google Shape;182;g1295ccf74db_0_11"/>
          <p:cNvSpPr txBox="1"/>
          <p:nvPr/>
        </p:nvSpPr>
        <p:spPr>
          <a:xfrm>
            <a:off x="577475" y="214875"/>
            <a:ext cx="2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Sign Up </a:t>
            </a:r>
            <a:endParaRPr sz="1800">
              <a:latin typeface="Times New Roman"/>
              <a:ea typeface="Times New Roman"/>
              <a:cs typeface="Times New Roman"/>
              <a:sym typeface="Times New Roman"/>
            </a:endParaRPr>
          </a:p>
        </p:txBody>
      </p:sp>
      <p:sp>
        <p:nvSpPr>
          <p:cNvPr id="183" name="Google Shape;183;g1295ccf74db_0_11"/>
          <p:cNvSpPr txBox="1"/>
          <p:nvPr/>
        </p:nvSpPr>
        <p:spPr>
          <a:xfrm>
            <a:off x="5546400" y="282025"/>
            <a:ext cx="257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Login</a:t>
            </a:r>
            <a:endParaRPr sz="1900">
              <a:latin typeface="Times New Roman"/>
              <a:ea typeface="Times New Roman"/>
              <a:cs typeface="Times New Roman"/>
              <a:sym typeface="Times New Roman"/>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7" name="Shape 187"/>
        <p:cNvGrpSpPr/>
        <p:nvPr/>
      </p:nvGrpSpPr>
      <p:grpSpPr>
        <a:xfrm>
          <a:off x="0" y="0"/>
          <a:ext cx="0" cy="0"/>
          <a:chOff x="0" y="0"/>
          <a:chExt cx="0" cy="0"/>
        </a:xfrm>
      </p:grpSpPr>
      <p:sp>
        <p:nvSpPr>
          <p:cNvPr id="188" name="Google Shape;188;g1295ccf74db_0_21"/>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89" name="Google Shape;189;g1295ccf74db_0_21"/>
          <p:cNvSpPr txBox="1"/>
          <p:nvPr/>
        </p:nvSpPr>
        <p:spPr>
          <a:xfrm>
            <a:off x="577475" y="214875"/>
            <a:ext cx="2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90" name="Google Shape;190;g1295ccf74db_0_21"/>
          <p:cNvSpPr txBox="1"/>
          <p:nvPr/>
        </p:nvSpPr>
        <p:spPr>
          <a:xfrm>
            <a:off x="5546400" y="282025"/>
            <a:ext cx="257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pic>
        <p:nvPicPr>
          <p:cNvPr id="191" name="Google Shape;191;g1295ccf74db_0_21"/>
          <p:cNvPicPr preferRelativeResize="0"/>
          <p:nvPr/>
        </p:nvPicPr>
        <p:blipFill>
          <a:blip r:embed="rId3">
            <a:alphaModFix/>
          </a:blip>
          <a:stretch>
            <a:fillRect/>
          </a:stretch>
        </p:blipFill>
        <p:spPr>
          <a:xfrm>
            <a:off x="0" y="846050"/>
            <a:ext cx="4572000" cy="4297450"/>
          </a:xfrm>
          <a:prstGeom prst="rect">
            <a:avLst/>
          </a:prstGeom>
          <a:noFill/>
          <a:ln>
            <a:noFill/>
          </a:ln>
        </p:spPr>
      </p:pic>
      <p:pic>
        <p:nvPicPr>
          <p:cNvPr id="192" name="Google Shape;192;g1295ccf74db_0_21"/>
          <p:cNvPicPr preferRelativeResize="0"/>
          <p:nvPr/>
        </p:nvPicPr>
        <p:blipFill>
          <a:blip r:embed="rId4">
            <a:alphaModFix/>
          </a:blip>
          <a:stretch>
            <a:fillRect/>
          </a:stretch>
        </p:blipFill>
        <p:spPr>
          <a:xfrm>
            <a:off x="4702050" y="846050"/>
            <a:ext cx="4441950" cy="4243725"/>
          </a:xfrm>
          <a:prstGeom prst="rect">
            <a:avLst/>
          </a:prstGeom>
          <a:noFill/>
          <a:ln>
            <a:noFill/>
          </a:ln>
        </p:spPr>
      </p:pic>
      <p:sp>
        <p:nvSpPr>
          <p:cNvPr id="193" name="Google Shape;193;g1295ccf74db_0_21"/>
          <p:cNvSpPr txBox="1"/>
          <p:nvPr/>
        </p:nvSpPr>
        <p:spPr>
          <a:xfrm>
            <a:off x="2218525" y="214875"/>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After login Home page</a:t>
            </a:r>
            <a:endParaRPr sz="1800">
              <a:latin typeface="Times New Roman"/>
              <a:ea typeface="Times New Roman"/>
              <a:cs typeface="Times New Roman"/>
              <a:sym typeface="Times New Roman"/>
            </a:endParaRPr>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3B3B3"/>
            </a:gs>
          </a:gsLst>
          <a:path path="circle">
            <a:fillToRect b="100%" l="100%"/>
          </a:path>
          <a:tileRect r="-100%" t="-100%"/>
        </a:gradFill>
      </p:bgPr>
    </p:bg>
    <p:spTree>
      <p:nvGrpSpPr>
        <p:cNvPr id="70" name="Shape 70"/>
        <p:cNvGrpSpPr/>
        <p:nvPr/>
      </p:nvGrpSpPr>
      <p:grpSpPr>
        <a:xfrm>
          <a:off x="0" y="0"/>
          <a:ext cx="0" cy="0"/>
          <a:chOff x="0" y="0"/>
          <a:chExt cx="0" cy="0"/>
        </a:xfrm>
      </p:grpSpPr>
      <p:sp>
        <p:nvSpPr>
          <p:cNvPr id="71" name="Google Shape;71;p3"/>
          <p:cNvSpPr txBox="1"/>
          <p:nvPr/>
        </p:nvSpPr>
        <p:spPr>
          <a:xfrm>
            <a:off x="971975" y="1496988"/>
            <a:ext cx="809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2" name="Google Shape;72;p3"/>
          <p:cNvSpPr/>
          <p:nvPr/>
        </p:nvSpPr>
        <p:spPr>
          <a:xfrm>
            <a:off x="0" y="-6750"/>
            <a:ext cx="5304600" cy="5157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5031100" y="262175"/>
            <a:ext cx="2073000" cy="36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Description</a:t>
            </a:r>
            <a:endParaRPr sz="1600">
              <a:latin typeface="Times New Roman"/>
              <a:ea typeface="Times New Roman"/>
              <a:cs typeface="Times New Roman"/>
              <a:sym typeface="Times New Roman"/>
            </a:endParaRPr>
          </a:p>
        </p:txBody>
      </p:sp>
      <p:sp>
        <p:nvSpPr>
          <p:cNvPr id="74" name="Google Shape;74;p3"/>
          <p:cNvSpPr/>
          <p:nvPr/>
        </p:nvSpPr>
        <p:spPr>
          <a:xfrm>
            <a:off x="5031100" y="822150"/>
            <a:ext cx="2618700" cy="36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a:t>
            </a:r>
            <a:r>
              <a:rPr lang="en" sz="1500">
                <a:latin typeface="Times New Roman"/>
                <a:ea typeface="Times New Roman"/>
                <a:cs typeface="Times New Roman"/>
                <a:sym typeface="Times New Roman"/>
              </a:rPr>
              <a:t>cope</a:t>
            </a:r>
            <a:endParaRPr sz="1500">
              <a:latin typeface="Times New Roman"/>
              <a:ea typeface="Times New Roman"/>
              <a:cs typeface="Times New Roman"/>
              <a:sym typeface="Times New Roman"/>
            </a:endParaRPr>
          </a:p>
        </p:txBody>
      </p:sp>
      <p:sp>
        <p:nvSpPr>
          <p:cNvPr id="75" name="Google Shape;75;p3"/>
          <p:cNvSpPr/>
          <p:nvPr/>
        </p:nvSpPr>
        <p:spPr>
          <a:xfrm>
            <a:off x="5031100" y="1440425"/>
            <a:ext cx="2073000" cy="36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T</a:t>
            </a:r>
            <a:r>
              <a:rPr lang="en" sz="1500">
                <a:latin typeface="Times New Roman"/>
                <a:ea typeface="Times New Roman"/>
                <a:cs typeface="Times New Roman"/>
                <a:sym typeface="Times New Roman"/>
              </a:rPr>
              <a:t>echnology</a:t>
            </a:r>
            <a:endParaRPr sz="1500">
              <a:latin typeface="Times New Roman"/>
              <a:ea typeface="Times New Roman"/>
              <a:cs typeface="Times New Roman"/>
              <a:sym typeface="Times New Roman"/>
            </a:endParaRPr>
          </a:p>
        </p:txBody>
      </p:sp>
      <p:sp>
        <p:nvSpPr>
          <p:cNvPr id="76" name="Google Shape;76;p3"/>
          <p:cNvSpPr/>
          <p:nvPr/>
        </p:nvSpPr>
        <p:spPr>
          <a:xfrm>
            <a:off x="5031100" y="2058663"/>
            <a:ext cx="2618700" cy="36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a:t>
            </a:r>
            <a:r>
              <a:rPr lang="en" sz="1500">
                <a:latin typeface="Times New Roman"/>
                <a:ea typeface="Times New Roman"/>
                <a:cs typeface="Times New Roman"/>
                <a:sym typeface="Times New Roman"/>
              </a:rPr>
              <a:t>ystem Function &amp; Features</a:t>
            </a:r>
            <a:endParaRPr sz="1500">
              <a:latin typeface="Times New Roman"/>
              <a:ea typeface="Times New Roman"/>
              <a:cs typeface="Times New Roman"/>
              <a:sym typeface="Times New Roman"/>
            </a:endParaRPr>
          </a:p>
        </p:txBody>
      </p:sp>
      <p:sp>
        <p:nvSpPr>
          <p:cNvPr id="77" name="Google Shape;77;p3"/>
          <p:cNvSpPr/>
          <p:nvPr/>
        </p:nvSpPr>
        <p:spPr>
          <a:xfrm>
            <a:off x="5031100" y="3207788"/>
            <a:ext cx="2618700" cy="36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Snap Shot</a:t>
            </a:r>
            <a:endParaRPr sz="1500">
              <a:latin typeface="Times New Roman"/>
              <a:ea typeface="Times New Roman"/>
              <a:cs typeface="Times New Roman"/>
              <a:sym typeface="Times New Roman"/>
            </a:endParaRPr>
          </a:p>
        </p:txBody>
      </p:sp>
      <p:sp>
        <p:nvSpPr>
          <p:cNvPr id="78" name="Google Shape;78;p3"/>
          <p:cNvSpPr/>
          <p:nvPr/>
        </p:nvSpPr>
        <p:spPr>
          <a:xfrm>
            <a:off x="5031100" y="3799950"/>
            <a:ext cx="2073000" cy="36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Conclusion</a:t>
            </a:r>
            <a:endParaRPr sz="1500">
              <a:latin typeface="Times New Roman"/>
              <a:ea typeface="Times New Roman"/>
              <a:cs typeface="Times New Roman"/>
              <a:sym typeface="Times New Roman"/>
            </a:endParaRPr>
          </a:p>
        </p:txBody>
      </p:sp>
      <p:sp>
        <p:nvSpPr>
          <p:cNvPr id="79" name="Google Shape;79;p3"/>
          <p:cNvSpPr/>
          <p:nvPr/>
        </p:nvSpPr>
        <p:spPr>
          <a:xfrm>
            <a:off x="5031100" y="4392100"/>
            <a:ext cx="2618700" cy="36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Future Scope</a:t>
            </a:r>
            <a:endParaRPr sz="1500">
              <a:latin typeface="Times New Roman"/>
              <a:ea typeface="Times New Roman"/>
              <a:cs typeface="Times New Roman"/>
              <a:sym typeface="Times New Roman"/>
            </a:endParaRPr>
          </a:p>
        </p:txBody>
      </p:sp>
      <p:sp>
        <p:nvSpPr>
          <p:cNvPr id="80" name="Google Shape;80;p3"/>
          <p:cNvSpPr txBox="1"/>
          <p:nvPr/>
        </p:nvSpPr>
        <p:spPr>
          <a:xfrm>
            <a:off x="426671" y="1978425"/>
            <a:ext cx="3937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Times New Roman"/>
                <a:ea typeface="Times New Roman"/>
                <a:cs typeface="Times New Roman"/>
                <a:sym typeface="Times New Roman"/>
              </a:rPr>
              <a:t>TABLE OF CONTENT</a:t>
            </a:r>
            <a:endParaRPr sz="2200">
              <a:solidFill>
                <a:schemeClr val="lt1"/>
              </a:solidFill>
              <a:latin typeface="Times New Roman"/>
              <a:ea typeface="Times New Roman"/>
              <a:cs typeface="Times New Roman"/>
              <a:sym typeface="Times New Roman"/>
            </a:endParaRPr>
          </a:p>
        </p:txBody>
      </p:sp>
      <p:sp>
        <p:nvSpPr>
          <p:cNvPr id="81" name="Google Shape;81;p3"/>
          <p:cNvSpPr/>
          <p:nvPr/>
        </p:nvSpPr>
        <p:spPr>
          <a:xfrm>
            <a:off x="5031100" y="2618675"/>
            <a:ext cx="2073000" cy="3627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Times New Roman"/>
                <a:ea typeface="Times New Roman"/>
                <a:cs typeface="Times New Roman"/>
                <a:sym typeface="Times New Roman"/>
              </a:rPr>
              <a:t>System Design</a:t>
            </a:r>
            <a:endParaRPr sz="1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4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97" name="Shape 197"/>
        <p:cNvGrpSpPr/>
        <p:nvPr/>
      </p:nvGrpSpPr>
      <p:grpSpPr>
        <a:xfrm>
          <a:off x="0" y="0"/>
          <a:ext cx="0" cy="0"/>
          <a:chOff x="0" y="0"/>
          <a:chExt cx="0" cy="0"/>
        </a:xfrm>
      </p:grpSpPr>
      <p:sp>
        <p:nvSpPr>
          <p:cNvPr id="198" name="Google Shape;198;g1295ccf74db_0_32"/>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99" name="Google Shape;199;g1295ccf74db_0_32"/>
          <p:cNvSpPr txBox="1"/>
          <p:nvPr/>
        </p:nvSpPr>
        <p:spPr>
          <a:xfrm>
            <a:off x="577475" y="214875"/>
            <a:ext cx="2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00" name="Google Shape;200;g1295ccf74db_0_32"/>
          <p:cNvSpPr txBox="1"/>
          <p:nvPr/>
        </p:nvSpPr>
        <p:spPr>
          <a:xfrm>
            <a:off x="5546400" y="282025"/>
            <a:ext cx="257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
        <p:nvSpPr>
          <p:cNvPr id="201" name="Google Shape;201;g1295ccf74db_0_32"/>
          <p:cNvSpPr txBox="1"/>
          <p:nvPr/>
        </p:nvSpPr>
        <p:spPr>
          <a:xfrm>
            <a:off x="2218525" y="289675"/>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Cart And Contact Us page</a:t>
            </a:r>
            <a:endParaRPr sz="1800">
              <a:latin typeface="Times New Roman"/>
              <a:ea typeface="Times New Roman"/>
              <a:cs typeface="Times New Roman"/>
              <a:sym typeface="Times New Roman"/>
            </a:endParaRPr>
          </a:p>
        </p:txBody>
      </p:sp>
      <p:pic>
        <p:nvPicPr>
          <p:cNvPr id="202" name="Google Shape;202;g1295ccf74db_0_32"/>
          <p:cNvPicPr preferRelativeResize="0"/>
          <p:nvPr/>
        </p:nvPicPr>
        <p:blipFill>
          <a:blip r:embed="rId3">
            <a:alphaModFix/>
          </a:blip>
          <a:stretch>
            <a:fillRect/>
          </a:stretch>
        </p:blipFill>
        <p:spPr>
          <a:xfrm>
            <a:off x="0" y="951725"/>
            <a:ext cx="4514850" cy="2552700"/>
          </a:xfrm>
          <a:prstGeom prst="rect">
            <a:avLst/>
          </a:prstGeom>
          <a:noFill/>
          <a:ln>
            <a:noFill/>
          </a:ln>
        </p:spPr>
      </p:pic>
      <p:pic>
        <p:nvPicPr>
          <p:cNvPr id="203" name="Google Shape;203;g1295ccf74db_0_32"/>
          <p:cNvPicPr preferRelativeResize="0"/>
          <p:nvPr/>
        </p:nvPicPr>
        <p:blipFill>
          <a:blip r:embed="rId4">
            <a:alphaModFix/>
          </a:blip>
          <a:stretch>
            <a:fillRect/>
          </a:stretch>
        </p:blipFill>
        <p:spPr>
          <a:xfrm>
            <a:off x="4673475" y="951725"/>
            <a:ext cx="4324350" cy="25527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07" name="Shape 207"/>
        <p:cNvGrpSpPr/>
        <p:nvPr/>
      </p:nvGrpSpPr>
      <p:grpSpPr>
        <a:xfrm>
          <a:off x="0" y="0"/>
          <a:ext cx="0" cy="0"/>
          <a:chOff x="0" y="0"/>
          <a:chExt cx="0" cy="0"/>
        </a:xfrm>
      </p:grpSpPr>
      <p:sp>
        <p:nvSpPr>
          <p:cNvPr id="208" name="Google Shape;208;g1295ccf74db_0_43"/>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09" name="Google Shape;209;g1295ccf74db_0_43"/>
          <p:cNvSpPr txBox="1"/>
          <p:nvPr/>
        </p:nvSpPr>
        <p:spPr>
          <a:xfrm>
            <a:off x="577475" y="214875"/>
            <a:ext cx="2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10" name="Google Shape;210;g1295ccf74db_0_43"/>
          <p:cNvSpPr txBox="1"/>
          <p:nvPr/>
        </p:nvSpPr>
        <p:spPr>
          <a:xfrm>
            <a:off x="5546400" y="282025"/>
            <a:ext cx="257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
        <p:nvSpPr>
          <p:cNvPr id="211" name="Google Shape;211;g1295ccf74db_0_43"/>
          <p:cNvSpPr txBox="1"/>
          <p:nvPr/>
        </p:nvSpPr>
        <p:spPr>
          <a:xfrm>
            <a:off x="2218525" y="289675"/>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Admin login page</a:t>
            </a:r>
            <a:endParaRPr sz="1800">
              <a:latin typeface="Times New Roman"/>
              <a:ea typeface="Times New Roman"/>
              <a:cs typeface="Times New Roman"/>
              <a:sym typeface="Times New Roman"/>
            </a:endParaRPr>
          </a:p>
        </p:txBody>
      </p:sp>
      <p:pic>
        <p:nvPicPr>
          <p:cNvPr id="212" name="Google Shape;212;g1295ccf74db_0_43"/>
          <p:cNvPicPr preferRelativeResize="0"/>
          <p:nvPr/>
        </p:nvPicPr>
        <p:blipFill>
          <a:blip r:embed="rId3">
            <a:alphaModFix/>
          </a:blip>
          <a:stretch>
            <a:fillRect/>
          </a:stretch>
        </p:blipFill>
        <p:spPr>
          <a:xfrm>
            <a:off x="1859238" y="1005425"/>
            <a:ext cx="5425525" cy="348002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16" name="Shape 216"/>
        <p:cNvGrpSpPr/>
        <p:nvPr/>
      </p:nvGrpSpPr>
      <p:grpSpPr>
        <a:xfrm>
          <a:off x="0" y="0"/>
          <a:ext cx="0" cy="0"/>
          <a:chOff x="0" y="0"/>
          <a:chExt cx="0" cy="0"/>
        </a:xfrm>
      </p:grpSpPr>
      <p:sp>
        <p:nvSpPr>
          <p:cNvPr id="217" name="Google Shape;217;g1295ccf74db_0_53"/>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18" name="Google Shape;218;g1295ccf74db_0_53"/>
          <p:cNvSpPr txBox="1"/>
          <p:nvPr/>
        </p:nvSpPr>
        <p:spPr>
          <a:xfrm>
            <a:off x="577475" y="214875"/>
            <a:ext cx="2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19" name="Google Shape;219;g1295ccf74db_0_53"/>
          <p:cNvSpPr txBox="1"/>
          <p:nvPr/>
        </p:nvSpPr>
        <p:spPr>
          <a:xfrm>
            <a:off x="5546400" y="282025"/>
            <a:ext cx="257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
        <p:nvSpPr>
          <p:cNvPr id="220" name="Google Shape;220;g1295ccf74db_0_53"/>
          <p:cNvSpPr txBox="1"/>
          <p:nvPr/>
        </p:nvSpPr>
        <p:spPr>
          <a:xfrm>
            <a:off x="2218525" y="289675"/>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Add new product page</a:t>
            </a:r>
            <a:endParaRPr sz="1800">
              <a:latin typeface="Times New Roman"/>
              <a:ea typeface="Times New Roman"/>
              <a:cs typeface="Times New Roman"/>
              <a:sym typeface="Times New Roman"/>
            </a:endParaRPr>
          </a:p>
        </p:txBody>
      </p:sp>
      <p:pic>
        <p:nvPicPr>
          <p:cNvPr id="221" name="Google Shape;221;g1295ccf74db_0_53"/>
          <p:cNvPicPr preferRelativeResize="0"/>
          <p:nvPr/>
        </p:nvPicPr>
        <p:blipFill>
          <a:blip r:embed="rId3">
            <a:alphaModFix/>
          </a:blip>
          <a:stretch>
            <a:fillRect/>
          </a:stretch>
        </p:blipFill>
        <p:spPr>
          <a:xfrm>
            <a:off x="1638425" y="911425"/>
            <a:ext cx="6057900" cy="3886200"/>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25" name="Shape 225"/>
        <p:cNvGrpSpPr/>
        <p:nvPr/>
      </p:nvGrpSpPr>
      <p:grpSpPr>
        <a:xfrm>
          <a:off x="0" y="0"/>
          <a:ext cx="0" cy="0"/>
          <a:chOff x="0" y="0"/>
          <a:chExt cx="0" cy="0"/>
        </a:xfrm>
      </p:grpSpPr>
      <p:sp>
        <p:nvSpPr>
          <p:cNvPr id="226" name="Google Shape;226;g1295ccf74db_0_62"/>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27" name="Google Shape;227;g1295ccf74db_0_62"/>
          <p:cNvSpPr txBox="1"/>
          <p:nvPr/>
        </p:nvSpPr>
        <p:spPr>
          <a:xfrm>
            <a:off x="577475" y="214875"/>
            <a:ext cx="2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28" name="Google Shape;228;g1295ccf74db_0_62"/>
          <p:cNvSpPr txBox="1"/>
          <p:nvPr/>
        </p:nvSpPr>
        <p:spPr>
          <a:xfrm>
            <a:off x="5546400" y="282025"/>
            <a:ext cx="257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
        <p:nvSpPr>
          <p:cNvPr id="229" name="Google Shape;229;g1295ccf74db_0_62"/>
          <p:cNvSpPr txBox="1"/>
          <p:nvPr/>
        </p:nvSpPr>
        <p:spPr>
          <a:xfrm>
            <a:off x="2218525" y="289675"/>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Show all product</a:t>
            </a:r>
            <a:endParaRPr sz="1800">
              <a:latin typeface="Times New Roman"/>
              <a:ea typeface="Times New Roman"/>
              <a:cs typeface="Times New Roman"/>
              <a:sym typeface="Times New Roman"/>
            </a:endParaRPr>
          </a:p>
        </p:txBody>
      </p:sp>
      <p:pic>
        <p:nvPicPr>
          <p:cNvPr id="230" name="Google Shape;230;g1295ccf74db_0_62"/>
          <p:cNvPicPr preferRelativeResize="0"/>
          <p:nvPr/>
        </p:nvPicPr>
        <p:blipFill rotWithShape="1">
          <a:blip r:embed="rId3">
            <a:alphaModFix/>
          </a:blip>
          <a:srcRect b="1649" l="-3730" r="3729" t="-1650"/>
          <a:stretch/>
        </p:blipFill>
        <p:spPr>
          <a:xfrm>
            <a:off x="1580675" y="759025"/>
            <a:ext cx="6127907" cy="407967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34" name="Shape 234"/>
        <p:cNvGrpSpPr/>
        <p:nvPr/>
      </p:nvGrpSpPr>
      <p:grpSpPr>
        <a:xfrm>
          <a:off x="0" y="0"/>
          <a:ext cx="0" cy="0"/>
          <a:chOff x="0" y="0"/>
          <a:chExt cx="0" cy="0"/>
        </a:xfrm>
      </p:grpSpPr>
      <p:sp>
        <p:nvSpPr>
          <p:cNvPr id="235" name="Google Shape;235;g1295ccf74db_0_72"/>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36" name="Google Shape;236;g1295ccf74db_0_72"/>
          <p:cNvSpPr txBox="1"/>
          <p:nvPr/>
        </p:nvSpPr>
        <p:spPr>
          <a:xfrm>
            <a:off x="577475" y="214875"/>
            <a:ext cx="2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37" name="Google Shape;237;g1295ccf74db_0_72"/>
          <p:cNvSpPr txBox="1"/>
          <p:nvPr/>
        </p:nvSpPr>
        <p:spPr>
          <a:xfrm>
            <a:off x="5546400" y="282025"/>
            <a:ext cx="257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
        <p:nvSpPr>
          <p:cNvPr id="238" name="Google Shape;238;g1295ccf74db_0_72"/>
          <p:cNvSpPr txBox="1"/>
          <p:nvPr/>
        </p:nvSpPr>
        <p:spPr>
          <a:xfrm>
            <a:off x="1909625" y="214875"/>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Product Update</a:t>
            </a:r>
            <a:endParaRPr sz="1800">
              <a:latin typeface="Times New Roman"/>
              <a:ea typeface="Times New Roman"/>
              <a:cs typeface="Times New Roman"/>
              <a:sym typeface="Times New Roman"/>
            </a:endParaRPr>
          </a:p>
        </p:txBody>
      </p:sp>
      <p:pic>
        <p:nvPicPr>
          <p:cNvPr id="239" name="Google Shape;239;g1295ccf74db_0_72"/>
          <p:cNvPicPr preferRelativeResize="0"/>
          <p:nvPr/>
        </p:nvPicPr>
        <p:blipFill>
          <a:blip r:embed="rId3">
            <a:alphaModFix/>
          </a:blip>
          <a:stretch>
            <a:fillRect/>
          </a:stretch>
        </p:blipFill>
        <p:spPr>
          <a:xfrm>
            <a:off x="1506750" y="759025"/>
            <a:ext cx="6618140" cy="407967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43" name="Shape 243"/>
        <p:cNvGrpSpPr/>
        <p:nvPr/>
      </p:nvGrpSpPr>
      <p:grpSpPr>
        <a:xfrm>
          <a:off x="0" y="0"/>
          <a:ext cx="0" cy="0"/>
          <a:chOff x="0" y="0"/>
          <a:chExt cx="0" cy="0"/>
        </a:xfrm>
      </p:grpSpPr>
      <p:sp>
        <p:nvSpPr>
          <p:cNvPr id="244" name="Google Shape;244;g1295ccf74db_0_81"/>
          <p:cNvSpPr txBox="1"/>
          <p:nvPr/>
        </p:nvSpPr>
        <p:spPr>
          <a:xfrm>
            <a:off x="359425" y="1524450"/>
            <a:ext cx="1859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5" name="Google Shape;245;g1295ccf74db_0_81"/>
          <p:cNvSpPr txBox="1"/>
          <p:nvPr/>
        </p:nvSpPr>
        <p:spPr>
          <a:xfrm>
            <a:off x="577475" y="214875"/>
            <a:ext cx="205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246" name="Google Shape;246;g1295ccf74db_0_81"/>
          <p:cNvSpPr txBox="1"/>
          <p:nvPr/>
        </p:nvSpPr>
        <p:spPr>
          <a:xfrm>
            <a:off x="5546400" y="282025"/>
            <a:ext cx="257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
        <p:nvSpPr>
          <p:cNvPr id="247" name="Google Shape;247;g1295ccf74db_0_81"/>
          <p:cNvSpPr txBox="1"/>
          <p:nvPr/>
        </p:nvSpPr>
        <p:spPr>
          <a:xfrm>
            <a:off x="1909625" y="214875"/>
            <a:ext cx="733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                                    Order page</a:t>
            </a:r>
            <a:endParaRPr sz="1800">
              <a:latin typeface="Times New Roman"/>
              <a:ea typeface="Times New Roman"/>
              <a:cs typeface="Times New Roman"/>
              <a:sym typeface="Times New Roman"/>
            </a:endParaRPr>
          </a:p>
        </p:txBody>
      </p:sp>
      <p:pic>
        <p:nvPicPr>
          <p:cNvPr id="248" name="Google Shape;248;g1295ccf74db_0_81"/>
          <p:cNvPicPr preferRelativeResize="0"/>
          <p:nvPr/>
        </p:nvPicPr>
        <p:blipFill>
          <a:blip r:embed="rId3">
            <a:alphaModFix/>
          </a:blip>
          <a:stretch>
            <a:fillRect/>
          </a:stretch>
        </p:blipFill>
        <p:spPr>
          <a:xfrm>
            <a:off x="1592025" y="759025"/>
            <a:ext cx="6315233" cy="4079675"/>
          </a:xfrm>
          <a:prstGeom prst="rect">
            <a:avLst/>
          </a:prstGeom>
          <a:noFill/>
          <a:ln>
            <a:noFill/>
          </a:ln>
        </p:spPr>
      </p:pic>
    </p:spTree>
  </p:cSld>
  <p:clrMapOvr>
    <a:masterClrMapping/>
  </p:clrMapOvr>
  <mc:AlternateContent>
    <mc:Choice Requires="p14">
      <p:transition spd="slow" p14:dur="10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Conclusion</a:t>
            </a:r>
            <a:endParaRPr/>
          </a:p>
        </p:txBody>
      </p:sp>
      <p:sp>
        <p:nvSpPr>
          <p:cNvPr id="254" name="Google Shape;254;p18"/>
          <p:cNvSpPr txBox="1"/>
          <p:nvPr/>
        </p:nvSpPr>
        <p:spPr>
          <a:xfrm>
            <a:off x="433800" y="1437700"/>
            <a:ext cx="8328900" cy="1900800"/>
          </a:xfrm>
          <a:prstGeom prst="rect">
            <a:avLst/>
          </a:prstGeom>
          <a:noFill/>
          <a:ln>
            <a:noFill/>
          </a:ln>
        </p:spPr>
        <p:txBody>
          <a:bodyPr anchorCtr="0" anchor="t" bIns="91425" lIns="91425" spcFirstLastPara="1" rIns="91425" wrap="square" tIns="91425">
            <a:spAutoFit/>
          </a:bodyPr>
          <a:lstStyle/>
          <a:p>
            <a:pPr indent="0" lvl="0" marL="228600" marR="228600" rtl="0" algn="just">
              <a:lnSpc>
                <a:spcPct val="150000"/>
              </a:lnSpc>
              <a:spcBef>
                <a:spcPts val="0"/>
              </a:spcBef>
              <a:spcAft>
                <a:spcPts val="0"/>
              </a:spcAft>
              <a:buClr>
                <a:srgbClr val="000000"/>
              </a:buClr>
              <a:buSzPts val="1600"/>
              <a:buFont typeface="Arial"/>
              <a:buNone/>
            </a:pPr>
            <a:r>
              <a:rPr b="0" i="0" lang="en" sz="1300" u="none" cap="none" strike="noStrike">
                <a:solidFill>
                  <a:srgbClr val="000000"/>
                </a:solidFill>
                <a:latin typeface="Times New Roman"/>
                <a:ea typeface="Times New Roman"/>
                <a:cs typeface="Times New Roman"/>
                <a:sym typeface="Times New Roman"/>
              </a:rPr>
              <a:t>The ‘Online Shopping’ is designed to provide a web-based application that would make searching, viewing and selection of a product easier. The search engine provides an easy and convenient way to search for products where a user can Search for a product interactively and the search engine would refine the products available based on the user’s input. The user can then view the complete specification of each product. They canal so view the product reviews and also write their own reviews.</a:t>
            </a:r>
            <a:endParaRPr b="0" i="0"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Future Scope</a:t>
            </a:r>
            <a:endParaRPr/>
          </a:p>
        </p:txBody>
      </p:sp>
      <p:sp>
        <p:nvSpPr>
          <p:cNvPr id="260" name="Google Shape;260;p19"/>
          <p:cNvSpPr txBox="1"/>
          <p:nvPr/>
        </p:nvSpPr>
        <p:spPr>
          <a:xfrm>
            <a:off x="458575" y="1462500"/>
            <a:ext cx="7981800" cy="2547300"/>
          </a:xfrm>
          <a:prstGeom prst="rect">
            <a:avLst/>
          </a:prstGeom>
          <a:noFill/>
          <a:ln>
            <a:noFill/>
          </a:ln>
        </p:spPr>
        <p:txBody>
          <a:bodyPr anchorCtr="0" anchor="t" bIns="91425" lIns="91425" spcFirstLastPara="1" rIns="91425" wrap="square" tIns="91425">
            <a:spAutoFit/>
          </a:bodyPr>
          <a:lstStyle/>
          <a:p>
            <a:pPr indent="-355600" lvl="0" marL="457200" marR="228600" rtl="0" algn="just">
              <a:lnSpc>
                <a:spcPct val="150000"/>
              </a:lnSpc>
              <a:spcBef>
                <a:spcPts val="0"/>
              </a:spcBef>
              <a:spcAft>
                <a:spcPts val="0"/>
              </a:spcAft>
              <a:buClr>
                <a:srgbClr val="000000"/>
              </a:buClr>
              <a:buSzPts val="2000"/>
              <a:buFont typeface="Times New Roman"/>
              <a:buChar char="●"/>
            </a:pPr>
            <a:r>
              <a:rPr lang="en" sz="1300">
                <a:latin typeface="Times New Roman"/>
                <a:ea typeface="Times New Roman"/>
                <a:cs typeface="Times New Roman"/>
                <a:sym typeface="Times New Roman"/>
              </a:rPr>
              <a:t>There can be several upgrades to the system, with each upgrade further simplifying the E Commerce Website.  </a:t>
            </a:r>
            <a:endParaRPr sz="1300">
              <a:latin typeface="Times New Roman"/>
              <a:ea typeface="Times New Roman"/>
              <a:cs typeface="Times New Roman"/>
              <a:sym typeface="Times New Roman"/>
            </a:endParaRPr>
          </a:p>
          <a:p>
            <a:pPr indent="-355600" lvl="0" marL="457200" marR="228600" rtl="0" algn="just">
              <a:lnSpc>
                <a:spcPct val="150000"/>
              </a:lnSpc>
              <a:spcBef>
                <a:spcPts val="0"/>
              </a:spcBef>
              <a:spcAft>
                <a:spcPts val="0"/>
              </a:spcAft>
              <a:buClr>
                <a:srgbClr val="000000"/>
              </a:buClr>
              <a:buSzPts val="2000"/>
              <a:buFont typeface="Times New Roman"/>
              <a:buChar char="●"/>
            </a:pPr>
            <a:r>
              <a:rPr lang="en" sz="1300">
                <a:latin typeface="Times New Roman"/>
                <a:ea typeface="Times New Roman"/>
                <a:cs typeface="Times New Roman"/>
                <a:sym typeface="Times New Roman"/>
              </a:rPr>
              <a:t>In Future we will try work on the payment gateway for purchasing the product.  </a:t>
            </a:r>
            <a:endParaRPr sz="1300">
              <a:latin typeface="Times New Roman"/>
              <a:ea typeface="Times New Roman"/>
              <a:cs typeface="Times New Roman"/>
              <a:sym typeface="Times New Roman"/>
            </a:endParaRPr>
          </a:p>
          <a:p>
            <a:pPr indent="-355600" lvl="0" marL="457200" marR="228600" rtl="0" algn="just">
              <a:lnSpc>
                <a:spcPct val="150000"/>
              </a:lnSpc>
              <a:spcBef>
                <a:spcPts val="0"/>
              </a:spcBef>
              <a:spcAft>
                <a:spcPts val="0"/>
              </a:spcAft>
              <a:buClr>
                <a:srgbClr val="000000"/>
              </a:buClr>
              <a:buSzPts val="2000"/>
              <a:buFont typeface="Times New Roman"/>
              <a:buChar char="●"/>
            </a:pPr>
            <a:r>
              <a:rPr lang="en" sz="1300">
                <a:latin typeface="Times New Roman"/>
                <a:ea typeface="Times New Roman"/>
                <a:cs typeface="Times New Roman"/>
                <a:sym typeface="Times New Roman"/>
              </a:rPr>
              <a:t>In Future we will work on categories the product. </a:t>
            </a:r>
            <a:endParaRPr sz="1300">
              <a:latin typeface="Times New Roman"/>
              <a:ea typeface="Times New Roman"/>
              <a:cs typeface="Times New Roman"/>
              <a:sym typeface="Times New Roman"/>
            </a:endParaRPr>
          </a:p>
          <a:p>
            <a:pPr indent="-355600" lvl="0" marL="457200" marR="228600" rtl="0" algn="just">
              <a:lnSpc>
                <a:spcPct val="150000"/>
              </a:lnSpc>
              <a:spcBef>
                <a:spcPts val="0"/>
              </a:spcBef>
              <a:spcAft>
                <a:spcPts val="0"/>
              </a:spcAft>
              <a:buClr>
                <a:srgbClr val="000000"/>
              </a:buClr>
              <a:buSzPts val="2000"/>
              <a:buFont typeface="Times New Roman"/>
              <a:buChar char="●"/>
            </a:pPr>
            <a:r>
              <a:rPr lang="en" sz="1300">
                <a:latin typeface="Times New Roman"/>
                <a:ea typeface="Times New Roman"/>
                <a:cs typeface="Times New Roman"/>
                <a:sym typeface="Times New Roman"/>
              </a:rPr>
              <a:t> In Future we will work better UI.</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1"/>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300"/>
              <a:buNone/>
            </a:pPr>
            <a:r>
              <a:rPr lang="en"/>
              <a:t>Vidhi Patel From August Infotech</a:t>
            </a:r>
            <a:endParaRPr/>
          </a:p>
        </p:txBody>
      </p:sp>
      <p:sp>
        <p:nvSpPr>
          <p:cNvPr id="266" name="Google Shape;266;p21"/>
          <p:cNvSpPr txBox="1"/>
          <p:nvPr/>
        </p:nvSpPr>
        <p:spPr>
          <a:xfrm>
            <a:off x="2323300" y="1477250"/>
            <a:ext cx="50064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400"/>
              <a:buFont typeface="Arial"/>
              <a:buNone/>
            </a:pPr>
            <a:r>
              <a:rPr b="0" i="0" lang="en" sz="4400" u="none" cap="none" strike="noStrike">
                <a:solidFill>
                  <a:srgbClr val="000000"/>
                </a:solidFill>
                <a:latin typeface="Times New Roman"/>
                <a:ea typeface="Times New Roman"/>
                <a:cs typeface="Times New Roman"/>
                <a:sym typeface="Times New Roman"/>
              </a:rPr>
              <a:t>THANK YOU!!!</a:t>
            </a:r>
            <a:endParaRPr b="0" i="0" sz="4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Description</a:t>
            </a:r>
            <a:endParaRPr/>
          </a:p>
        </p:txBody>
      </p:sp>
      <p:sp>
        <p:nvSpPr>
          <p:cNvPr id="87" name="Google Shape;87;p4"/>
          <p:cNvSpPr txBox="1"/>
          <p:nvPr/>
        </p:nvSpPr>
        <p:spPr>
          <a:xfrm>
            <a:off x="419850" y="1326601"/>
            <a:ext cx="8304300" cy="42828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50000"/>
              </a:lnSpc>
              <a:spcBef>
                <a:spcPts val="1200"/>
              </a:spcBef>
              <a:spcAft>
                <a:spcPts val="0"/>
              </a:spcAft>
              <a:buClr>
                <a:srgbClr val="000000"/>
              </a:buClr>
              <a:buSzPts val="1400"/>
              <a:buFont typeface="Times New Roman"/>
              <a:buChar char="●"/>
            </a:pPr>
            <a:r>
              <a:rPr b="0" i="0" lang="en" u="none" cap="none" strike="noStrike">
                <a:solidFill>
                  <a:srgbClr val="000000"/>
                </a:solidFill>
                <a:latin typeface="Times New Roman"/>
                <a:ea typeface="Times New Roman"/>
                <a:cs typeface="Times New Roman"/>
                <a:sym typeface="Times New Roman"/>
              </a:rPr>
              <a:t>This application is an </a:t>
            </a:r>
            <a:r>
              <a:rPr lang="en">
                <a:latin typeface="Times New Roman"/>
                <a:ea typeface="Times New Roman"/>
                <a:cs typeface="Times New Roman"/>
                <a:sym typeface="Times New Roman"/>
              </a:rPr>
              <a:t>website . The central concept of the application is to allow the customer to shop virtually using the Internet and allow customers to buy the items of their desire from the store. In our website in only for ladies’ cloths wear website. </a:t>
            </a:r>
            <a:endParaRPr>
              <a:latin typeface="Times New Roman"/>
              <a:ea typeface="Times New Roman"/>
              <a:cs typeface="Times New Roman"/>
              <a:sym typeface="Times New Roman"/>
            </a:endParaRPr>
          </a:p>
          <a:p>
            <a:pPr indent="-317500" lvl="0" marL="457200" marR="0" rtl="0" algn="l">
              <a:lnSpc>
                <a:spcPct val="150000"/>
              </a:lnSpc>
              <a:spcBef>
                <a:spcPts val="1200"/>
              </a:spcBef>
              <a:spcAft>
                <a:spcPts val="0"/>
              </a:spcAft>
              <a:buClr>
                <a:srgbClr val="000000"/>
              </a:buClr>
              <a:buSzPts val="1400"/>
              <a:buFont typeface="Times New Roman"/>
              <a:buChar char="●"/>
            </a:pPr>
            <a:r>
              <a:rPr lang="en">
                <a:latin typeface="Times New Roman"/>
                <a:ea typeface="Times New Roman"/>
                <a:cs typeface="Times New Roman"/>
                <a:sym typeface="Times New Roman"/>
              </a:rPr>
              <a:t>The application was designed into two modules first is for the customers who wish to buy the cloths. Second is for the admin who maintains and updates the information pertaining to the articles and those of the customers. </a:t>
            </a:r>
            <a:endParaRPr>
              <a:latin typeface="Times New Roman"/>
              <a:ea typeface="Times New Roman"/>
              <a:cs typeface="Times New Roman"/>
              <a:sym typeface="Times New Roman"/>
            </a:endParaRPr>
          </a:p>
          <a:p>
            <a:pPr indent="-317500" lvl="0" marL="457200" marR="0" rtl="0" algn="l">
              <a:lnSpc>
                <a:spcPct val="150000"/>
              </a:lnSpc>
              <a:spcBef>
                <a:spcPts val="1200"/>
              </a:spcBef>
              <a:spcAft>
                <a:spcPts val="0"/>
              </a:spcAft>
              <a:buClr>
                <a:srgbClr val="000000"/>
              </a:buClr>
              <a:buSzPts val="1400"/>
              <a:buFont typeface="Times New Roman"/>
              <a:buChar char="●"/>
            </a:pPr>
            <a:r>
              <a:rPr lang="en">
                <a:latin typeface="Times New Roman"/>
                <a:ea typeface="Times New Roman"/>
                <a:cs typeface="Times New Roman"/>
                <a:sym typeface="Times New Roman"/>
              </a:rPr>
              <a:t>The end user of this product is a departmental store where the application is hosted on the web and the administrator maintain the database. In this website use can first register your account and after they can view the products, search the products and buy the products.</a:t>
            </a:r>
            <a:endParaRPr b="0" i="0"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SCOPE</a:t>
            </a:r>
            <a:endParaRPr/>
          </a:p>
        </p:txBody>
      </p:sp>
      <p:sp>
        <p:nvSpPr>
          <p:cNvPr id="93" name="Google Shape;93;p5"/>
          <p:cNvSpPr txBox="1"/>
          <p:nvPr/>
        </p:nvSpPr>
        <p:spPr>
          <a:xfrm>
            <a:off x="287350" y="1494200"/>
            <a:ext cx="7632300" cy="23934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50000"/>
              </a:lnSpc>
              <a:spcBef>
                <a:spcPts val="0"/>
              </a:spcBef>
              <a:spcAft>
                <a:spcPts val="0"/>
              </a:spcAft>
              <a:buClr>
                <a:srgbClr val="000000"/>
              </a:buClr>
              <a:buSzPts val="1600"/>
              <a:buFont typeface="Times New Roman"/>
              <a:buChar char="●"/>
            </a:pPr>
            <a:r>
              <a:rPr lang="en">
                <a:latin typeface="Times New Roman"/>
                <a:ea typeface="Times New Roman"/>
                <a:cs typeface="Times New Roman"/>
                <a:sym typeface="Times New Roman"/>
              </a:rPr>
              <a:t>Online shopping is rising day by day in India. Because India is the country where computer users are increasing day by day so as the online shopping trends are also increasing. </a:t>
            </a:r>
            <a:endParaRPr>
              <a:latin typeface="Times New Roman"/>
              <a:ea typeface="Times New Roman"/>
              <a:cs typeface="Times New Roman"/>
              <a:sym typeface="Times New Roman"/>
            </a:endParaRPr>
          </a:p>
          <a:p>
            <a:pPr indent="-330200" lvl="0" marL="457200" marR="0" rtl="0" algn="l">
              <a:lnSpc>
                <a:spcPct val="150000"/>
              </a:lnSpc>
              <a:spcBef>
                <a:spcPts val="0"/>
              </a:spcBef>
              <a:spcAft>
                <a:spcPts val="0"/>
              </a:spcAft>
              <a:buClr>
                <a:srgbClr val="000000"/>
              </a:buClr>
              <a:buSzPts val="1600"/>
              <a:buFont typeface="Times New Roman"/>
              <a:buChar char="●"/>
            </a:pPr>
            <a:r>
              <a:rPr lang="en">
                <a:latin typeface="Times New Roman"/>
                <a:ea typeface="Times New Roman"/>
                <a:cs typeface="Times New Roman"/>
                <a:sym typeface="Times New Roman"/>
              </a:rPr>
              <a:t>This project covers the online selling of  fashion accessories  etc. The project shows the product  then product details. From the product details, the product can be added to cart and can be bought.</a:t>
            </a:r>
            <a:endParaRPr b="0" i="0" sz="1600" u="none" cap="none" strike="noStrike">
              <a:solidFill>
                <a:srgbClr val="000000"/>
              </a:solidFill>
              <a:latin typeface="Times New Roman"/>
              <a:ea typeface="Times New Roman"/>
              <a:cs typeface="Times New Roman"/>
              <a:sym typeface="Times New Roman"/>
            </a:endParaRPr>
          </a:p>
          <a:p>
            <a:pPr indent="0" lvl="0" marL="457200" marR="0" rtl="0" algn="l">
              <a:lnSpc>
                <a:spcPct val="150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Technology</a:t>
            </a:r>
            <a:endParaRPr/>
          </a:p>
        </p:txBody>
      </p:sp>
      <p:sp>
        <p:nvSpPr>
          <p:cNvPr id="99" name="Google Shape;99;p6"/>
          <p:cNvSpPr txBox="1"/>
          <p:nvPr/>
        </p:nvSpPr>
        <p:spPr>
          <a:xfrm>
            <a:off x="287350" y="1494200"/>
            <a:ext cx="7632300" cy="2732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1200"/>
              </a:spcBef>
              <a:spcAft>
                <a:spcPts val="0"/>
              </a:spcAft>
              <a:buClr>
                <a:srgbClr val="000000"/>
              </a:buClr>
              <a:buSzPts val="1800"/>
              <a:buFont typeface="Times New Roman"/>
              <a:buChar char="●"/>
            </a:pPr>
            <a:r>
              <a:rPr i="0" lang="en" u="none" cap="none" strike="noStrike">
                <a:solidFill>
                  <a:srgbClr val="000000"/>
                </a:solidFill>
                <a:latin typeface="Times New Roman"/>
                <a:ea typeface="Times New Roman"/>
                <a:cs typeface="Times New Roman"/>
                <a:sym typeface="Times New Roman"/>
              </a:rPr>
              <a:t>Front End: </a:t>
            </a:r>
            <a:r>
              <a:rPr lang="en">
                <a:latin typeface="Times New Roman"/>
                <a:ea typeface="Times New Roman"/>
                <a:cs typeface="Times New Roman"/>
                <a:sym typeface="Times New Roman"/>
              </a:rPr>
              <a:t>HTML, CSS</a:t>
            </a:r>
            <a:endParaRPr i="0" u="none" cap="none" strike="noStrike">
              <a:solidFill>
                <a:srgbClr val="000000"/>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rgbClr val="000000"/>
              </a:buClr>
              <a:buSzPts val="1800"/>
              <a:buFont typeface="Times New Roman"/>
              <a:buChar char="●"/>
            </a:pPr>
            <a:r>
              <a:rPr i="0" lang="en" u="none" cap="none" strike="noStrike">
                <a:solidFill>
                  <a:srgbClr val="000000"/>
                </a:solidFill>
                <a:latin typeface="Times New Roman"/>
                <a:ea typeface="Times New Roman"/>
                <a:cs typeface="Times New Roman"/>
                <a:sym typeface="Times New Roman"/>
              </a:rPr>
              <a:t>Back End: </a:t>
            </a:r>
            <a:r>
              <a:rPr lang="en">
                <a:latin typeface="Times New Roman"/>
                <a:ea typeface="Times New Roman"/>
                <a:cs typeface="Times New Roman"/>
                <a:sym typeface="Times New Roman"/>
              </a:rPr>
              <a:t>Laravel php</a:t>
            </a:r>
            <a:endParaRPr i="0" u="none" cap="none" strike="noStrike">
              <a:solidFill>
                <a:srgbClr val="000000"/>
              </a:solidFill>
              <a:latin typeface="Times New Roman"/>
              <a:ea typeface="Times New Roman"/>
              <a:cs typeface="Times New Roman"/>
              <a:sym typeface="Times New Roman"/>
            </a:endParaRPr>
          </a:p>
          <a:p>
            <a:pPr indent="-342900" lvl="0" marL="457200" marR="0" rtl="0" algn="l">
              <a:lnSpc>
                <a:spcPct val="150000"/>
              </a:lnSpc>
              <a:spcBef>
                <a:spcPts val="0"/>
              </a:spcBef>
              <a:spcAft>
                <a:spcPts val="0"/>
              </a:spcAft>
              <a:buClr>
                <a:srgbClr val="000000"/>
              </a:buClr>
              <a:buSzPts val="1800"/>
              <a:buFont typeface="Times New Roman"/>
              <a:buChar char="●"/>
            </a:pPr>
            <a:r>
              <a:rPr i="0" lang="en" u="none" cap="none" strike="noStrike">
                <a:solidFill>
                  <a:srgbClr val="000000"/>
                </a:solidFill>
                <a:latin typeface="Times New Roman"/>
                <a:ea typeface="Times New Roman"/>
                <a:cs typeface="Times New Roman"/>
                <a:sym typeface="Times New Roman"/>
              </a:rPr>
              <a:t>Database: </a:t>
            </a:r>
            <a:r>
              <a:rPr lang="en">
                <a:latin typeface="Times New Roman"/>
                <a:ea typeface="Times New Roman"/>
                <a:cs typeface="Times New Roman"/>
                <a:sym typeface="Times New Roman"/>
              </a:rPr>
              <a:t>Mysql</a:t>
            </a:r>
            <a:endParaRPr i="0" u="none" cap="none" strike="noStrike">
              <a:solidFill>
                <a:srgbClr val="000000"/>
              </a:solidFill>
              <a:latin typeface="Times New Roman"/>
              <a:ea typeface="Times New Roman"/>
              <a:cs typeface="Times New Roman"/>
              <a:sym typeface="Times New Roman"/>
            </a:endParaRPr>
          </a:p>
          <a:p>
            <a:pPr indent="0" lvl="0" marL="457200" marR="0" rtl="0" algn="l">
              <a:lnSpc>
                <a:spcPct val="150000"/>
              </a:lnSpc>
              <a:spcBef>
                <a:spcPts val="120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457200" marR="0" rtl="0" algn="l">
              <a:lnSpc>
                <a:spcPct val="150000"/>
              </a:lnSpc>
              <a:spcBef>
                <a:spcPts val="120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433800"/>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System Function &amp; Features</a:t>
            </a:r>
            <a:endParaRPr/>
          </a:p>
        </p:txBody>
      </p:sp>
      <p:sp>
        <p:nvSpPr>
          <p:cNvPr id="105" name="Google Shape;105;p7"/>
          <p:cNvSpPr txBox="1"/>
          <p:nvPr/>
        </p:nvSpPr>
        <p:spPr>
          <a:xfrm>
            <a:off x="192500" y="1350950"/>
            <a:ext cx="8520600" cy="3309300"/>
          </a:xfrm>
          <a:prstGeom prst="rect">
            <a:avLst/>
          </a:prstGeom>
          <a:noFill/>
          <a:ln>
            <a:noFill/>
          </a:ln>
        </p:spPr>
        <p:txBody>
          <a:bodyPr anchorCtr="0" anchor="t" bIns="91425" lIns="91425" spcFirstLastPara="1" rIns="91425" wrap="square" tIns="91425">
            <a:spAutoFit/>
          </a:bodyPr>
          <a:lstStyle/>
          <a:p>
            <a:pPr indent="0" lvl="0" marL="0" marR="228600" rtl="0" algn="just">
              <a:lnSpc>
                <a:spcPct val="150000"/>
              </a:lnSpc>
              <a:spcBef>
                <a:spcPts val="0"/>
              </a:spcBef>
              <a:spcAft>
                <a:spcPts val="0"/>
              </a:spcAft>
              <a:buNone/>
            </a:pPr>
            <a:r>
              <a:rPr b="1" lang="en" sz="1800">
                <a:latin typeface="Times New Roman"/>
                <a:ea typeface="Times New Roman"/>
                <a:cs typeface="Times New Roman"/>
                <a:sym typeface="Times New Roman"/>
              </a:rPr>
              <a:t> Administrator: </a:t>
            </a:r>
            <a:endParaRPr b="1" sz="1800">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Admin can login website.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They can add new product.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They can delete the product.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a:t>
            </a:r>
            <a:r>
              <a:rPr lang="en">
                <a:latin typeface="Times New Roman"/>
                <a:ea typeface="Times New Roman"/>
                <a:cs typeface="Times New Roman"/>
                <a:sym typeface="Times New Roman"/>
              </a:rPr>
              <a:t>hey can update the product.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They can manage order and they can update order status.</a:t>
            </a:r>
            <a:endParaRPr>
              <a:latin typeface="Times New Roman"/>
              <a:ea typeface="Times New Roman"/>
              <a:cs typeface="Times New Roman"/>
              <a:sym typeface="Times New Roman"/>
            </a:endParaRPr>
          </a:p>
          <a:p>
            <a:pPr indent="0" lvl="0" marL="1371600" marR="22860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marR="228600" rtl="0" algn="just">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295ccf712a_0_6"/>
          <p:cNvSpPr txBox="1"/>
          <p:nvPr>
            <p:ph type="title"/>
          </p:nvPr>
        </p:nvSpPr>
        <p:spPr>
          <a:xfrm>
            <a:off x="311700" y="433800"/>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System Function &amp; Features</a:t>
            </a:r>
            <a:endParaRPr/>
          </a:p>
        </p:txBody>
      </p:sp>
      <p:sp>
        <p:nvSpPr>
          <p:cNvPr id="111" name="Google Shape;111;g1295ccf712a_0_6"/>
          <p:cNvSpPr txBox="1"/>
          <p:nvPr/>
        </p:nvSpPr>
        <p:spPr>
          <a:xfrm>
            <a:off x="192500" y="1350950"/>
            <a:ext cx="8520600" cy="2986200"/>
          </a:xfrm>
          <a:prstGeom prst="rect">
            <a:avLst/>
          </a:prstGeom>
          <a:noFill/>
          <a:ln>
            <a:noFill/>
          </a:ln>
        </p:spPr>
        <p:txBody>
          <a:bodyPr anchorCtr="0" anchor="t" bIns="91425" lIns="91425" spcFirstLastPara="1" rIns="91425" wrap="square" tIns="91425">
            <a:spAutoFit/>
          </a:bodyPr>
          <a:lstStyle/>
          <a:p>
            <a:pPr indent="0" lvl="0" marL="0" marR="228600" rtl="0" algn="just">
              <a:lnSpc>
                <a:spcPct val="150000"/>
              </a:lnSpc>
              <a:spcBef>
                <a:spcPts val="0"/>
              </a:spcBef>
              <a:spcAft>
                <a:spcPts val="0"/>
              </a:spcAft>
              <a:buNone/>
            </a:pPr>
            <a:r>
              <a:rPr b="1" lang="en" sz="1800">
                <a:latin typeface="Times New Roman"/>
                <a:ea typeface="Times New Roman"/>
                <a:cs typeface="Times New Roman"/>
                <a:sym typeface="Times New Roman"/>
              </a:rPr>
              <a:t>User:</a:t>
            </a:r>
            <a:endParaRPr b="1" sz="1800">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User can without login registration view the all products.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They can login or register website.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 They can search the product.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They can view the product.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They can also cart the product.  </a:t>
            </a:r>
            <a:endParaRPr>
              <a:latin typeface="Times New Roman"/>
              <a:ea typeface="Times New Roman"/>
              <a:cs typeface="Times New Roman"/>
              <a:sym typeface="Times New Roman"/>
            </a:endParaRPr>
          </a:p>
          <a:p>
            <a:pPr indent="-317500" lvl="0" marL="457200" marR="228600" rtl="0" algn="just">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They can make order and here only case on delivery available.</a:t>
            </a:r>
            <a:endParaRPr>
              <a:latin typeface="Times New Roman"/>
              <a:ea typeface="Times New Roman"/>
              <a:cs typeface="Times New Roman"/>
              <a:sym typeface="Times New Roman"/>
            </a:endParaRPr>
          </a:p>
          <a:p>
            <a:pPr indent="0" lvl="0" marL="0" marR="0" rtl="0" algn="l">
              <a:lnSpc>
                <a:spcPct val="100000"/>
              </a:lnSpc>
              <a:spcBef>
                <a:spcPts val="18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System Design</a:t>
            </a:r>
            <a:endParaRPr/>
          </a:p>
        </p:txBody>
      </p:sp>
      <p:sp>
        <p:nvSpPr>
          <p:cNvPr id="117" name="Google Shape;117;p8"/>
          <p:cNvSpPr txBox="1"/>
          <p:nvPr/>
        </p:nvSpPr>
        <p:spPr>
          <a:xfrm>
            <a:off x="632100" y="1697975"/>
            <a:ext cx="6457200" cy="155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500" u="none" cap="none" strike="noStrike">
                <a:solidFill>
                  <a:srgbClr val="000000"/>
                </a:solidFill>
                <a:latin typeface="Times New Roman"/>
                <a:ea typeface="Times New Roman"/>
                <a:cs typeface="Times New Roman"/>
                <a:sym typeface="Times New Roman"/>
              </a:rPr>
              <a:t>1  Use Case Diagram</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500" u="none" cap="none" strike="noStrike">
                <a:solidFill>
                  <a:srgbClr val="000000"/>
                </a:solidFill>
                <a:latin typeface="Times New Roman"/>
                <a:ea typeface="Times New Roman"/>
                <a:cs typeface="Times New Roman"/>
                <a:sym typeface="Times New Roman"/>
              </a:rPr>
              <a:t>2 </a:t>
            </a:r>
            <a:r>
              <a:rPr lang="en" sz="1500">
                <a:latin typeface="Times New Roman"/>
                <a:ea typeface="Times New Roman"/>
                <a:cs typeface="Times New Roman"/>
                <a:sym typeface="Times New Roman"/>
              </a:rPr>
              <a:t>  System flow </a:t>
            </a:r>
            <a:r>
              <a:rPr b="0" i="0" lang="en" sz="1500" u="none" cap="none" strike="noStrike">
                <a:solidFill>
                  <a:srgbClr val="000000"/>
                </a:solidFill>
                <a:latin typeface="Times New Roman"/>
                <a:ea typeface="Times New Roman"/>
                <a:cs typeface="Times New Roman"/>
                <a:sym typeface="Times New Roman"/>
              </a:rPr>
              <a:t>Diagram</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500" u="none" cap="none" strike="noStrike">
                <a:solidFill>
                  <a:srgbClr val="000000"/>
                </a:solidFill>
                <a:latin typeface="Times New Roman"/>
                <a:ea typeface="Times New Roman"/>
                <a:cs typeface="Times New Roman"/>
                <a:sym typeface="Times New Roman"/>
              </a:rPr>
              <a:t>3  Sequence Diagram</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500" u="none" cap="none" strike="noStrike">
                <a:solidFill>
                  <a:srgbClr val="000000"/>
                </a:solidFill>
                <a:latin typeface="Times New Roman"/>
                <a:ea typeface="Times New Roman"/>
                <a:cs typeface="Times New Roman"/>
                <a:sym typeface="Times New Roman"/>
              </a:rPr>
              <a:t>4  Activity Diagram</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rPr b="0" i="0" lang="en" sz="1500" u="none" cap="none" strike="noStrike">
                <a:solidFill>
                  <a:srgbClr val="000000"/>
                </a:solidFill>
                <a:latin typeface="Times New Roman"/>
                <a:ea typeface="Times New Roman"/>
                <a:cs typeface="Times New Roman"/>
                <a:sym typeface="Times New Roman"/>
              </a:rPr>
              <a:t>5  Data Flow Diagram</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Use Case Diagram</a:t>
            </a:r>
            <a:endParaRPr/>
          </a:p>
        </p:txBody>
      </p:sp>
      <p:pic>
        <p:nvPicPr>
          <p:cNvPr id="123" name="Google Shape;123;p9"/>
          <p:cNvPicPr preferRelativeResize="0"/>
          <p:nvPr/>
        </p:nvPicPr>
        <p:blipFill>
          <a:blip r:embed="rId3">
            <a:alphaModFix/>
          </a:blip>
          <a:stretch>
            <a:fillRect/>
          </a:stretch>
        </p:blipFill>
        <p:spPr>
          <a:xfrm>
            <a:off x="2610025" y="1330750"/>
            <a:ext cx="4373325" cy="3714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