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11"/>
    <p:restoredTop sz="94694"/>
  </p:normalViewPr>
  <p:slideViewPr>
    <p:cSldViewPr snapToGrid="0">
      <p:cViewPr>
        <p:scale>
          <a:sx n="102" d="100"/>
          <a:sy n="102" d="100"/>
        </p:scale>
        <p:origin x="288"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B60AFD-3640-7743-A459-EBED6396EA8C}" type="datetimeFigureOut">
              <a:rPr lang="en-US" smtClean="0"/>
              <a:t>8/1/25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C90ED-317E-FB4F-8646-C1539D7A64C4}" type="slidenum">
              <a:rPr lang="en-US" smtClean="0"/>
              <a:t>‹#›</a:t>
            </a:fld>
            <a:endParaRPr lang="en-US"/>
          </a:p>
        </p:txBody>
      </p:sp>
    </p:spTree>
    <p:extLst>
      <p:ext uri="{BB962C8B-B14F-4D97-AF65-F5344CB8AC3E}">
        <p14:creationId xmlns:p14="http://schemas.microsoft.com/office/powerpoint/2010/main" val="265294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764B3AF5-939B-6F46-AA99-15EF61DE023C}" type="datetime1">
              <a:rPr lang="en-US" smtClean="0"/>
              <a:t>8/1/25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38036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88734A7C-7C1E-564E-B202-0FCDA5349BDC}" type="datetime1">
              <a:rPr lang="en-US" smtClean="0"/>
              <a:t>8/1/25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96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09C4A8F2-5E3D-9845-93D4-EB3C8AFCB2FD}" type="datetime1">
              <a:rPr lang="en-US" smtClean="0"/>
              <a:t>8/1/25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31232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7FA3B07A-6CF6-C748-A8E9-82C8C98BA024}" type="datetime1">
              <a:rPr lang="en-US" smtClean="0"/>
              <a:t>8/1/25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6571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EF07889E-B235-1348-B48E-940E7CA0EDA2}" type="datetime1">
              <a:rPr lang="en-US" smtClean="0"/>
              <a:t>8/1/25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62659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E72A1661-FDE8-5741-A12A-090FAE6F6427}" type="datetime1">
              <a:rPr lang="en-US" smtClean="0"/>
              <a:t>8/1/25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0610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2ADD970-B4EA-5349-BD9E-C1CD064B5E5F}" type="datetime1">
              <a:rPr lang="en-US" smtClean="0"/>
              <a:t>8/1/25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1571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3A783D40-2F1C-8E42-B56C-3D7E404F07A8}" type="datetime1">
              <a:rPr lang="en-US" smtClean="0"/>
              <a:t>8/1/25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49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C5BDD888-26C4-144E-BE19-DE1B84AAE59A}" type="datetime1">
              <a:rPr lang="en-US" smtClean="0"/>
              <a:t>8/1/25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7369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A4B83B-CCE8-F644-9AA8-5C1A9F09DDBB}" type="datetime1">
              <a:rPr lang="en-US" smtClean="0"/>
              <a:t>8/1/25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5762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DCF9EE24-56BF-6E48-8B26-845A4AB4C7A5}" type="datetime1">
              <a:rPr lang="en-US" smtClean="0"/>
              <a:t>8/1/25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0058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48016E72-3E2B-034E-9C10-BE532A3BAB5A}" type="datetime1">
              <a:rPr lang="en-US" smtClean="0"/>
              <a:t>8/1/25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27522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BC4F90-3660-5927-E17D-813D34A98538}"/>
              </a:ext>
            </a:extLst>
          </p:cNvPr>
          <p:cNvSpPr>
            <a:spLocks noGrp="1"/>
          </p:cNvSpPr>
          <p:nvPr>
            <p:ph type="ctrTitle"/>
          </p:nvPr>
        </p:nvSpPr>
        <p:spPr>
          <a:xfrm>
            <a:off x="6696186" y="909637"/>
            <a:ext cx="4800600" cy="1307592"/>
          </a:xfrm>
        </p:spPr>
        <p:txBody>
          <a:bodyPr vert="horz" lIns="91440" tIns="45720" rIns="91440" bIns="45720" rtlCol="0" anchor="t">
            <a:normAutofit/>
          </a:bodyPr>
          <a:lstStyle/>
          <a:p>
            <a:pPr>
              <a:lnSpc>
                <a:spcPct val="90000"/>
              </a:lnSpc>
            </a:pPr>
            <a:r>
              <a:rPr lang="en-US" sz="4000"/>
              <a:t>Impact of Bison in the Konza Prairie</a:t>
            </a:r>
          </a:p>
        </p:txBody>
      </p:sp>
      <p:pic>
        <p:nvPicPr>
          <p:cNvPr id="4" name="Picture 3" descr="Lone buffalo in a field">
            <a:extLst>
              <a:ext uri="{FF2B5EF4-FFF2-40B4-BE49-F238E27FC236}">
                <a16:creationId xmlns:a16="http://schemas.microsoft.com/office/drawing/2014/main" id="{C6D4F8A8-1052-BDC6-7D09-541F056DB123}"/>
              </a:ext>
            </a:extLst>
          </p:cNvPr>
          <p:cNvPicPr>
            <a:picLocks noChangeAspect="1"/>
          </p:cNvPicPr>
          <p:nvPr/>
        </p:nvPicPr>
        <p:blipFill>
          <a:blip r:embed="rId2"/>
          <a:srcRect l="6617" r="34553" b="-1"/>
          <a:stretch>
            <a:fillRect/>
          </a:stretch>
        </p:blipFill>
        <p:spPr>
          <a:xfrm>
            <a:off x="20" y="10"/>
            <a:ext cx="6044164" cy="6857990"/>
          </a:xfrm>
          <a:prstGeom prst="rect">
            <a:avLst/>
          </a:prstGeom>
        </p:spPr>
      </p:pic>
      <p:cxnSp>
        <p:nvCxnSpPr>
          <p:cNvPr id="15" name="Straight Connector 14">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32C149A-976A-BD6E-79D6-5C1D81533CE7}"/>
              </a:ext>
            </a:extLst>
          </p:cNvPr>
          <p:cNvSpPr>
            <a:spLocks noGrp="1"/>
          </p:cNvSpPr>
          <p:nvPr>
            <p:ph type="subTitle" idx="1"/>
          </p:nvPr>
        </p:nvSpPr>
        <p:spPr>
          <a:xfrm>
            <a:off x="6696186" y="2221992"/>
            <a:ext cx="4800600" cy="3739896"/>
          </a:xfrm>
        </p:spPr>
        <p:txBody>
          <a:bodyPr vert="horz" lIns="91440" tIns="45720" rIns="91440" bIns="45720" rtlCol="0">
            <a:normAutofit/>
          </a:bodyPr>
          <a:lstStyle/>
          <a:p>
            <a:r>
              <a:rPr lang="en-US" dirty="0"/>
              <a:t>Aftab, Raphael, and John</a:t>
            </a:r>
            <a:br>
              <a:rPr lang="en-US" dirty="0"/>
            </a:br>
            <a:r>
              <a:rPr lang="en-US" dirty="0"/>
              <a:t>Led by: Zech</a:t>
            </a:r>
            <a:br>
              <a:rPr lang="en-US" dirty="0"/>
            </a:br>
            <a:br>
              <a:rPr lang="en-US" dirty="0"/>
            </a:br>
            <a:endParaRPr lang="en-US" dirty="0"/>
          </a:p>
        </p:txBody>
      </p:sp>
      <p:cxnSp>
        <p:nvCxnSpPr>
          <p:cNvPr id="17" name="Straight Connector 16">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C8FA7A2-F476-9370-6BE9-329B6833FC58}"/>
              </a:ext>
            </a:extLst>
          </p:cNvPr>
          <p:cNvSpPr>
            <a:spLocks noGrp="1"/>
          </p:cNvSpPr>
          <p:nvPr>
            <p:ph type="sldNum" sz="quarter" idx="12"/>
          </p:nvPr>
        </p:nvSpPr>
        <p:spPr/>
        <p:txBody>
          <a:bodyPr/>
          <a:lstStyle/>
          <a:p>
            <a:fld id="{87E7843D-FF13-4365-9478-9625B70A2705}" type="slidenum">
              <a:rPr lang="en-US" smtClean="0"/>
              <a:t>1</a:t>
            </a:fld>
            <a:endParaRPr lang="en-US"/>
          </a:p>
        </p:txBody>
      </p:sp>
    </p:spTree>
    <p:extLst>
      <p:ext uri="{BB962C8B-B14F-4D97-AF65-F5344CB8AC3E}">
        <p14:creationId xmlns:p14="http://schemas.microsoft.com/office/powerpoint/2010/main" val="268463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69285-8F4D-6811-D16F-001A37A7BB6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AAAC45-5BD5-0225-8B67-A62750A3DC29}"/>
              </a:ext>
            </a:extLst>
          </p:cNvPr>
          <p:cNvSpPr>
            <a:spLocks noGrp="1"/>
          </p:cNvSpPr>
          <p:nvPr>
            <p:ph type="sldNum" sz="quarter" idx="12"/>
          </p:nvPr>
        </p:nvSpPr>
        <p:spPr/>
        <p:txBody>
          <a:bodyPr/>
          <a:lstStyle/>
          <a:p>
            <a:fld id="{87E7843D-FF13-4365-9478-9625B70A2705}" type="slidenum">
              <a:rPr lang="en-US" smtClean="0"/>
              <a:t>10</a:t>
            </a:fld>
            <a:endParaRPr lang="en-US"/>
          </a:p>
        </p:txBody>
      </p:sp>
      <p:sp>
        <p:nvSpPr>
          <p:cNvPr id="6" name="TextBox 5">
            <a:extLst>
              <a:ext uri="{FF2B5EF4-FFF2-40B4-BE49-F238E27FC236}">
                <a16:creationId xmlns:a16="http://schemas.microsoft.com/office/drawing/2014/main" id="{794CF267-B457-031C-2152-E5AD1BB63DE1}"/>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5" name="Picture 4">
            <a:extLst>
              <a:ext uri="{FF2B5EF4-FFF2-40B4-BE49-F238E27FC236}">
                <a16:creationId xmlns:a16="http://schemas.microsoft.com/office/drawing/2014/main" id="{F0CFF185-32EF-3DE8-994F-9225CB3DAF61}"/>
              </a:ext>
            </a:extLst>
          </p:cNvPr>
          <p:cNvPicPr>
            <a:picLocks noChangeAspect="1"/>
          </p:cNvPicPr>
          <p:nvPr/>
        </p:nvPicPr>
        <p:blipFill>
          <a:blip r:embed="rId2"/>
          <a:stretch>
            <a:fillRect/>
          </a:stretch>
        </p:blipFill>
        <p:spPr>
          <a:xfrm>
            <a:off x="223520" y="857250"/>
            <a:ext cx="3430003" cy="1885950"/>
          </a:xfrm>
          <a:prstGeom prst="rect">
            <a:avLst/>
          </a:prstGeom>
        </p:spPr>
      </p:pic>
      <p:pic>
        <p:nvPicPr>
          <p:cNvPr id="7" name="Picture 6">
            <a:extLst>
              <a:ext uri="{FF2B5EF4-FFF2-40B4-BE49-F238E27FC236}">
                <a16:creationId xmlns:a16="http://schemas.microsoft.com/office/drawing/2014/main" id="{236A8A5D-0715-B826-FC11-1DD0221A228D}"/>
              </a:ext>
            </a:extLst>
          </p:cNvPr>
          <p:cNvPicPr>
            <a:picLocks noChangeAspect="1"/>
          </p:cNvPicPr>
          <p:nvPr/>
        </p:nvPicPr>
        <p:blipFill>
          <a:blip r:embed="rId3"/>
          <a:stretch>
            <a:fillRect/>
          </a:stretch>
        </p:blipFill>
        <p:spPr>
          <a:xfrm>
            <a:off x="5782579" y="845820"/>
            <a:ext cx="5511800" cy="2679700"/>
          </a:xfrm>
          <a:prstGeom prst="rect">
            <a:avLst/>
          </a:prstGeom>
        </p:spPr>
      </p:pic>
      <p:pic>
        <p:nvPicPr>
          <p:cNvPr id="8" name="Picture 7">
            <a:extLst>
              <a:ext uri="{FF2B5EF4-FFF2-40B4-BE49-F238E27FC236}">
                <a16:creationId xmlns:a16="http://schemas.microsoft.com/office/drawing/2014/main" id="{1FAC8005-AE84-33E3-9FEB-99AF44290892}"/>
              </a:ext>
            </a:extLst>
          </p:cNvPr>
          <p:cNvPicPr>
            <a:picLocks noChangeAspect="1"/>
          </p:cNvPicPr>
          <p:nvPr/>
        </p:nvPicPr>
        <p:blipFill>
          <a:blip r:embed="rId4"/>
          <a:stretch>
            <a:fillRect/>
          </a:stretch>
        </p:blipFill>
        <p:spPr>
          <a:xfrm>
            <a:off x="223520" y="3613606"/>
            <a:ext cx="5396149" cy="2387144"/>
          </a:xfrm>
          <a:prstGeom prst="rect">
            <a:avLst/>
          </a:prstGeom>
        </p:spPr>
      </p:pic>
      <p:sp>
        <p:nvSpPr>
          <p:cNvPr id="10" name="TextBox 9">
            <a:extLst>
              <a:ext uri="{FF2B5EF4-FFF2-40B4-BE49-F238E27FC236}">
                <a16:creationId xmlns:a16="http://schemas.microsoft.com/office/drawing/2014/main" id="{88D5480B-5312-60B4-3C6C-79C2E5BBD0C7}"/>
              </a:ext>
            </a:extLst>
          </p:cNvPr>
          <p:cNvSpPr txBox="1"/>
          <p:nvPr/>
        </p:nvSpPr>
        <p:spPr>
          <a:xfrm>
            <a:off x="5619669" y="3880746"/>
            <a:ext cx="6097904" cy="1615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Richness</a:t>
            </a:r>
            <a:r>
              <a:rPr lang="en-US" dirty="0">
                <a:latin typeface="Times New Roman" panose="02020603050405020304" pitchFamily="18" charset="0"/>
                <a:cs typeface="Times New Roman" panose="02020603050405020304" pitchFamily="18" charset="0"/>
              </a:rPr>
              <a:t>: Total count of unique species in a community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Shannon Index</a:t>
            </a:r>
            <a:r>
              <a:rPr lang="en-US" dirty="0">
                <a:latin typeface="Times New Roman" panose="02020603050405020304" pitchFamily="18" charset="0"/>
                <a:cs typeface="Times New Roman" panose="02020603050405020304" pitchFamily="18" charset="0"/>
              </a:rPr>
              <a:t>: Diversity measure accounting for species abundance and evenness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Simpson Index</a:t>
            </a:r>
            <a:r>
              <a:rPr lang="en-US" dirty="0">
                <a:latin typeface="Times New Roman" panose="02020603050405020304" pitchFamily="18" charset="0"/>
                <a:cs typeface="Times New Roman" panose="02020603050405020304" pitchFamily="18" charset="0"/>
              </a:rPr>
              <a:t>: Probability-based metric emphasizing species evenness</a:t>
            </a:r>
          </a:p>
        </p:txBody>
      </p:sp>
    </p:spTree>
    <p:extLst>
      <p:ext uri="{BB962C8B-B14F-4D97-AF65-F5344CB8AC3E}">
        <p14:creationId xmlns:p14="http://schemas.microsoft.com/office/powerpoint/2010/main" val="258061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3925A-D9C1-BFDF-2FA7-C8A26276FB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980D62-5E0E-2569-5FBC-025F0F44986A}"/>
              </a:ext>
            </a:extLst>
          </p:cNvPr>
          <p:cNvSpPr>
            <a:spLocks noGrp="1"/>
          </p:cNvSpPr>
          <p:nvPr>
            <p:ph type="sldNum" sz="quarter" idx="12"/>
          </p:nvPr>
        </p:nvSpPr>
        <p:spPr/>
        <p:txBody>
          <a:bodyPr/>
          <a:lstStyle/>
          <a:p>
            <a:fld id="{87E7843D-FF13-4365-9478-9625B70A2705}" type="slidenum">
              <a:rPr lang="en-US" smtClean="0"/>
              <a:t>11</a:t>
            </a:fld>
            <a:endParaRPr lang="en-US"/>
          </a:p>
        </p:txBody>
      </p:sp>
      <p:sp>
        <p:nvSpPr>
          <p:cNvPr id="6" name="TextBox 5">
            <a:extLst>
              <a:ext uri="{FF2B5EF4-FFF2-40B4-BE49-F238E27FC236}">
                <a16:creationId xmlns:a16="http://schemas.microsoft.com/office/drawing/2014/main" id="{24972759-FD0E-5665-C7DF-20CB0F473C87}"/>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 </a:t>
            </a:r>
            <a:endParaRPr lang="en-US" sz="2000" dirty="0"/>
          </a:p>
        </p:txBody>
      </p:sp>
      <p:pic>
        <p:nvPicPr>
          <p:cNvPr id="2" name="Picture 1">
            <a:extLst>
              <a:ext uri="{FF2B5EF4-FFF2-40B4-BE49-F238E27FC236}">
                <a16:creationId xmlns:a16="http://schemas.microsoft.com/office/drawing/2014/main" id="{79230F3D-7FB0-EAAC-A70D-4456DB582C0F}"/>
              </a:ext>
            </a:extLst>
          </p:cNvPr>
          <p:cNvPicPr>
            <a:picLocks noChangeAspect="1"/>
          </p:cNvPicPr>
          <p:nvPr/>
        </p:nvPicPr>
        <p:blipFill>
          <a:blip r:embed="rId2"/>
          <a:stretch>
            <a:fillRect/>
          </a:stretch>
        </p:blipFill>
        <p:spPr>
          <a:xfrm>
            <a:off x="5713237" y="873172"/>
            <a:ext cx="5878129" cy="3710258"/>
          </a:xfrm>
          <a:prstGeom prst="rect">
            <a:avLst/>
          </a:prstGeom>
        </p:spPr>
      </p:pic>
      <p:pic>
        <p:nvPicPr>
          <p:cNvPr id="3" name="Picture 2">
            <a:extLst>
              <a:ext uri="{FF2B5EF4-FFF2-40B4-BE49-F238E27FC236}">
                <a16:creationId xmlns:a16="http://schemas.microsoft.com/office/drawing/2014/main" id="{332EC120-B9FC-B8FF-EECF-87F25D366300}"/>
              </a:ext>
            </a:extLst>
          </p:cNvPr>
          <p:cNvPicPr>
            <a:picLocks noChangeAspect="1"/>
          </p:cNvPicPr>
          <p:nvPr/>
        </p:nvPicPr>
        <p:blipFill>
          <a:blip r:embed="rId3"/>
          <a:stretch>
            <a:fillRect/>
          </a:stretch>
        </p:blipFill>
        <p:spPr>
          <a:xfrm>
            <a:off x="340043" y="759461"/>
            <a:ext cx="4542853" cy="3521452"/>
          </a:xfrm>
          <a:prstGeom prst="rect">
            <a:avLst/>
          </a:prstGeom>
        </p:spPr>
      </p:pic>
      <p:sp>
        <p:nvSpPr>
          <p:cNvPr id="9" name="TextBox 8">
            <a:extLst>
              <a:ext uri="{FF2B5EF4-FFF2-40B4-BE49-F238E27FC236}">
                <a16:creationId xmlns:a16="http://schemas.microsoft.com/office/drawing/2014/main" id="{CA555234-6DEF-7B6E-12A2-690E3667841A}"/>
              </a:ext>
            </a:extLst>
          </p:cNvPr>
          <p:cNvSpPr txBox="1"/>
          <p:nvPr/>
        </p:nvSpPr>
        <p:spPr>
          <a:xfrm>
            <a:off x="534162" y="2522448"/>
            <a:ext cx="1194054" cy="276999"/>
          </a:xfrm>
          <a:prstGeom prst="rect">
            <a:avLst/>
          </a:prstGeom>
          <a:noFill/>
        </p:spPr>
        <p:txBody>
          <a:bodyPr wrap="square" rtlCol="0">
            <a:spAutoFit/>
          </a:bodyPr>
          <a:lstStyle/>
          <a:p>
            <a:r>
              <a:rPr lang="en-US" sz="1200" dirty="0">
                <a:solidFill>
                  <a:srgbClr val="FF0000"/>
                </a:solidFill>
              </a:rPr>
              <a:t>Next slide</a:t>
            </a:r>
          </a:p>
        </p:txBody>
      </p:sp>
      <p:pic>
        <p:nvPicPr>
          <p:cNvPr id="11" name="Picture 10">
            <a:extLst>
              <a:ext uri="{FF2B5EF4-FFF2-40B4-BE49-F238E27FC236}">
                <a16:creationId xmlns:a16="http://schemas.microsoft.com/office/drawing/2014/main" id="{9CE40B6D-346C-DE4D-7E7F-74A28A191A38}"/>
              </a:ext>
            </a:extLst>
          </p:cNvPr>
          <p:cNvPicPr>
            <a:picLocks noChangeAspect="1"/>
          </p:cNvPicPr>
          <p:nvPr/>
        </p:nvPicPr>
        <p:blipFill>
          <a:blip r:embed="rId4"/>
          <a:stretch>
            <a:fillRect/>
          </a:stretch>
        </p:blipFill>
        <p:spPr>
          <a:xfrm>
            <a:off x="116903" y="4674870"/>
            <a:ext cx="5486792" cy="1059823"/>
          </a:xfrm>
          <a:prstGeom prst="rect">
            <a:avLst/>
          </a:prstGeom>
        </p:spPr>
      </p:pic>
      <p:sp>
        <p:nvSpPr>
          <p:cNvPr id="12" name="TextBox 11">
            <a:extLst>
              <a:ext uri="{FF2B5EF4-FFF2-40B4-BE49-F238E27FC236}">
                <a16:creationId xmlns:a16="http://schemas.microsoft.com/office/drawing/2014/main" id="{2DC1FA6F-C43C-1D27-A4FC-1CD884030E63}"/>
              </a:ext>
            </a:extLst>
          </p:cNvPr>
          <p:cNvSpPr txBox="1"/>
          <p:nvPr/>
        </p:nvSpPr>
        <p:spPr>
          <a:xfrm>
            <a:off x="2791968" y="2520187"/>
            <a:ext cx="1194054" cy="276999"/>
          </a:xfrm>
          <a:prstGeom prst="rect">
            <a:avLst/>
          </a:prstGeom>
          <a:noFill/>
        </p:spPr>
        <p:txBody>
          <a:bodyPr wrap="square" rtlCol="0">
            <a:spAutoFit/>
          </a:bodyPr>
          <a:lstStyle/>
          <a:p>
            <a:r>
              <a:rPr lang="en-US" sz="1200" dirty="0">
                <a:solidFill>
                  <a:srgbClr val="FF0000"/>
                </a:solidFill>
              </a:rPr>
              <a:t>Next slide</a:t>
            </a:r>
          </a:p>
        </p:txBody>
      </p:sp>
    </p:spTree>
    <p:extLst>
      <p:ext uri="{BB962C8B-B14F-4D97-AF65-F5344CB8AC3E}">
        <p14:creationId xmlns:p14="http://schemas.microsoft.com/office/powerpoint/2010/main" val="400721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8628D-2932-0A2D-C10A-4DB622EA746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8DE207-4F74-C2B1-6B7D-3B789AE6B4F4}"/>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6" name="TextBox 5">
            <a:extLst>
              <a:ext uri="{FF2B5EF4-FFF2-40B4-BE49-F238E27FC236}">
                <a16:creationId xmlns:a16="http://schemas.microsoft.com/office/drawing/2014/main" id="{98683EED-823F-6EAF-3D5B-BE3DF44ADC55}"/>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2</a:t>
            </a:r>
            <a:endParaRPr lang="en-US" sz="2000" dirty="0"/>
          </a:p>
        </p:txBody>
      </p:sp>
      <p:pic>
        <p:nvPicPr>
          <p:cNvPr id="2" name="Picture 1">
            <a:extLst>
              <a:ext uri="{FF2B5EF4-FFF2-40B4-BE49-F238E27FC236}">
                <a16:creationId xmlns:a16="http://schemas.microsoft.com/office/drawing/2014/main" id="{417A2A63-D390-F928-0171-A4D00B6A488F}"/>
              </a:ext>
            </a:extLst>
          </p:cNvPr>
          <p:cNvPicPr>
            <a:picLocks noChangeAspect="1"/>
          </p:cNvPicPr>
          <p:nvPr/>
        </p:nvPicPr>
        <p:blipFill>
          <a:blip r:embed="rId2"/>
          <a:stretch>
            <a:fillRect/>
          </a:stretch>
        </p:blipFill>
        <p:spPr>
          <a:xfrm>
            <a:off x="653556" y="795528"/>
            <a:ext cx="3004044" cy="3748362"/>
          </a:xfrm>
          <a:prstGeom prst="rect">
            <a:avLst/>
          </a:prstGeom>
        </p:spPr>
      </p:pic>
      <p:pic>
        <p:nvPicPr>
          <p:cNvPr id="3" name="Picture 2">
            <a:extLst>
              <a:ext uri="{FF2B5EF4-FFF2-40B4-BE49-F238E27FC236}">
                <a16:creationId xmlns:a16="http://schemas.microsoft.com/office/drawing/2014/main" id="{6F87258B-4895-C5A3-1F7F-D3069DD03265}"/>
              </a:ext>
            </a:extLst>
          </p:cNvPr>
          <p:cNvPicPr>
            <a:picLocks noChangeAspect="1"/>
          </p:cNvPicPr>
          <p:nvPr/>
        </p:nvPicPr>
        <p:blipFill>
          <a:blip r:embed="rId3"/>
          <a:stretch>
            <a:fillRect/>
          </a:stretch>
        </p:blipFill>
        <p:spPr>
          <a:xfrm>
            <a:off x="4306824" y="932688"/>
            <a:ext cx="5087927" cy="1609344"/>
          </a:xfrm>
          <a:prstGeom prst="rect">
            <a:avLst/>
          </a:prstGeom>
        </p:spPr>
      </p:pic>
      <p:pic>
        <p:nvPicPr>
          <p:cNvPr id="9" name="Picture 8">
            <a:extLst>
              <a:ext uri="{FF2B5EF4-FFF2-40B4-BE49-F238E27FC236}">
                <a16:creationId xmlns:a16="http://schemas.microsoft.com/office/drawing/2014/main" id="{D7799A90-C42A-3E78-423B-46A3321DB9CE}"/>
              </a:ext>
            </a:extLst>
          </p:cNvPr>
          <p:cNvPicPr>
            <a:picLocks noChangeAspect="1"/>
          </p:cNvPicPr>
          <p:nvPr/>
        </p:nvPicPr>
        <p:blipFill>
          <a:blip r:embed="rId4"/>
          <a:stretch>
            <a:fillRect/>
          </a:stretch>
        </p:blipFill>
        <p:spPr>
          <a:xfrm>
            <a:off x="195845" y="4895374"/>
            <a:ext cx="9198906" cy="1029938"/>
          </a:xfrm>
          <a:prstGeom prst="rect">
            <a:avLst/>
          </a:prstGeom>
        </p:spPr>
      </p:pic>
    </p:spTree>
    <p:extLst>
      <p:ext uri="{BB962C8B-B14F-4D97-AF65-F5344CB8AC3E}">
        <p14:creationId xmlns:p14="http://schemas.microsoft.com/office/powerpoint/2010/main" val="13070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3D5EC3-E256-7C60-B90E-DFED16CA6F1B}"/>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5" name="TextBox 4">
            <a:extLst>
              <a:ext uri="{FF2B5EF4-FFF2-40B4-BE49-F238E27FC236}">
                <a16:creationId xmlns:a16="http://schemas.microsoft.com/office/drawing/2014/main" id="{D2265012-2BA8-F35B-1325-6AADF2B5B803}"/>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7" name="TextBox 6">
            <a:extLst>
              <a:ext uri="{FF2B5EF4-FFF2-40B4-BE49-F238E27FC236}">
                <a16:creationId xmlns:a16="http://schemas.microsoft.com/office/drawing/2014/main" id="{A8EAA6F7-2F74-C153-DBB0-6E047E565BF1}"/>
              </a:ext>
            </a:extLst>
          </p:cNvPr>
          <p:cNvSpPr txBox="1"/>
          <p:nvPr/>
        </p:nvSpPr>
        <p:spPr>
          <a:xfrm>
            <a:off x="340043" y="841216"/>
            <a:ext cx="6096000" cy="1477328"/>
          </a:xfrm>
          <a:prstGeom prst="rect">
            <a:avLst/>
          </a:prstGeom>
          <a:noFill/>
        </p:spPr>
        <p:txBody>
          <a:bodyPr wrap="square">
            <a:spAutoFit/>
          </a:bodyPr>
          <a:lstStyle/>
          <a:p>
            <a:pPr algn="just"/>
            <a:r>
              <a:rPr lang="en-US" b="0" i="0" u="none" strike="noStrike" dirty="0">
                <a:solidFill>
                  <a:srgbClr val="000000"/>
                </a:solidFill>
                <a:effectLst/>
                <a:latin typeface="-webkit-standard"/>
              </a:rPr>
              <a:t>Simpson diversity measures how diverse a plant community is by considering both the number of different species and how evenly they are distributed. Unlike just counting species, Simpson gives higher scores when no single species dominates the area.</a:t>
            </a:r>
            <a:endParaRPr lang="en-US" dirty="0"/>
          </a:p>
        </p:txBody>
      </p:sp>
      <p:pic>
        <p:nvPicPr>
          <p:cNvPr id="9" name="Picture 8" descr="A graph of different types of data&#10;&#10;AI-generated content may be incorrect.">
            <a:extLst>
              <a:ext uri="{FF2B5EF4-FFF2-40B4-BE49-F238E27FC236}">
                <a16:creationId xmlns:a16="http://schemas.microsoft.com/office/drawing/2014/main" id="{6A70BC5F-9CB4-9AFD-8B07-921DAE26F0C9}"/>
              </a:ext>
            </a:extLst>
          </p:cNvPr>
          <p:cNvPicPr>
            <a:picLocks noChangeAspect="1"/>
          </p:cNvPicPr>
          <p:nvPr/>
        </p:nvPicPr>
        <p:blipFill>
          <a:blip r:embed="rId2"/>
          <a:stretch>
            <a:fillRect/>
          </a:stretch>
        </p:blipFill>
        <p:spPr>
          <a:xfrm>
            <a:off x="340043" y="2254145"/>
            <a:ext cx="5201284" cy="3209935"/>
          </a:xfrm>
          <a:prstGeom prst="rect">
            <a:avLst/>
          </a:prstGeom>
        </p:spPr>
      </p:pic>
      <p:sp>
        <p:nvSpPr>
          <p:cNvPr id="11" name="TextBox 10">
            <a:extLst>
              <a:ext uri="{FF2B5EF4-FFF2-40B4-BE49-F238E27FC236}">
                <a16:creationId xmlns:a16="http://schemas.microsoft.com/office/drawing/2014/main" id="{9BD88306-20DD-C8C3-CBF9-3167B8686E9E}"/>
              </a:ext>
            </a:extLst>
          </p:cNvPr>
          <p:cNvSpPr txBox="1"/>
          <p:nvPr/>
        </p:nvSpPr>
        <p:spPr>
          <a:xfrm>
            <a:off x="6547802" y="955065"/>
            <a:ext cx="5304155" cy="4901085"/>
          </a:xfrm>
          <a:prstGeom prst="rect">
            <a:avLst/>
          </a:prstGeom>
          <a:noFill/>
          <a:ln>
            <a:solidFill>
              <a:schemeClr val="tx1"/>
            </a:solidFill>
          </a:ln>
        </p:spPr>
        <p:txBody>
          <a:bodyPr wrap="square">
            <a:spAutoFit/>
          </a:bodyPr>
          <a:lstStyle/>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Percent Increase in Mean Squared Error when a variable is randomly shuffled</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Higher values = more important variables for predicting diversity</a:t>
            </a:r>
          </a:p>
          <a:p>
            <a:pPr marL="171450" indent="-1714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Shows how much prediction accuracy drops when that variable is removed</a:t>
            </a:r>
          </a:p>
          <a:p>
            <a:pPr algn="l">
              <a:lnSpc>
                <a:spcPct val="150000"/>
              </a:lnSpc>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Key Findings from the Plot: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RecYear</a:t>
            </a:r>
            <a:r>
              <a:rPr lang="en-US" sz="14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Most important predictor (~80%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Simpson diversity changes significantly over the study period</a:t>
            </a:r>
          </a:p>
          <a:p>
            <a:pPr algn="l">
              <a:lnSpc>
                <a:spcPct val="150000"/>
              </a:lnSpc>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Watershed</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Second most important (~60%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Different watersheds have distinct Simpson diversity patterns</a:t>
            </a:r>
          </a:p>
          <a:p>
            <a:pPr algn="l">
              <a:lnSpc>
                <a:spcPct val="150000"/>
              </a:lnSpc>
            </a:pPr>
            <a:r>
              <a:rPr lang="en-US" sz="1400" b="1" i="0" u="none" strike="noStrike" dirty="0" err="1">
                <a:solidFill>
                  <a:srgbClr val="000000"/>
                </a:solidFill>
                <a:effectLst/>
                <a:latin typeface="Times New Roman" panose="02020603050405020304" pitchFamily="18" charset="0"/>
                <a:cs typeface="Times New Roman" panose="02020603050405020304" pitchFamily="18" charset="0"/>
              </a:rPr>
              <a:t>FireInterval_yr</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 Moderate importance (~40% </a:t>
            </a:r>
            <a:r>
              <a:rPr lang="en-US" sz="1400" b="0" i="0" u="none" strike="noStrike" dirty="0" err="1">
                <a:solidFill>
                  <a:srgbClr val="000000"/>
                </a:solidFill>
                <a:effectLst/>
                <a:latin typeface="Times New Roman" panose="02020603050405020304" pitchFamily="18" charset="0"/>
                <a:cs typeface="Times New Roman" panose="02020603050405020304" pitchFamily="18" charset="0"/>
              </a:rPr>
              <a:t>IncMSE</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a:t>
            </a:r>
          </a:p>
          <a:p>
            <a:pPr marL="742950" lvl="1" indent="-285750" algn="l">
              <a:lnSpc>
                <a:spcPct val="150000"/>
              </a:lnSpc>
              <a:buFont typeface="Arial" panose="020B0604020202020204" pitchFamily="34" charset="0"/>
              <a:buChar char="•"/>
            </a:pPr>
            <a:r>
              <a:rPr lang="en-US" sz="1400" b="0" i="0" u="none" strike="noStrike" dirty="0">
                <a:solidFill>
                  <a:srgbClr val="000000"/>
                </a:solidFill>
                <a:effectLst/>
                <a:latin typeface="Times New Roman" panose="02020603050405020304" pitchFamily="18" charset="0"/>
                <a:cs typeface="Times New Roman" panose="02020603050405020304" pitchFamily="18" charset="0"/>
              </a:rPr>
              <a:t>Fire frequency affects species balance and community evenness</a:t>
            </a:r>
          </a:p>
        </p:txBody>
      </p:sp>
      <p:sp>
        <p:nvSpPr>
          <p:cNvPr id="13" name="TextBox 12">
            <a:extLst>
              <a:ext uri="{FF2B5EF4-FFF2-40B4-BE49-F238E27FC236}">
                <a16:creationId xmlns:a16="http://schemas.microsoft.com/office/drawing/2014/main" id="{7F2ABDE9-3C85-AE0C-D2C8-9F6E24068A2B}"/>
              </a:ext>
            </a:extLst>
          </p:cNvPr>
          <p:cNvSpPr txBox="1"/>
          <p:nvPr/>
        </p:nvSpPr>
        <p:spPr>
          <a:xfrm>
            <a:off x="839244" y="5856150"/>
            <a:ext cx="6096000" cy="307777"/>
          </a:xfrm>
          <a:prstGeom prst="rect">
            <a:avLst/>
          </a:prstGeom>
          <a:noFill/>
        </p:spPr>
        <p:txBody>
          <a:bodyPr wrap="square">
            <a:spAutoFit/>
          </a:bodyPr>
          <a:lstStyle/>
          <a:p>
            <a:r>
              <a:rPr lang="en-US" sz="1400" b="0" i="0" u="none" strike="noStrike" dirty="0">
                <a:solidFill>
                  <a:srgbClr val="000000"/>
                </a:solidFill>
                <a:effectLst/>
                <a:latin typeface="-webkit-standard"/>
              </a:rPr>
              <a:t>Fig: Important Factors for Plant Diversity (Simpson Index)</a:t>
            </a:r>
            <a:endParaRPr lang="en-US" sz="1400" dirty="0"/>
          </a:p>
        </p:txBody>
      </p:sp>
      <p:sp>
        <p:nvSpPr>
          <p:cNvPr id="15" name="TextBox 14">
            <a:extLst>
              <a:ext uri="{FF2B5EF4-FFF2-40B4-BE49-F238E27FC236}">
                <a16:creationId xmlns:a16="http://schemas.microsoft.com/office/drawing/2014/main" id="{D137B041-14DC-7051-D667-8752C934A929}"/>
              </a:ext>
            </a:extLst>
          </p:cNvPr>
          <p:cNvSpPr txBox="1"/>
          <p:nvPr/>
        </p:nvSpPr>
        <p:spPr>
          <a:xfrm>
            <a:off x="643436" y="5352337"/>
            <a:ext cx="610017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Mean of squared residuals: 0.02492281 % Var explained: 19.52</a:t>
            </a:r>
          </a:p>
        </p:txBody>
      </p:sp>
    </p:spTree>
    <p:extLst>
      <p:ext uri="{BB962C8B-B14F-4D97-AF65-F5344CB8AC3E}">
        <p14:creationId xmlns:p14="http://schemas.microsoft.com/office/powerpoint/2010/main" val="99170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showing the growth of the company's stock market&#10;&#10;AI-generated content may be incorrect.">
            <a:extLst>
              <a:ext uri="{FF2B5EF4-FFF2-40B4-BE49-F238E27FC236}">
                <a16:creationId xmlns:a16="http://schemas.microsoft.com/office/drawing/2014/main" id="{E7A515C1-DD37-C1C7-B569-9600DCC6C106}"/>
              </a:ext>
            </a:extLst>
          </p:cNvPr>
          <p:cNvPicPr>
            <a:picLocks noGrp="1" noChangeAspect="1"/>
          </p:cNvPicPr>
          <p:nvPr>
            <p:ph idx="1"/>
          </p:nvPr>
        </p:nvPicPr>
        <p:blipFill>
          <a:blip r:embed="rId2"/>
          <a:stretch>
            <a:fillRect/>
          </a:stretch>
        </p:blipFill>
        <p:spPr>
          <a:xfrm>
            <a:off x="565467" y="2749419"/>
            <a:ext cx="4533702" cy="2797942"/>
          </a:xfrm>
        </p:spPr>
      </p:pic>
      <p:sp>
        <p:nvSpPr>
          <p:cNvPr id="4" name="Slide Number Placeholder 3">
            <a:extLst>
              <a:ext uri="{FF2B5EF4-FFF2-40B4-BE49-F238E27FC236}">
                <a16:creationId xmlns:a16="http://schemas.microsoft.com/office/drawing/2014/main" id="{61A8613A-3701-6AA6-4662-34B725D97D68}"/>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9" name="TextBox 8">
            <a:extLst>
              <a:ext uri="{FF2B5EF4-FFF2-40B4-BE49-F238E27FC236}">
                <a16:creationId xmlns:a16="http://schemas.microsoft.com/office/drawing/2014/main" id="{025EE0F9-18B9-4380-E002-081D0CB635F8}"/>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Result Analysis: Simpson response variable</a:t>
            </a:r>
            <a:endParaRPr lang="en-US" sz="2000" dirty="0"/>
          </a:p>
        </p:txBody>
      </p:sp>
      <p:sp>
        <p:nvSpPr>
          <p:cNvPr id="11" name="TextBox 10">
            <a:extLst>
              <a:ext uri="{FF2B5EF4-FFF2-40B4-BE49-F238E27FC236}">
                <a16:creationId xmlns:a16="http://schemas.microsoft.com/office/drawing/2014/main" id="{E58505EF-F8EF-1BF8-CFF8-18F1AA4945C2}"/>
              </a:ext>
            </a:extLst>
          </p:cNvPr>
          <p:cNvSpPr txBox="1"/>
          <p:nvPr/>
        </p:nvSpPr>
        <p:spPr>
          <a:xfrm>
            <a:off x="565467" y="785546"/>
            <a:ext cx="6096000" cy="1525418"/>
          </a:xfrm>
          <a:prstGeom prst="rect">
            <a:avLst/>
          </a:prstGeom>
          <a:noFill/>
        </p:spPr>
        <p:txBody>
          <a:bodyPr wrap="square">
            <a:spAutoFit/>
          </a:bodyPr>
          <a:lstStyle/>
          <a:p>
            <a:pPr algn="l">
              <a:lnSpc>
                <a:spcPct val="150000"/>
              </a:lnSpc>
              <a:buNone/>
            </a:pPr>
            <a:r>
              <a:rPr lang="en-US" sz="1600" b="1" i="0" u="none" strike="noStrike" dirty="0">
                <a:solidFill>
                  <a:srgbClr val="000000"/>
                </a:solidFill>
                <a:effectLst/>
                <a:latin typeface="Times New Roman" panose="02020603050405020304" pitchFamily="18" charset="0"/>
                <a:cs typeface="Times New Roman" panose="02020603050405020304" pitchFamily="18" charset="0"/>
              </a:rPr>
              <a:t>PDP  (Partial Dependency Plot):</a:t>
            </a:r>
            <a:endParaRPr lang="en-US" sz="16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Shows how each variable affects Simpson diversity when other factors are held constant</a:t>
            </a:r>
          </a:p>
          <a:p>
            <a:pPr marL="285750" indent="-285750" algn="l">
              <a:lnSpc>
                <a:spcPct val="150000"/>
              </a:lnSpc>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Reveals pure effect of individual predictors on plant diversity</a:t>
            </a:r>
          </a:p>
        </p:txBody>
      </p:sp>
      <p:sp>
        <p:nvSpPr>
          <p:cNvPr id="13" name="TextBox 12">
            <a:extLst>
              <a:ext uri="{FF2B5EF4-FFF2-40B4-BE49-F238E27FC236}">
                <a16:creationId xmlns:a16="http://schemas.microsoft.com/office/drawing/2014/main" id="{E6770A1E-AAC5-3820-CE33-41089135DDA7}"/>
              </a:ext>
            </a:extLst>
          </p:cNvPr>
          <p:cNvSpPr txBox="1"/>
          <p:nvPr/>
        </p:nvSpPr>
        <p:spPr>
          <a:xfrm>
            <a:off x="3279338" y="5678039"/>
            <a:ext cx="6977182" cy="307777"/>
          </a:xfrm>
          <a:prstGeom prst="rect">
            <a:avLst/>
          </a:prstGeom>
          <a:noFill/>
        </p:spPr>
        <p:txBody>
          <a:bodyPr wrap="square">
            <a:spAutoFit/>
          </a:bodyPr>
          <a:lstStyle/>
          <a:p>
            <a:r>
              <a:rPr lang="en-US" sz="1400" b="0" i="0" u="none" strike="noStrike" dirty="0">
                <a:solidFill>
                  <a:srgbClr val="000000"/>
                </a:solidFill>
                <a:effectLst/>
                <a:latin typeface="-webkit-standard"/>
              </a:rPr>
              <a:t>Fig: Simpson Diversity: Time and Watershed Effects with PDP Analysis</a:t>
            </a:r>
            <a:endParaRPr lang="en-US" sz="1400" dirty="0"/>
          </a:p>
        </p:txBody>
      </p:sp>
      <p:pic>
        <p:nvPicPr>
          <p:cNvPr id="15" name="Picture 14" descr="A graph with different colored dots&#10;&#10;AI-generated content may be incorrect.">
            <a:extLst>
              <a:ext uri="{FF2B5EF4-FFF2-40B4-BE49-F238E27FC236}">
                <a16:creationId xmlns:a16="http://schemas.microsoft.com/office/drawing/2014/main" id="{9F782D7F-06D9-8DBC-D9D3-80214CA9D139}"/>
              </a:ext>
            </a:extLst>
          </p:cNvPr>
          <p:cNvPicPr>
            <a:picLocks noChangeAspect="1"/>
          </p:cNvPicPr>
          <p:nvPr/>
        </p:nvPicPr>
        <p:blipFill>
          <a:blip r:embed="rId3"/>
          <a:stretch>
            <a:fillRect/>
          </a:stretch>
        </p:blipFill>
        <p:spPr>
          <a:xfrm>
            <a:off x="5791199" y="2867065"/>
            <a:ext cx="4343073" cy="2680296"/>
          </a:xfrm>
          <a:prstGeom prst="rect">
            <a:avLst/>
          </a:prstGeom>
        </p:spPr>
      </p:pic>
    </p:spTree>
    <p:extLst>
      <p:ext uri="{BB962C8B-B14F-4D97-AF65-F5344CB8AC3E}">
        <p14:creationId xmlns:p14="http://schemas.microsoft.com/office/powerpoint/2010/main" val="1616896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C3962B-DAA3-C68E-81DB-045AC837208E}"/>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5" name="TextBox 4">
            <a:extLst>
              <a:ext uri="{FF2B5EF4-FFF2-40B4-BE49-F238E27FC236}">
                <a16:creationId xmlns:a16="http://schemas.microsoft.com/office/drawing/2014/main" id="{3FAAB113-80AA-19FF-B586-05823339CB6F}"/>
              </a:ext>
            </a:extLst>
          </p:cNvPr>
          <p:cNvSpPr txBox="1"/>
          <p:nvPr/>
        </p:nvSpPr>
        <p:spPr>
          <a:xfrm>
            <a:off x="340042" y="323334"/>
            <a:ext cx="8732838" cy="400110"/>
          </a:xfrm>
          <a:prstGeom prst="rect">
            <a:avLst/>
          </a:prstGeom>
          <a:noFill/>
        </p:spPr>
        <p:txBody>
          <a:bodyPr wrap="square">
            <a:spAutoFit/>
          </a:bodyPr>
          <a:lstStyle/>
          <a:p>
            <a:r>
              <a:rPr lang="en-US" sz="2000" b="1" cap="all" spc="30" dirty="0">
                <a:latin typeface="+mj-lt"/>
                <a:ea typeface="+mj-ea"/>
                <a:cs typeface="+mj-cs"/>
              </a:rPr>
              <a:t>Result Analysis: Richness Response (comparison with paper)</a:t>
            </a:r>
            <a:endParaRPr lang="en-US" sz="2000" dirty="0"/>
          </a:p>
        </p:txBody>
      </p:sp>
      <p:pic>
        <p:nvPicPr>
          <p:cNvPr id="6" name="Picture 5">
            <a:extLst>
              <a:ext uri="{FF2B5EF4-FFF2-40B4-BE49-F238E27FC236}">
                <a16:creationId xmlns:a16="http://schemas.microsoft.com/office/drawing/2014/main" id="{CC0E11BE-EE8B-8D7E-DA98-86E3AD7C2ABF}"/>
              </a:ext>
            </a:extLst>
          </p:cNvPr>
          <p:cNvPicPr>
            <a:picLocks noChangeAspect="1"/>
          </p:cNvPicPr>
          <p:nvPr/>
        </p:nvPicPr>
        <p:blipFill>
          <a:blip r:embed="rId2"/>
          <a:srcRect b="1811"/>
          <a:stretch>
            <a:fillRect/>
          </a:stretch>
        </p:blipFill>
        <p:spPr>
          <a:xfrm>
            <a:off x="340042" y="1242060"/>
            <a:ext cx="4931833" cy="3304540"/>
          </a:xfrm>
          <a:prstGeom prst="rect">
            <a:avLst/>
          </a:prstGeom>
        </p:spPr>
      </p:pic>
      <p:pic>
        <p:nvPicPr>
          <p:cNvPr id="8" name="Picture 7" descr="A graph showing the growth of cattle&#10;&#10;AI-generated content may be incorrect.">
            <a:extLst>
              <a:ext uri="{FF2B5EF4-FFF2-40B4-BE49-F238E27FC236}">
                <a16:creationId xmlns:a16="http://schemas.microsoft.com/office/drawing/2014/main" id="{519061CF-9F09-0B05-0153-4AB3D98F446E}"/>
              </a:ext>
            </a:extLst>
          </p:cNvPr>
          <p:cNvPicPr>
            <a:picLocks noChangeAspect="1"/>
          </p:cNvPicPr>
          <p:nvPr/>
        </p:nvPicPr>
        <p:blipFill>
          <a:blip r:embed="rId3"/>
          <a:stretch>
            <a:fillRect/>
          </a:stretch>
        </p:blipFill>
        <p:spPr>
          <a:xfrm>
            <a:off x="5364479" y="1483775"/>
            <a:ext cx="4439921" cy="2740065"/>
          </a:xfrm>
          <a:prstGeom prst="rect">
            <a:avLst/>
          </a:prstGeom>
          <a:ln>
            <a:solidFill>
              <a:schemeClr val="tx1"/>
            </a:solidFill>
          </a:ln>
        </p:spPr>
      </p:pic>
      <p:sp>
        <p:nvSpPr>
          <p:cNvPr id="9" name="TextBox 8">
            <a:extLst>
              <a:ext uri="{FF2B5EF4-FFF2-40B4-BE49-F238E27FC236}">
                <a16:creationId xmlns:a16="http://schemas.microsoft.com/office/drawing/2014/main" id="{D79A53CA-70EB-42ED-EA30-FE5A2C2AAB7A}"/>
              </a:ext>
            </a:extLst>
          </p:cNvPr>
          <p:cNvSpPr txBox="1"/>
          <p:nvPr/>
        </p:nvSpPr>
        <p:spPr>
          <a:xfrm>
            <a:off x="1310640" y="4671534"/>
            <a:ext cx="3423920" cy="307777"/>
          </a:xfrm>
          <a:prstGeom prst="rect">
            <a:avLst/>
          </a:prstGeom>
          <a:noFill/>
        </p:spPr>
        <p:txBody>
          <a:bodyPr wrap="square">
            <a:spAutoFit/>
          </a:bodyPr>
          <a:lstStyle/>
          <a:p>
            <a:r>
              <a:rPr lang="en-US" sz="1400" b="0" i="0" u="none" strike="noStrike" dirty="0">
                <a:solidFill>
                  <a:srgbClr val="000000"/>
                </a:solidFill>
                <a:effectLst/>
                <a:latin typeface="-webkit-standard"/>
              </a:rPr>
              <a:t>Fig: From Paper Analysis (4 Watersheds)</a:t>
            </a:r>
            <a:endParaRPr lang="en-US" sz="1400" dirty="0"/>
          </a:p>
        </p:txBody>
      </p:sp>
      <p:sp>
        <p:nvSpPr>
          <p:cNvPr id="10" name="TextBox 9">
            <a:extLst>
              <a:ext uri="{FF2B5EF4-FFF2-40B4-BE49-F238E27FC236}">
                <a16:creationId xmlns:a16="http://schemas.microsoft.com/office/drawing/2014/main" id="{8603B434-C66A-92EF-7AAC-760635CD68BA}"/>
              </a:ext>
            </a:extLst>
          </p:cNvPr>
          <p:cNvSpPr txBox="1"/>
          <p:nvPr/>
        </p:nvSpPr>
        <p:spPr>
          <a:xfrm>
            <a:off x="5958839" y="4671533"/>
            <a:ext cx="3423920" cy="307777"/>
          </a:xfrm>
          <a:prstGeom prst="rect">
            <a:avLst/>
          </a:prstGeom>
          <a:noFill/>
        </p:spPr>
        <p:txBody>
          <a:bodyPr wrap="square">
            <a:spAutoFit/>
          </a:bodyPr>
          <a:lstStyle/>
          <a:p>
            <a:r>
              <a:rPr lang="en-US" sz="1400" b="0" i="0" u="none" strike="noStrike" dirty="0">
                <a:solidFill>
                  <a:srgbClr val="000000"/>
                </a:solidFill>
                <a:effectLst/>
                <a:latin typeface="-webkit-standard"/>
              </a:rPr>
              <a:t>Fig: From our Analysis (</a:t>
            </a:r>
            <a:r>
              <a:rPr lang="en-US" sz="1400" dirty="0">
                <a:solidFill>
                  <a:srgbClr val="000000"/>
                </a:solidFill>
                <a:latin typeface="-webkit-standard"/>
              </a:rPr>
              <a:t>39</a:t>
            </a:r>
            <a:r>
              <a:rPr lang="en-US" sz="1400" b="0" i="0" u="none" strike="noStrike" dirty="0">
                <a:solidFill>
                  <a:srgbClr val="000000"/>
                </a:solidFill>
                <a:effectLst/>
                <a:latin typeface="-webkit-standard"/>
              </a:rPr>
              <a:t> Watersheds)</a:t>
            </a:r>
            <a:endParaRPr lang="en-US" sz="1400" dirty="0"/>
          </a:p>
        </p:txBody>
      </p:sp>
    </p:spTree>
    <p:extLst>
      <p:ext uri="{BB962C8B-B14F-4D97-AF65-F5344CB8AC3E}">
        <p14:creationId xmlns:p14="http://schemas.microsoft.com/office/powerpoint/2010/main" val="1085798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76AB9-68FD-7B82-4362-F7ACF87248F3}"/>
              </a:ext>
            </a:extLst>
          </p:cNvPr>
          <p:cNvSpPr>
            <a:spLocks noGrp="1"/>
          </p:cNvSpPr>
          <p:nvPr>
            <p:ph type="title"/>
          </p:nvPr>
        </p:nvSpPr>
        <p:spPr>
          <a:xfrm>
            <a:off x="1969770" y="5852162"/>
            <a:ext cx="5965190" cy="746854"/>
          </a:xfrm>
        </p:spPr>
        <p:txBody>
          <a:bodyPr vert="horz" lIns="91440" tIns="45720" rIns="91440" bIns="45720" rtlCol="0" anchor="t">
            <a:normAutofit/>
          </a:bodyPr>
          <a:lstStyle/>
          <a:p>
            <a:r>
              <a:rPr lang="en-US" dirty="0"/>
              <a:t>Thank you</a:t>
            </a:r>
          </a:p>
        </p:txBody>
      </p:sp>
      <p:sp>
        <p:nvSpPr>
          <p:cNvPr id="4" name="Slide Number Placeholder 3">
            <a:extLst>
              <a:ext uri="{FF2B5EF4-FFF2-40B4-BE49-F238E27FC236}">
                <a16:creationId xmlns:a16="http://schemas.microsoft.com/office/drawing/2014/main" id="{4857E071-3B89-D1F5-77C0-973839E444D2}"/>
              </a:ext>
            </a:extLst>
          </p:cNvPr>
          <p:cNvSpPr>
            <a:spLocks noGrp="1"/>
          </p:cNvSpPr>
          <p:nvPr>
            <p:ph type="sldNum" sz="quarter" idx="12"/>
          </p:nvPr>
        </p:nvSpPr>
        <p:spPr>
          <a:xfrm>
            <a:off x="9549876" y="20638"/>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16</a:t>
            </a:fld>
            <a:endParaRPr lang="en-US"/>
          </a:p>
        </p:txBody>
      </p:sp>
      <p:pic>
        <p:nvPicPr>
          <p:cNvPr id="8" name="Graphic 7" descr="Smiling Face with No Fill">
            <a:extLst>
              <a:ext uri="{FF2B5EF4-FFF2-40B4-BE49-F238E27FC236}">
                <a16:creationId xmlns:a16="http://schemas.microsoft.com/office/drawing/2014/main" id="{0379BBCF-C2D2-EC44-86BD-C1F1EFB286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7763" y="406400"/>
            <a:ext cx="5196474" cy="5196474"/>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3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72C2CDD-B6CC-9B26-6866-88CA175AB710}"/>
              </a:ext>
            </a:extLst>
          </p:cNvPr>
          <p:cNvGrpSpPr/>
          <p:nvPr/>
        </p:nvGrpSpPr>
        <p:grpSpPr>
          <a:xfrm>
            <a:off x="441434" y="1072054"/>
            <a:ext cx="6446178" cy="4439059"/>
            <a:chOff x="321791" y="942890"/>
            <a:chExt cx="6565821" cy="4568224"/>
          </a:xfrm>
        </p:grpSpPr>
        <p:pic>
          <p:nvPicPr>
            <p:cNvPr id="1026" name="Picture 2">
              <a:extLst>
                <a:ext uri="{FF2B5EF4-FFF2-40B4-BE49-F238E27FC236}">
                  <a16:creationId xmlns:a16="http://schemas.microsoft.com/office/drawing/2014/main" id="{2BA51A9C-E7C5-D2C2-340B-DA7678EE9A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91" y="942890"/>
              <a:ext cx="6565821" cy="16396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7DEB33-E55F-2B96-46A7-E87C8F059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92" y="2466031"/>
              <a:ext cx="5822886" cy="3045083"/>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0645A1F6-004B-F8EB-27F2-1D240F5DFA93}"/>
              </a:ext>
            </a:extLst>
          </p:cNvPr>
          <p:cNvSpPr txBox="1"/>
          <p:nvPr/>
        </p:nvSpPr>
        <p:spPr>
          <a:xfrm>
            <a:off x="6887612" y="918222"/>
            <a:ext cx="3962400" cy="1815882"/>
          </a:xfrm>
          <a:prstGeom prst="rect">
            <a:avLst/>
          </a:prstGeom>
          <a:noFill/>
        </p:spPr>
        <p:txBody>
          <a:bodyPr wrap="square">
            <a:spAutoFit/>
          </a:bodyPr>
          <a:lstStyle/>
          <a:p>
            <a:pPr algn="just">
              <a:buNone/>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Konza Prairie:</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Location: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Eastern Kansas, USA (Northern Hemisphere) - largest remaining tallgrass prairie landscape in North America</a:t>
            </a:r>
          </a:p>
          <a:p>
            <a:pPr algn="just"/>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Research Status:</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Long-Term Ecological Research (LTER) site established for studying Great Plains grassland ecology</a:t>
            </a:r>
          </a:p>
        </p:txBody>
      </p:sp>
      <p:sp>
        <p:nvSpPr>
          <p:cNvPr id="8" name="TextBox 7">
            <a:extLst>
              <a:ext uri="{FF2B5EF4-FFF2-40B4-BE49-F238E27FC236}">
                <a16:creationId xmlns:a16="http://schemas.microsoft.com/office/drawing/2014/main" id="{A3046A77-A449-9242-34C8-90C34F097BB9}"/>
              </a:ext>
            </a:extLst>
          </p:cNvPr>
          <p:cNvSpPr txBox="1"/>
          <p:nvPr/>
        </p:nvSpPr>
        <p:spPr>
          <a:xfrm>
            <a:off x="6887612" y="2925871"/>
            <a:ext cx="4761187" cy="2246769"/>
          </a:xfrm>
          <a:prstGeom prst="rect">
            <a:avLst/>
          </a:prstGeom>
          <a:noFill/>
        </p:spPr>
        <p:txBody>
          <a:bodyPr wrap="square">
            <a:spAutoFit/>
          </a:bodyPr>
          <a:lstStyle/>
          <a:p>
            <a:pPr algn="just">
              <a:buNone/>
            </a:pPr>
            <a:r>
              <a:rPr lang="en-US" sz="1400" b="1" dirty="0">
                <a:solidFill>
                  <a:srgbClr val="000000"/>
                </a:solidFill>
                <a:latin typeface="Times New Roman" panose="02020603050405020304" pitchFamily="18" charset="0"/>
                <a:cs typeface="Times New Roman" panose="02020603050405020304" pitchFamily="18" charset="0"/>
              </a:rPr>
              <a:t>Paper Findings:</a:t>
            </a:r>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Biodiversity Impact:</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Bison reintroduction increased native plant species richness by 103% at local scales compared to ungrazed areas, with gains continuing for 29 years</a:t>
            </a:r>
          </a:p>
          <a:p>
            <a:pPr algn="just"/>
            <a:endParaRPr lang="en-US" sz="1400" b="1" i="0" u="none" strike="noStrike"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400" b="1" i="0" u="none" strike="noStrike" dirty="0">
                <a:solidFill>
                  <a:srgbClr val="000000"/>
                </a:solidFill>
                <a:effectLst/>
                <a:latin typeface="Times New Roman" panose="02020603050405020304" pitchFamily="18" charset="0"/>
                <a:cs typeface="Times New Roman" panose="02020603050405020304" pitchFamily="18" charset="0"/>
              </a:rPr>
              <a:t>Resilience &amp; Comparison:</a:t>
            </a:r>
            <a:r>
              <a:rPr lang="en-US" sz="1400" b="0" i="0" u="none" strike="noStrike" dirty="0">
                <a:solidFill>
                  <a:srgbClr val="000000"/>
                </a:solidFill>
                <a:effectLst/>
                <a:latin typeface="Times New Roman" panose="02020603050405020304" pitchFamily="18" charset="0"/>
                <a:cs typeface="Times New Roman" panose="02020603050405020304" pitchFamily="18" charset="0"/>
              </a:rPr>
              <a:t> These biodiversity gains were resilient to extreme drought and represent some of the largest recorded increases in grassland species richness globally - cattle grazing increased richness by less than half as much as bison</a:t>
            </a:r>
          </a:p>
        </p:txBody>
      </p:sp>
      <p:sp>
        <p:nvSpPr>
          <p:cNvPr id="9" name="Slide Number Placeholder 8">
            <a:extLst>
              <a:ext uri="{FF2B5EF4-FFF2-40B4-BE49-F238E27FC236}">
                <a16:creationId xmlns:a16="http://schemas.microsoft.com/office/drawing/2014/main" id="{03DA27B5-A683-26EB-1138-65085483FE47}"/>
              </a:ext>
            </a:extLst>
          </p:cNvPr>
          <p:cNvSpPr>
            <a:spLocks noGrp="1"/>
          </p:cNvSpPr>
          <p:nvPr>
            <p:ph type="sldNum" sz="quarter" idx="12"/>
          </p:nvPr>
        </p:nvSpPr>
        <p:spPr/>
        <p:txBody>
          <a:bodyPr/>
          <a:lstStyle/>
          <a:p>
            <a:fld id="{87E7843D-FF13-4365-9478-9625B70A2705}" type="slidenum">
              <a:rPr lang="en-US" smtClean="0"/>
              <a:t>2</a:t>
            </a:fld>
            <a:endParaRPr lang="en-US"/>
          </a:p>
        </p:txBody>
      </p:sp>
    </p:spTree>
    <p:extLst>
      <p:ext uri="{BB962C8B-B14F-4D97-AF65-F5344CB8AC3E}">
        <p14:creationId xmlns:p14="http://schemas.microsoft.com/office/powerpoint/2010/main" val="1963435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71EC8A74-0879-9B0C-8167-DF77CDF62ECB}"/>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AAE90A5-E911-48F4-D7E5-D6D069D4F53D}"/>
              </a:ext>
            </a:extLst>
          </p:cNvPr>
          <p:cNvSpPr>
            <a:spLocks noGrp="1"/>
          </p:cNvSpPr>
          <p:nvPr>
            <p:ph type="sldNum" sz="quarter" idx="12"/>
          </p:nvPr>
        </p:nvSpPr>
        <p:spPr/>
        <p:txBody>
          <a:bodyPr/>
          <a:lstStyle/>
          <a:p>
            <a:fld id="{87E7843D-FF13-4365-9478-9625B70A2705}" type="slidenum">
              <a:rPr lang="en-US" smtClean="0"/>
              <a:t>3</a:t>
            </a:fld>
            <a:endParaRPr lang="en-US"/>
          </a:p>
        </p:txBody>
      </p:sp>
      <p:pic>
        <p:nvPicPr>
          <p:cNvPr id="7" name="Picture 6">
            <a:extLst>
              <a:ext uri="{FF2B5EF4-FFF2-40B4-BE49-F238E27FC236}">
                <a16:creationId xmlns:a16="http://schemas.microsoft.com/office/drawing/2014/main" id="{FE59D788-42A1-FE26-BC96-EA8EE2DC9861}"/>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0" name="Straight Arrow Connector 9">
            <a:extLst>
              <a:ext uri="{FF2B5EF4-FFF2-40B4-BE49-F238E27FC236}">
                <a16:creationId xmlns:a16="http://schemas.microsoft.com/office/drawing/2014/main" id="{626DC777-9B15-E0EE-53DF-9F264248FE3A}"/>
              </a:ext>
            </a:extLst>
          </p:cNvPr>
          <p:cNvCxnSpPr/>
          <p:nvPr/>
        </p:nvCxnSpPr>
        <p:spPr>
          <a:xfrm>
            <a:off x="108739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E0A802-50F9-9AB7-F34B-F29673F0A31E}"/>
              </a:ext>
            </a:extLst>
          </p:cNvPr>
          <p:cNvCxnSpPr/>
          <p:nvPr/>
        </p:nvCxnSpPr>
        <p:spPr>
          <a:xfrm>
            <a:off x="2595630"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2560C90B-5EAD-3E07-AFFF-2B681EECC7AB}"/>
              </a:ext>
            </a:extLst>
          </p:cNvPr>
          <p:cNvGrpSpPr/>
          <p:nvPr/>
        </p:nvGrpSpPr>
        <p:grpSpPr>
          <a:xfrm>
            <a:off x="148580" y="3189343"/>
            <a:ext cx="7491177" cy="2167661"/>
            <a:chOff x="148580" y="3189343"/>
            <a:chExt cx="7491177" cy="2167661"/>
          </a:xfrm>
        </p:grpSpPr>
        <p:pic>
          <p:nvPicPr>
            <p:cNvPr id="8" name="Picture 7">
              <a:extLst>
                <a:ext uri="{FF2B5EF4-FFF2-40B4-BE49-F238E27FC236}">
                  <a16:creationId xmlns:a16="http://schemas.microsoft.com/office/drawing/2014/main" id="{C617C978-C6F7-4CB3-47A9-5EDBAC4A1C71}"/>
                </a:ext>
              </a:extLst>
            </p:cNvPr>
            <p:cNvPicPr>
              <a:picLocks noChangeAspect="1"/>
            </p:cNvPicPr>
            <p:nvPr/>
          </p:nvPicPr>
          <p:blipFill>
            <a:blip r:embed="rId4"/>
            <a:stretch>
              <a:fillRect/>
            </a:stretch>
          </p:blipFill>
          <p:spPr>
            <a:xfrm>
              <a:off x="148580" y="3189345"/>
              <a:ext cx="7491177" cy="2167659"/>
            </a:xfrm>
            <a:prstGeom prst="rect">
              <a:avLst/>
            </a:prstGeom>
          </p:spPr>
        </p:pic>
        <p:sp>
          <p:nvSpPr>
            <p:cNvPr id="12" name="Rectangle 11">
              <a:extLst>
                <a:ext uri="{FF2B5EF4-FFF2-40B4-BE49-F238E27FC236}">
                  <a16:creationId xmlns:a16="http://schemas.microsoft.com/office/drawing/2014/main" id="{1650B1C9-5A56-0D3F-B1AB-52DB47730EE0}"/>
                </a:ext>
              </a:extLst>
            </p:cNvPr>
            <p:cNvSpPr/>
            <p:nvPr/>
          </p:nvSpPr>
          <p:spPr>
            <a:xfrm>
              <a:off x="1224952" y="3189345"/>
              <a:ext cx="145786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F9EE8B-B2EA-0208-D206-5A9BADC8DDE9}"/>
                </a:ext>
              </a:extLst>
            </p:cNvPr>
            <p:cNvSpPr/>
            <p:nvPr/>
          </p:nvSpPr>
          <p:spPr>
            <a:xfrm>
              <a:off x="2711995" y="3189344"/>
              <a:ext cx="55741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3015CA4-8E8E-7610-05C4-C6DAA0FCD5F3}"/>
                </a:ext>
              </a:extLst>
            </p:cNvPr>
            <p:cNvSpPr/>
            <p:nvPr/>
          </p:nvSpPr>
          <p:spPr>
            <a:xfrm>
              <a:off x="4937312" y="3189343"/>
              <a:ext cx="1158687"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EAB9E02-6660-47EE-A087-77CB6A091693}"/>
                </a:ext>
              </a:extLst>
            </p:cNvPr>
            <p:cNvSpPr/>
            <p:nvPr/>
          </p:nvSpPr>
          <p:spPr>
            <a:xfrm>
              <a:off x="6118283" y="3189343"/>
              <a:ext cx="627574"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92F7BB-F935-4786-BE07-7441D54A496F}"/>
                </a:ext>
              </a:extLst>
            </p:cNvPr>
            <p:cNvSpPr/>
            <p:nvPr/>
          </p:nvSpPr>
          <p:spPr>
            <a:xfrm>
              <a:off x="3692107" y="3189343"/>
              <a:ext cx="493486" cy="239655"/>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488383EA-A393-CFE0-0296-2A3DB413C4F2}"/>
              </a:ext>
            </a:extLst>
          </p:cNvPr>
          <p:cNvSpPr txBox="1"/>
          <p:nvPr/>
        </p:nvSpPr>
        <p:spPr>
          <a:xfrm>
            <a:off x="7807628" y="3935060"/>
            <a:ext cx="3044402" cy="1384995"/>
          </a:xfrm>
          <a:prstGeom prst="rect">
            <a:avLst/>
          </a:prstGeom>
          <a:noFill/>
        </p:spPr>
        <p:txBody>
          <a:bodyPr wrap="square">
            <a:spAutoFit/>
          </a:bodyPr>
          <a:lstStyle/>
          <a:p>
            <a:pPr marL="171450" indent="-1714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Transect</a:t>
            </a:r>
            <a:r>
              <a:rPr lang="en-US" sz="1400" dirty="0">
                <a:latin typeface="Times New Roman" panose="02020603050405020304" pitchFamily="18" charset="0"/>
                <a:cs typeface="Times New Roman" panose="02020603050405020304" pitchFamily="18" charset="0"/>
              </a:rPr>
              <a:t>: A fixed line used to record species data across a site.</a:t>
            </a:r>
          </a:p>
          <a:p>
            <a:endParaRPr lang="en-US" sz="14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400" b="1" dirty="0" err="1">
                <a:latin typeface="Times New Roman" panose="02020603050405020304" pitchFamily="18" charset="0"/>
                <a:cs typeface="Times New Roman" panose="02020603050405020304" pitchFamily="18" charset="0"/>
              </a:rPr>
              <a:t>CoverClass</a:t>
            </a:r>
            <a:r>
              <a:rPr lang="en-US" sz="1400" dirty="0">
                <a:latin typeface="Times New Roman" panose="02020603050405020304" pitchFamily="18" charset="0"/>
                <a:cs typeface="Times New Roman" panose="02020603050405020304" pitchFamily="18" charset="0"/>
              </a:rPr>
              <a:t>: A scale (1–7) estimating how much ground a plant species covers.</a:t>
            </a:r>
          </a:p>
        </p:txBody>
      </p:sp>
    </p:spTree>
    <p:extLst>
      <p:ext uri="{BB962C8B-B14F-4D97-AF65-F5344CB8AC3E}">
        <p14:creationId xmlns:p14="http://schemas.microsoft.com/office/powerpoint/2010/main" val="381557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E2A65-4613-BFBC-FA13-A648E79F0C48}"/>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9D0BA387-E6E6-8259-AF4C-242E985520CE}"/>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050C2DA6-EE0B-11F9-94BD-0259D17413DA}"/>
              </a:ext>
            </a:extLst>
          </p:cNvPr>
          <p:cNvSpPr>
            <a:spLocks noGrp="1"/>
          </p:cNvSpPr>
          <p:nvPr>
            <p:ph type="sldNum" sz="quarter" idx="12"/>
          </p:nvPr>
        </p:nvSpPr>
        <p:spPr/>
        <p:txBody>
          <a:bodyPr/>
          <a:lstStyle/>
          <a:p>
            <a:fld id="{87E7843D-FF13-4365-9478-9625B70A2705}" type="slidenum">
              <a:rPr lang="en-US" smtClean="0"/>
              <a:t>4</a:t>
            </a:fld>
            <a:endParaRPr lang="en-US"/>
          </a:p>
        </p:txBody>
      </p:sp>
      <p:pic>
        <p:nvPicPr>
          <p:cNvPr id="7" name="Picture 6">
            <a:extLst>
              <a:ext uri="{FF2B5EF4-FFF2-40B4-BE49-F238E27FC236}">
                <a16:creationId xmlns:a16="http://schemas.microsoft.com/office/drawing/2014/main" id="{C9D64F4A-10CE-E517-E06D-8A479C201DBE}"/>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5F6A866D-B991-2D3F-D1FA-31147A4A85F3}"/>
              </a:ext>
            </a:extLst>
          </p:cNvPr>
          <p:cNvCxnSpPr/>
          <p:nvPr/>
        </p:nvCxnSpPr>
        <p:spPr>
          <a:xfrm>
            <a:off x="4122505" y="2483708"/>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E2AE98AC-0B52-2365-D472-9090AB8D5E73}"/>
              </a:ext>
            </a:extLst>
          </p:cNvPr>
          <p:cNvPicPr>
            <a:picLocks noChangeAspect="1"/>
          </p:cNvPicPr>
          <p:nvPr/>
        </p:nvPicPr>
        <p:blipFill>
          <a:blip r:embed="rId4"/>
          <a:stretch>
            <a:fillRect/>
          </a:stretch>
        </p:blipFill>
        <p:spPr>
          <a:xfrm>
            <a:off x="210957" y="3189345"/>
            <a:ext cx="7451084" cy="2150419"/>
          </a:xfrm>
          <a:prstGeom prst="rect">
            <a:avLst/>
          </a:prstGeom>
        </p:spPr>
      </p:pic>
      <p:sp>
        <p:nvSpPr>
          <p:cNvPr id="3" name="Rectangle 2">
            <a:extLst>
              <a:ext uri="{FF2B5EF4-FFF2-40B4-BE49-F238E27FC236}">
                <a16:creationId xmlns:a16="http://schemas.microsoft.com/office/drawing/2014/main" id="{C664288B-6F2B-77AD-41AB-5250B84EA84F}"/>
              </a:ext>
            </a:extLst>
          </p:cNvPr>
          <p:cNvSpPr/>
          <p:nvPr/>
        </p:nvSpPr>
        <p:spPr>
          <a:xfrm>
            <a:off x="1319842" y="3394496"/>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7EA2687-32DD-CFCB-3EBB-BD23B5B471F3}"/>
              </a:ext>
            </a:extLst>
          </p:cNvPr>
          <p:cNvSpPr/>
          <p:nvPr/>
        </p:nvSpPr>
        <p:spPr>
          <a:xfrm>
            <a:off x="4776159" y="3394137"/>
            <a:ext cx="1561381" cy="17684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EAF8F2C-F4CD-6EAD-9C93-D2C02C637C5E}"/>
              </a:ext>
            </a:extLst>
          </p:cNvPr>
          <p:cNvSpPr txBox="1"/>
          <p:nvPr/>
        </p:nvSpPr>
        <p:spPr>
          <a:xfrm>
            <a:off x="7872450" y="3787500"/>
            <a:ext cx="3046562" cy="134633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TAVE</a:t>
            </a:r>
            <a:r>
              <a:rPr lang="en-US" sz="1400" dirty="0">
                <a:latin typeface="Times New Roman" panose="02020603050405020304" pitchFamily="18" charset="0"/>
                <a:cs typeface="Times New Roman" panose="02020603050405020304" pitchFamily="18" charset="0"/>
              </a:rPr>
              <a:t>: Average daily temperature</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DHUMID</a:t>
            </a:r>
            <a:r>
              <a:rPr lang="en-US" sz="1400" dirty="0">
                <a:latin typeface="Times New Roman" panose="02020603050405020304" pitchFamily="18" charset="0"/>
                <a:cs typeface="Times New Roman" panose="02020603050405020304" pitchFamily="18" charset="0"/>
              </a:rPr>
              <a:t>: Average daily humidity</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DSRAD</a:t>
            </a:r>
            <a:r>
              <a:rPr lang="en-US" sz="1400" dirty="0">
                <a:latin typeface="Times New Roman" panose="02020603050405020304" pitchFamily="18" charset="0"/>
                <a:cs typeface="Times New Roman" panose="02020603050405020304" pitchFamily="18" charset="0"/>
              </a:rPr>
              <a:t>: Daily solar radiation</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DPPT</a:t>
            </a:r>
            <a:r>
              <a:rPr lang="en-US" sz="1400" dirty="0">
                <a:latin typeface="Times New Roman" panose="02020603050405020304" pitchFamily="18" charset="0"/>
                <a:cs typeface="Times New Roman" panose="02020603050405020304" pitchFamily="18" charset="0"/>
              </a:rPr>
              <a:t>: Daily precipitation (rain)</a:t>
            </a:r>
          </a:p>
        </p:txBody>
      </p:sp>
      <p:sp>
        <p:nvSpPr>
          <p:cNvPr id="15" name="TextBox 14">
            <a:extLst>
              <a:ext uri="{FF2B5EF4-FFF2-40B4-BE49-F238E27FC236}">
                <a16:creationId xmlns:a16="http://schemas.microsoft.com/office/drawing/2014/main" id="{A9EA69D5-DD70-0E63-9D14-CCCB0E9BDE2E}"/>
              </a:ext>
            </a:extLst>
          </p:cNvPr>
          <p:cNvSpPr txBox="1"/>
          <p:nvPr/>
        </p:nvSpPr>
        <p:spPr>
          <a:xfrm>
            <a:off x="992038" y="-89714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53474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D3F8-C856-A476-5BA5-9F7D0DB3B223}"/>
            </a:ext>
          </a:extLst>
        </p:cNvPr>
        <p:cNvGrpSpPr/>
        <p:nvPr/>
      </p:nvGrpSpPr>
      <p:grpSpPr>
        <a:xfrm>
          <a:off x="0" y="0"/>
          <a:ext cx="0" cy="0"/>
          <a:chOff x="0" y="0"/>
          <a:chExt cx="0" cy="0"/>
        </a:xfrm>
      </p:grpSpPr>
      <p:pic>
        <p:nvPicPr>
          <p:cNvPr id="5" name="Picture 4" descr="Several different animals in a field&#10;&#10;AI-generated content may be incorrect.">
            <a:extLst>
              <a:ext uri="{FF2B5EF4-FFF2-40B4-BE49-F238E27FC236}">
                <a16:creationId xmlns:a16="http://schemas.microsoft.com/office/drawing/2014/main" id="{B06711BB-8738-DAFF-C420-DC01D833940F}"/>
              </a:ext>
            </a:extLst>
          </p:cNvPr>
          <p:cNvPicPr>
            <a:picLocks noChangeAspect="1"/>
          </p:cNvPicPr>
          <p:nvPr/>
        </p:nvPicPr>
        <p:blipFill>
          <a:blip r:embed="rId2"/>
          <a:stretch>
            <a:fillRect/>
          </a:stretch>
        </p:blipFill>
        <p:spPr>
          <a:xfrm>
            <a:off x="7662041" y="884710"/>
            <a:ext cx="3993079" cy="2660388"/>
          </a:xfrm>
          <a:prstGeom prst="rect">
            <a:avLst/>
          </a:prstGeom>
        </p:spPr>
      </p:pic>
      <p:sp>
        <p:nvSpPr>
          <p:cNvPr id="6" name="Slide Number Placeholder 5">
            <a:extLst>
              <a:ext uri="{FF2B5EF4-FFF2-40B4-BE49-F238E27FC236}">
                <a16:creationId xmlns:a16="http://schemas.microsoft.com/office/drawing/2014/main" id="{E936A20F-E20A-64A7-A672-1430D0A13B4D}"/>
              </a:ext>
            </a:extLst>
          </p:cNvPr>
          <p:cNvSpPr>
            <a:spLocks noGrp="1"/>
          </p:cNvSpPr>
          <p:nvPr>
            <p:ph type="sldNum" sz="quarter" idx="12"/>
          </p:nvPr>
        </p:nvSpPr>
        <p:spPr/>
        <p:txBody>
          <a:bodyPr/>
          <a:lstStyle/>
          <a:p>
            <a:fld id="{87E7843D-FF13-4365-9478-9625B70A2705}" type="slidenum">
              <a:rPr lang="en-US" smtClean="0"/>
              <a:t>5</a:t>
            </a:fld>
            <a:endParaRPr lang="en-US"/>
          </a:p>
        </p:txBody>
      </p:sp>
      <p:pic>
        <p:nvPicPr>
          <p:cNvPr id="7" name="Picture 6">
            <a:extLst>
              <a:ext uri="{FF2B5EF4-FFF2-40B4-BE49-F238E27FC236}">
                <a16:creationId xmlns:a16="http://schemas.microsoft.com/office/drawing/2014/main" id="{C2A55641-EA42-977F-44F4-74B208A08A19}"/>
              </a:ext>
            </a:extLst>
          </p:cNvPr>
          <p:cNvPicPr>
            <a:picLocks noChangeAspect="1"/>
          </p:cNvPicPr>
          <p:nvPr/>
        </p:nvPicPr>
        <p:blipFill>
          <a:blip r:embed="rId3"/>
          <a:stretch>
            <a:fillRect/>
          </a:stretch>
        </p:blipFill>
        <p:spPr>
          <a:xfrm>
            <a:off x="94593" y="884709"/>
            <a:ext cx="7451084" cy="1711345"/>
          </a:xfrm>
          <a:prstGeom prst="rect">
            <a:avLst/>
          </a:prstGeom>
        </p:spPr>
      </p:pic>
      <p:cxnSp>
        <p:nvCxnSpPr>
          <p:cNvPr id="11" name="Straight Arrow Connector 10">
            <a:extLst>
              <a:ext uri="{FF2B5EF4-FFF2-40B4-BE49-F238E27FC236}">
                <a16:creationId xmlns:a16="http://schemas.microsoft.com/office/drawing/2014/main" id="{3CD64A31-09B5-7B94-6AF4-B9D4EC0F82DF}"/>
              </a:ext>
            </a:extLst>
          </p:cNvPr>
          <p:cNvCxnSpPr/>
          <p:nvPr/>
        </p:nvCxnSpPr>
        <p:spPr>
          <a:xfrm>
            <a:off x="6069199" y="2492334"/>
            <a:ext cx="0" cy="705637"/>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9F341F5-75F7-6CA7-E925-571F95B4A814}"/>
              </a:ext>
            </a:extLst>
          </p:cNvPr>
          <p:cNvSpPr txBox="1"/>
          <p:nvPr/>
        </p:nvSpPr>
        <p:spPr>
          <a:xfrm>
            <a:off x="992038" y="-897147"/>
            <a:ext cx="184731" cy="369332"/>
          </a:xfrm>
          <a:prstGeom prst="rect">
            <a:avLst/>
          </a:prstGeom>
          <a:noFill/>
        </p:spPr>
        <p:txBody>
          <a:bodyPr wrap="none" rtlCol="0">
            <a:spAutoFit/>
          </a:bodyPr>
          <a:lstStyle/>
          <a:p>
            <a:endParaRPr lang="en-US" dirty="0"/>
          </a:p>
        </p:txBody>
      </p:sp>
      <p:pic>
        <p:nvPicPr>
          <p:cNvPr id="8" name="Picture 7">
            <a:extLst>
              <a:ext uri="{FF2B5EF4-FFF2-40B4-BE49-F238E27FC236}">
                <a16:creationId xmlns:a16="http://schemas.microsoft.com/office/drawing/2014/main" id="{F1961841-1224-F629-2D7B-DA4D1962D4A0}"/>
              </a:ext>
            </a:extLst>
          </p:cNvPr>
          <p:cNvPicPr>
            <a:picLocks noChangeAspect="1"/>
          </p:cNvPicPr>
          <p:nvPr/>
        </p:nvPicPr>
        <p:blipFill>
          <a:blip r:embed="rId4"/>
          <a:stretch>
            <a:fillRect/>
          </a:stretch>
        </p:blipFill>
        <p:spPr>
          <a:xfrm>
            <a:off x="242978" y="3220198"/>
            <a:ext cx="7302694" cy="1369735"/>
          </a:xfrm>
          <a:prstGeom prst="rect">
            <a:avLst/>
          </a:prstGeom>
        </p:spPr>
      </p:pic>
      <p:sp>
        <p:nvSpPr>
          <p:cNvPr id="9" name="Rectangle 8">
            <a:extLst>
              <a:ext uri="{FF2B5EF4-FFF2-40B4-BE49-F238E27FC236}">
                <a16:creationId xmlns:a16="http://schemas.microsoft.com/office/drawing/2014/main" id="{7AF327FB-7F03-6A95-A5F4-27E2F725A7DF}"/>
              </a:ext>
            </a:extLst>
          </p:cNvPr>
          <p:cNvSpPr/>
          <p:nvPr/>
        </p:nvSpPr>
        <p:spPr>
          <a:xfrm>
            <a:off x="776376" y="3493341"/>
            <a:ext cx="690115" cy="181512"/>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3370CA-90DC-AD00-5144-5528DA20CE82}"/>
              </a:ext>
            </a:extLst>
          </p:cNvPr>
          <p:cNvSpPr/>
          <p:nvPr/>
        </p:nvSpPr>
        <p:spPr>
          <a:xfrm>
            <a:off x="2472904" y="3454341"/>
            <a:ext cx="1348598" cy="220511"/>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078033B-207F-EEBD-0EDB-89BD51E4E05F}"/>
              </a:ext>
            </a:extLst>
          </p:cNvPr>
          <p:cNvSpPr txBox="1"/>
          <p:nvPr/>
        </p:nvSpPr>
        <p:spPr>
          <a:xfrm>
            <a:off x="7719806" y="3905065"/>
            <a:ext cx="4472194" cy="954107"/>
          </a:xfrm>
          <a:prstGeom prst="rect">
            <a:avLst/>
          </a:prstGeom>
          <a:noFill/>
        </p:spPr>
        <p:txBody>
          <a:bodyPr wrap="square">
            <a:spAutoFit/>
          </a:bodyPr>
          <a:lstStyle/>
          <a:p>
            <a:r>
              <a:rPr lang="en-US" sz="1400" b="1" i="0" u="none" strike="noStrike" dirty="0" err="1">
                <a:solidFill>
                  <a:srgbClr val="000000"/>
                </a:solidFill>
                <a:effectLst/>
              </a:rPr>
              <a:t>FireInterval_yr</a:t>
            </a:r>
            <a:r>
              <a:rPr lang="en-US" sz="1400" b="1" i="0" u="none" strike="noStrike" dirty="0">
                <a:solidFill>
                  <a:srgbClr val="000000"/>
                </a:solidFill>
                <a:effectLst/>
              </a:rPr>
              <a:t>:</a:t>
            </a:r>
            <a:r>
              <a:rPr lang="en-US" sz="1400" b="0" i="0" u="none" strike="noStrike" dirty="0">
                <a:solidFill>
                  <a:srgbClr val="000000"/>
                </a:solidFill>
                <a:effectLst/>
                <a:latin typeface="-webkit-standard"/>
              </a:rPr>
              <a:t> How often prescribed burns occur in each watershed</a:t>
            </a:r>
          </a:p>
          <a:p>
            <a:r>
              <a:rPr lang="en-US" sz="1400" b="1" dirty="0" err="1"/>
              <a:t>FireSeason</a:t>
            </a:r>
            <a:r>
              <a:rPr lang="en-US" sz="1400" b="1" dirty="0"/>
              <a:t>:</a:t>
            </a:r>
            <a:r>
              <a:rPr lang="en-US" sz="1400" dirty="0"/>
              <a:t> When during the year controlled burns are conducted</a:t>
            </a:r>
          </a:p>
        </p:txBody>
      </p:sp>
    </p:spTree>
    <p:extLst>
      <p:ext uri="{BB962C8B-B14F-4D97-AF65-F5344CB8AC3E}">
        <p14:creationId xmlns:p14="http://schemas.microsoft.com/office/powerpoint/2010/main" val="341758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07AACC-D91F-D1C2-D0B3-AB0A664FA14B}"/>
              </a:ext>
            </a:extLst>
          </p:cNvPr>
          <p:cNvSpPr txBox="1"/>
          <p:nvPr/>
        </p:nvSpPr>
        <p:spPr>
          <a:xfrm>
            <a:off x="700088" y="909637"/>
            <a:ext cx="6400800" cy="1307592"/>
          </a:xfrm>
          <a:prstGeom prst="rect">
            <a:avLst/>
          </a:prstGeom>
        </p:spPr>
        <p:txBody>
          <a:bodyPr vert="horz" lIns="91440" tIns="45720" rIns="91440" bIns="45720" rtlCol="0" anchor="t">
            <a:normAutofit/>
          </a:bodyPr>
          <a:lstStyle/>
          <a:p>
            <a:pPr>
              <a:spcBef>
                <a:spcPct val="0"/>
              </a:spcBef>
              <a:spcAft>
                <a:spcPts val="600"/>
              </a:spcAft>
            </a:pPr>
            <a:r>
              <a:rPr lang="en-US" sz="4000" b="1" cap="all" spc="30" dirty="0">
                <a:latin typeface="+mj-lt"/>
                <a:ea typeface="+mj-ea"/>
                <a:cs typeface="+mj-cs"/>
              </a:rPr>
              <a:t>Data Wrangling Goal</a:t>
            </a:r>
            <a:endParaRPr lang="en-US" sz="4000" cap="all" spc="30" dirty="0">
              <a:latin typeface="+mj-lt"/>
              <a:ea typeface="+mj-ea"/>
              <a:cs typeface="+mj-cs"/>
            </a:endParaRPr>
          </a:p>
        </p:txBody>
      </p:sp>
      <p:cxnSp>
        <p:nvCxnSpPr>
          <p:cNvPr id="16" name="Straight Connector 15">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BC3DC5-0852-6E5C-38BE-EE488EE93B5F}"/>
              </a:ext>
            </a:extLst>
          </p:cNvPr>
          <p:cNvSpPr txBox="1"/>
          <p:nvPr/>
        </p:nvSpPr>
        <p:spPr>
          <a:xfrm>
            <a:off x="543560" y="1937335"/>
            <a:ext cx="6944360" cy="3903933"/>
          </a:xfrm>
          <a:prstGeom prst="rect">
            <a:avLst/>
          </a:prstGeom>
        </p:spPr>
        <p:txBody>
          <a:bodyPr vert="horz" lIns="91440" tIns="45720" rIns="91440" bIns="45720" rtlCol="0">
            <a:normAutofit lnSpcReduction="10000"/>
          </a:bodyPr>
          <a:lstStyle/>
          <a:p>
            <a:pPr marL="285750" indent="-228600">
              <a:lnSpc>
                <a:spcPct val="150000"/>
              </a:lnSpc>
              <a:spcAft>
                <a:spcPts val="600"/>
              </a:spcAft>
              <a:buFont typeface="Arial" panose="020B0604020202020204" pitchFamily="34" charset="0"/>
              <a:buChar char="•"/>
            </a:pPr>
            <a:r>
              <a:rPr lang="en-US" b="1" dirty="0"/>
              <a:t>Integrate multiple ecological datasets</a:t>
            </a:r>
            <a:r>
              <a:rPr lang="en-US" dirty="0"/>
              <a:t> into a unified analysis framework for studying bison impacts on grassland diversity</a:t>
            </a:r>
          </a:p>
          <a:p>
            <a:pPr marL="285750" indent="-228600">
              <a:lnSpc>
                <a:spcPct val="150000"/>
              </a:lnSpc>
              <a:spcAft>
                <a:spcPts val="600"/>
              </a:spcAft>
              <a:buFont typeface="Arial" panose="020B0604020202020204" pitchFamily="34" charset="0"/>
              <a:buChar char="•"/>
            </a:pPr>
            <a:r>
              <a:rPr lang="en-US" b="1" dirty="0"/>
              <a:t>Create consistent plot tracking system</a:t>
            </a:r>
            <a:r>
              <a:rPr lang="en-US" dirty="0"/>
              <a:t> using unique </a:t>
            </a:r>
            <a:r>
              <a:rPr lang="en-US" dirty="0" err="1"/>
              <a:t>plot_ID</a:t>
            </a:r>
            <a:r>
              <a:rPr lang="en-US" dirty="0"/>
              <a:t> (which encodes watershed, plot, transect, soil type, and date) to consistently track each sampling location over time</a:t>
            </a:r>
          </a:p>
          <a:p>
            <a:pPr marL="285750" indent="-228600">
              <a:lnSpc>
                <a:spcPct val="150000"/>
              </a:lnSpc>
              <a:spcAft>
                <a:spcPts val="600"/>
              </a:spcAft>
              <a:buFont typeface="Arial" panose="020B0604020202020204" pitchFamily="34" charset="0"/>
              <a:buChar char="•"/>
            </a:pPr>
            <a:r>
              <a:rPr lang="en-US" b="1" dirty="0"/>
              <a:t>Link vegetation patterns</a:t>
            </a:r>
            <a:r>
              <a:rPr lang="en-US" dirty="0"/>
              <a:t> with environmental drivers (climate, fire, grazing treatments) for comprehensive ecological analysis</a:t>
            </a:r>
          </a:p>
          <a:p>
            <a:pPr marL="285750" indent="-228600">
              <a:lnSpc>
                <a:spcPct val="150000"/>
              </a:lnSpc>
              <a:spcAft>
                <a:spcPts val="600"/>
              </a:spcAft>
              <a:buFont typeface="Arial" panose="020B0604020202020204" pitchFamily="34" charset="0"/>
              <a:buChar char="•"/>
            </a:pPr>
            <a:r>
              <a:rPr lang="en-US" b="1" dirty="0"/>
              <a:t>Prepare analysis-ready dataset</a:t>
            </a:r>
            <a:r>
              <a:rPr lang="en-US" dirty="0"/>
              <a:t> for statistical modeling and predictive analysis of grassland biodiversity responses</a:t>
            </a:r>
          </a:p>
        </p:txBody>
      </p:sp>
      <p:pic>
        <p:nvPicPr>
          <p:cNvPr id="11" name="Graphic 10" descr="Lightning">
            <a:extLst>
              <a:ext uri="{FF2B5EF4-FFF2-40B4-BE49-F238E27FC236}">
                <a16:creationId xmlns:a16="http://schemas.microsoft.com/office/drawing/2014/main" id="{186EE790-4122-E068-C7EB-3EEF96CA31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4448" y="1702211"/>
            <a:ext cx="3903980" cy="3903980"/>
          </a:xfrm>
          <a:prstGeom prst="rect">
            <a:avLst/>
          </a:prstGeom>
        </p:spPr>
      </p:pic>
      <p:cxnSp>
        <p:nvCxnSpPr>
          <p:cNvPr id="18" name="Straight Connector 17">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98BAD88-0674-22DC-74EF-DE35483B63F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198263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ED2061-441D-1695-0E0C-45AEBC79781E}"/>
              </a:ext>
            </a:extLst>
          </p:cNvPr>
          <p:cNvSpPr>
            <a:spLocks noGrp="1"/>
          </p:cNvSpPr>
          <p:nvPr>
            <p:ph type="sldNum" sz="quarter" idx="12"/>
          </p:nvPr>
        </p:nvSpPr>
        <p:spPr/>
        <p:txBody>
          <a:bodyPr/>
          <a:lstStyle/>
          <a:p>
            <a:fld id="{87E7843D-FF13-4365-9478-9625B70A2705}" type="slidenum">
              <a:rPr lang="en-US" smtClean="0"/>
              <a:t>7</a:t>
            </a:fld>
            <a:endParaRPr lang="en-US"/>
          </a:p>
        </p:txBody>
      </p:sp>
      <p:grpSp>
        <p:nvGrpSpPr>
          <p:cNvPr id="13" name="Group 12">
            <a:extLst>
              <a:ext uri="{FF2B5EF4-FFF2-40B4-BE49-F238E27FC236}">
                <a16:creationId xmlns:a16="http://schemas.microsoft.com/office/drawing/2014/main" id="{35B70047-5D2B-8B73-3165-7554CDFAD848}"/>
              </a:ext>
            </a:extLst>
          </p:cNvPr>
          <p:cNvGrpSpPr/>
          <p:nvPr/>
        </p:nvGrpSpPr>
        <p:grpSpPr>
          <a:xfrm>
            <a:off x="340043" y="852983"/>
            <a:ext cx="6261173" cy="3731543"/>
            <a:chOff x="4472492" y="1095857"/>
            <a:chExt cx="6446520" cy="3407563"/>
          </a:xfrm>
        </p:grpSpPr>
        <p:grpSp>
          <p:nvGrpSpPr>
            <p:cNvPr id="10" name="Group 9">
              <a:extLst>
                <a:ext uri="{FF2B5EF4-FFF2-40B4-BE49-F238E27FC236}">
                  <a16:creationId xmlns:a16="http://schemas.microsoft.com/office/drawing/2014/main" id="{0BD759B7-D904-CDAA-DCB9-2725FA33AB13}"/>
                </a:ext>
              </a:extLst>
            </p:cNvPr>
            <p:cNvGrpSpPr/>
            <p:nvPr/>
          </p:nvGrpSpPr>
          <p:grpSpPr>
            <a:xfrm>
              <a:off x="4472492" y="1095857"/>
              <a:ext cx="6446520" cy="3407563"/>
              <a:chOff x="2209800" y="1633067"/>
              <a:chExt cx="7772400" cy="3591866"/>
            </a:xfrm>
          </p:grpSpPr>
          <p:pic>
            <p:nvPicPr>
              <p:cNvPr id="7" name="Picture 6">
                <a:extLst>
                  <a:ext uri="{FF2B5EF4-FFF2-40B4-BE49-F238E27FC236}">
                    <a16:creationId xmlns:a16="http://schemas.microsoft.com/office/drawing/2014/main" id="{85B786D1-3157-D9F6-4F0C-0E990E4CE85E}"/>
                  </a:ext>
                </a:extLst>
              </p:cNvPr>
              <p:cNvPicPr>
                <a:picLocks noChangeAspect="1"/>
              </p:cNvPicPr>
              <p:nvPr/>
            </p:nvPicPr>
            <p:blipFill>
              <a:blip r:embed="rId2"/>
              <a:stretch>
                <a:fillRect/>
              </a:stretch>
            </p:blipFill>
            <p:spPr>
              <a:xfrm>
                <a:off x="2209800" y="1633067"/>
                <a:ext cx="7772400" cy="3591866"/>
              </a:xfrm>
              <a:prstGeom prst="rect">
                <a:avLst/>
              </a:prstGeom>
            </p:spPr>
          </p:pic>
          <p:sp>
            <p:nvSpPr>
              <p:cNvPr id="8" name="Rectangle 7">
                <a:extLst>
                  <a:ext uri="{FF2B5EF4-FFF2-40B4-BE49-F238E27FC236}">
                    <a16:creationId xmlns:a16="http://schemas.microsoft.com/office/drawing/2014/main" id="{C0895EC0-A9B4-B273-D7CA-787D918060E2}"/>
                  </a:ext>
                </a:extLst>
              </p:cNvPr>
              <p:cNvSpPr/>
              <p:nvPr/>
            </p:nvSpPr>
            <p:spPr>
              <a:xfrm>
                <a:off x="5063490" y="3429000"/>
                <a:ext cx="1805940" cy="52578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E374F33-6B75-FE06-AC20-44897167696D}"/>
                  </a:ext>
                </a:extLst>
              </p:cNvPr>
              <p:cNvSpPr/>
              <p:nvPr/>
            </p:nvSpPr>
            <p:spPr>
              <a:xfrm>
                <a:off x="7522845" y="3429000"/>
                <a:ext cx="1805940" cy="84582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C86EE623-BA9A-F4CF-9DA1-9A52662AAC44}"/>
                </a:ext>
              </a:extLst>
            </p:cNvPr>
            <p:cNvSpPr/>
            <p:nvPr/>
          </p:nvSpPr>
          <p:spPr>
            <a:xfrm>
              <a:off x="5750942" y="3790520"/>
              <a:ext cx="3128252" cy="244269"/>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38834044-D422-C3E3-7FDE-6B283751B4B4}"/>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15" name="Picture 14">
            <a:extLst>
              <a:ext uri="{FF2B5EF4-FFF2-40B4-BE49-F238E27FC236}">
                <a16:creationId xmlns:a16="http://schemas.microsoft.com/office/drawing/2014/main" id="{6F010F81-762E-6B33-F852-CD331CCB1259}"/>
              </a:ext>
            </a:extLst>
          </p:cNvPr>
          <p:cNvPicPr>
            <a:picLocks noChangeAspect="1"/>
          </p:cNvPicPr>
          <p:nvPr/>
        </p:nvPicPr>
        <p:blipFill>
          <a:blip r:embed="rId3"/>
          <a:stretch>
            <a:fillRect/>
          </a:stretch>
        </p:blipFill>
        <p:spPr>
          <a:xfrm>
            <a:off x="6690813" y="1173011"/>
            <a:ext cx="5413505" cy="3091486"/>
          </a:xfrm>
          <a:prstGeom prst="rect">
            <a:avLst/>
          </a:prstGeom>
        </p:spPr>
      </p:pic>
    </p:spTree>
    <p:extLst>
      <p:ext uri="{BB962C8B-B14F-4D97-AF65-F5344CB8AC3E}">
        <p14:creationId xmlns:p14="http://schemas.microsoft.com/office/powerpoint/2010/main" val="1929306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E28A6-24DC-46B2-F16A-F2E9B54D2F6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11F02D-3FFD-C11C-684B-541004C1FC92}"/>
              </a:ext>
            </a:extLst>
          </p:cNvPr>
          <p:cNvSpPr>
            <a:spLocks noGrp="1"/>
          </p:cNvSpPr>
          <p:nvPr>
            <p:ph type="sldNum" sz="quarter" idx="12"/>
          </p:nvPr>
        </p:nvSpPr>
        <p:spPr/>
        <p:txBody>
          <a:bodyPr/>
          <a:lstStyle/>
          <a:p>
            <a:fld id="{87E7843D-FF13-4365-9478-9625B70A2705}" type="slidenum">
              <a:rPr lang="en-US" smtClean="0"/>
              <a:t>8</a:t>
            </a:fld>
            <a:endParaRPr lang="en-US"/>
          </a:p>
        </p:txBody>
      </p:sp>
      <p:sp>
        <p:nvSpPr>
          <p:cNvPr id="6" name="TextBox 5">
            <a:extLst>
              <a:ext uri="{FF2B5EF4-FFF2-40B4-BE49-F238E27FC236}">
                <a16:creationId xmlns:a16="http://schemas.microsoft.com/office/drawing/2014/main" id="{37C140E3-ACEF-4561-C0DF-2A1926927B7E}"/>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2" name="Picture 1">
            <a:extLst>
              <a:ext uri="{FF2B5EF4-FFF2-40B4-BE49-F238E27FC236}">
                <a16:creationId xmlns:a16="http://schemas.microsoft.com/office/drawing/2014/main" id="{71054096-8FD1-4611-69F4-B86A7BAD827A}"/>
              </a:ext>
            </a:extLst>
          </p:cNvPr>
          <p:cNvPicPr>
            <a:picLocks noChangeAspect="1"/>
          </p:cNvPicPr>
          <p:nvPr/>
        </p:nvPicPr>
        <p:blipFill>
          <a:blip r:embed="rId2"/>
          <a:stretch>
            <a:fillRect/>
          </a:stretch>
        </p:blipFill>
        <p:spPr>
          <a:xfrm>
            <a:off x="160528" y="916937"/>
            <a:ext cx="5037328" cy="1879600"/>
          </a:xfrm>
          <a:prstGeom prst="rect">
            <a:avLst/>
          </a:prstGeom>
        </p:spPr>
      </p:pic>
      <p:pic>
        <p:nvPicPr>
          <p:cNvPr id="3" name="Picture 2">
            <a:extLst>
              <a:ext uri="{FF2B5EF4-FFF2-40B4-BE49-F238E27FC236}">
                <a16:creationId xmlns:a16="http://schemas.microsoft.com/office/drawing/2014/main" id="{050DDBA1-384D-E40E-BB48-0CB7FB89368D}"/>
              </a:ext>
            </a:extLst>
          </p:cNvPr>
          <p:cNvPicPr>
            <a:picLocks noChangeAspect="1"/>
          </p:cNvPicPr>
          <p:nvPr/>
        </p:nvPicPr>
        <p:blipFill>
          <a:blip r:embed="rId3"/>
          <a:stretch>
            <a:fillRect/>
          </a:stretch>
        </p:blipFill>
        <p:spPr>
          <a:xfrm>
            <a:off x="5930079" y="916937"/>
            <a:ext cx="5325110" cy="5024126"/>
          </a:xfrm>
          <a:prstGeom prst="rect">
            <a:avLst/>
          </a:prstGeom>
        </p:spPr>
      </p:pic>
    </p:spTree>
    <p:extLst>
      <p:ext uri="{BB962C8B-B14F-4D97-AF65-F5344CB8AC3E}">
        <p14:creationId xmlns:p14="http://schemas.microsoft.com/office/powerpoint/2010/main" val="3703211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3B059-EC95-244C-BAF9-3E1B0042535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CE2B06-840D-BA01-FAC6-C725C6FA053F}"/>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5" name="TextBox 4">
            <a:extLst>
              <a:ext uri="{FF2B5EF4-FFF2-40B4-BE49-F238E27FC236}">
                <a16:creationId xmlns:a16="http://schemas.microsoft.com/office/drawing/2014/main" id="{FAA3182D-8D0B-B3BD-7DE0-F14F06419036}"/>
              </a:ext>
            </a:extLst>
          </p:cNvPr>
          <p:cNvSpPr txBox="1"/>
          <p:nvPr/>
        </p:nvSpPr>
        <p:spPr>
          <a:xfrm>
            <a:off x="340043" y="181094"/>
            <a:ext cx="6097904" cy="400110"/>
          </a:xfrm>
          <a:prstGeom prst="rect">
            <a:avLst/>
          </a:prstGeom>
          <a:noFill/>
        </p:spPr>
        <p:txBody>
          <a:bodyPr wrap="square">
            <a:spAutoFit/>
          </a:bodyPr>
          <a:lstStyle/>
          <a:p>
            <a:r>
              <a:rPr lang="en-US" sz="2000" b="1" cap="all" spc="30" dirty="0">
                <a:latin typeface="+mj-lt"/>
                <a:ea typeface="+mj-ea"/>
                <a:cs typeface="+mj-cs"/>
              </a:rPr>
              <a:t>Data Wrangling: Script 1 </a:t>
            </a:r>
            <a:endParaRPr lang="en-US" sz="2000" dirty="0"/>
          </a:p>
        </p:txBody>
      </p:sp>
      <p:pic>
        <p:nvPicPr>
          <p:cNvPr id="7" name="Picture 6">
            <a:extLst>
              <a:ext uri="{FF2B5EF4-FFF2-40B4-BE49-F238E27FC236}">
                <a16:creationId xmlns:a16="http://schemas.microsoft.com/office/drawing/2014/main" id="{1DA509F2-343E-0524-ECA7-2BCDBA6E78AB}"/>
              </a:ext>
            </a:extLst>
          </p:cNvPr>
          <p:cNvPicPr>
            <a:picLocks noChangeAspect="1"/>
          </p:cNvPicPr>
          <p:nvPr/>
        </p:nvPicPr>
        <p:blipFill>
          <a:blip r:embed="rId2"/>
          <a:stretch>
            <a:fillRect/>
          </a:stretch>
        </p:blipFill>
        <p:spPr>
          <a:xfrm>
            <a:off x="6815325" y="893432"/>
            <a:ext cx="4103687" cy="5071136"/>
          </a:xfrm>
          <a:prstGeom prst="rect">
            <a:avLst/>
          </a:prstGeom>
        </p:spPr>
      </p:pic>
      <p:pic>
        <p:nvPicPr>
          <p:cNvPr id="8" name="Picture 7">
            <a:extLst>
              <a:ext uri="{FF2B5EF4-FFF2-40B4-BE49-F238E27FC236}">
                <a16:creationId xmlns:a16="http://schemas.microsoft.com/office/drawing/2014/main" id="{69F8E90F-DBF9-1D69-0666-795577B7DB80}"/>
              </a:ext>
            </a:extLst>
          </p:cNvPr>
          <p:cNvPicPr>
            <a:picLocks noChangeAspect="1"/>
          </p:cNvPicPr>
          <p:nvPr/>
        </p:nvPicPr>
        <p:blipFill>
          <a:blip r:embed="rId3"/>
          <a:stretch>
            <a:fillRect/>
          </a:stretch>
        </p:blipFill>
        <p:spPr>
          <a:xfrm>
            <a:off x="421640" y="779132"/>
            <a:ext cx="3938844" cy="2135518"/>
          </a:xfrm>
          <a:prstGeom prst="rect">
            <a:avLst/>
          </a:prstGeom>
        </p:spPr>
      </p:pic>
      <p:pic>
        <p:nvPicPr>
          <p:cNvPr id="9" name="Picture 8">
            <a:extLst>
              <a:ext uri="{FF2B5EF4-FFF2-40B4-BE49-F238E27FC236}">
                <a16:creationId xmlns:a16="http://schemas.microsoft.com/office/drawing/2014/main" id="{68049121-CCBE-19C2-82FF-580E6E9BD51D}"/>
              </a:ext>
            </a:extLst>
          </p:cNvPr>
          <p:cNvPicPr>
            <a:picLocks noChangeAspect="1"/>
          </p:cNvPicPr>
          <p:nvPr/>
        </p:nvPicPr>
        <p:blipFill>
          <a:blip r:embed="rId4"/>
          <a:stretch>
            <a:fillRect/>
          </a:stretch>
        </p:blipFill>
        <p:spPr>
          <a:xfrm>
            <a:off x="265513" y="3112578"/>
            <a:ext cx="6549812" cy="2270952"/>
          </a:xfrm>
          <a:prstGeom prst="rect">
            <a:avLst/>
          </a:prstGeom>
        </p:spPr>
      </p:pic>
      <p:sp>
        <p:nvSpPr>
          <p:cNvPr id="10" name="Rectangle 9">
            <a:extLst>
              <a:ext uri="{FF2B5EF4-FFF2-40B4-BE49-F238E27FC236}">
                <a16:creationId xmlns:a16="http://schemas.microsoft.com/office/drawing/2014/main" id="{C3FFB3E7-1967-23B0-A770-783D3D51F720}"/>
              </a:ext>
            </a:extLst>
          </p:cNvPr>
          <p:cNvSpPr/>
          <p:nvPr/>
        </p:nvSpPr>
        <p:spPr>
          <a:xfrm>
            <a:off x="1238699" y="3397191"/>
            <a:ext cx="5542336" cy="199168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750AEA-4991-FB74-B185-CF5A2570DBC5}"/>
              </a:ext>
            </a:extLst>
          </p:cNvPr>
          <p:cNvSpPr/>
          <p:nvPr/>
        </p:nvSpPr>
        <p:spPr>
          <a:xfrm>
            <a:off x="1119276" y="3155244"/>
            <a:ext cx="5661759" cy="213743"/>
          </a:xfrm>
          <a:prstGeom prst="rect">
            <a:avLst/>
          </a:prstGeom>
          <a:noFill/>
          <a:ln w="28575" cap="flat" cmpd="sng" algn="ctr">
            <a:solidFill>
              <a:srgbClr val="FF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C00DF05-A3AF-E692-3847-C69F72312F17}"/>
              </a:ext>
            </a:extLst>
          </p:cNvPr>
          <p:cNvSpPr txBox="1"/>
          <p:nvPr/>
        </p:nvSpPr>
        <p:spPr>
          <a:xfrm>
            <a:off x="4360484" y="2675060"/>
            <a:ext cx="2343150" cy="338554"/>
          </a:xfrm>
          <a:prstGeom prst="rect">
            <a:avLst/>
          </a:prstGeom>
          <a:noFill/>
        </p:spPr>
        <p:txBody>
          <a:bodyPr wrap="square" rtlCol="0">
            <a:spAutoFit/>
          </a:bodyPr>
          <a:lstStyle/>
          <a:p>
            <a:r>
              <a:rPr lang="en-US" sz="1600" dirty="0" err="1">
                <a:solidFill>
                  <a:srgbClr val="FF0000"/>
                </a:solidFill>
              </a:rPr>
              <a:t>scientific_name</a:t>
            </a:r>
            <a:endParaRPr lang="en-US" sz="1600" dirty="0">
              <a:solidFill>
                <a:srgbClr val="FF0000"/>
              </a:solidFill>
            </a:endParaRPr>
          </a:p>
        </p:txBody>
      </p:sp>
      <p:sp>
        <p:nvSpPr>
          <p:cNvPr id="13" name="TextBox 12">
            <a:extLst>
              <a:ext uri="{FF2B5EF4-FFF2-40B4-BE49-F238E27FC236}">
                <a16:creationId xmlns:a16="http://schemas.microsoft.com/office/drawing/2014/main" id="{907179CB-C52F-3A08-4EE8-D9B05CFC1FB8}"/>
              </a:ext>
            </a:extLst>
          </p:cNvPr>
          <p:cNvSpPr txBox="1"/>
          <p:nvPr/>
        </p:nvSpPr>
        <p:spPr>
          <a:xfrm>
            <a:off x="3752850" y="5446024"/>
            <a:ext cx="2343150" cy="338554"/>
          </a:xfrm>
          <a:prstGeom prst="rect">
            <a:avLst/>
          </a:prstGeom>
          <a:noFill/>
        </p:spPr>
        <p:txBody>
          <a:bodyPr wrap="square" rtlCol="0">
            <a:spAutoFit/>
          </a:bodyPr>
          <a:lstStyle/>
          <a:p>
            <a:r>
              <a:rPr lang="en-US" sz="1600" dirty="0" err="1">
                <a:solidFill>
                  <a:srgbClr val="FF0000"/>
                </a:solidFill>
              </a:rPr>
              <a:t>pctCover</a:t>
            </a:r>
            <a:endParaRPr lang="en-US" sz="1600" dirty="0">
              <a:solidFill>
                <a:srgbClr val="FF0000"/>
              </a:solidFill>
            </a:endParaRPr>
          </a:p>
        </p:txBody>
      </p:sp>
    </p:spTree>
    <p:extLst>
      <p:ext uri="{BB962C8B-B14F-4D97-AF65-F5344CB8AC3E}">
        <p14:creationId xmlns:p14="http://schemas.microsoft.com/office/powerpoint/2010/main" val="129208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616</TotalTime>
  <Words>610</Words>
  <Application>Microsoft Macintosh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-webkit-standard</vt:lpstr>
      <vt:lpstr>Aptos</vt:lpstr>
      <vt:lpstr>Arial</vt:lpstr>
      <vt:lpstr>Calisto MT</vt:lpstr>
      <vt:lpstr>Times New Roman</vt:lpstr>
      <vt:lpstr>Univers Condensed</vt:lpstr>
      <vt:lpstr>ChronicleVTI</vt:lpstr>
      <vt:lpstr>Impact of Bison in the Konza Prairie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aftab zaman</dc:creator>
  <cp:lastModifiedBy>aftab zaman</cp:lastModifiedBy>
  <cp:revision>16</cp:revision>
  <dcterms:created xsi:type="dcterms:W3CDTF">2025-08-01T15:27:33Z</dcterms:created>
  <dcterms:modified xsi:type="dcterms:W3CDTF">2025-08-02T01:44:29Z</dcterms:modified>
</cp:coreProperties>
</file>