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40" d="100"/>
          <a:sy n="140" d="100"/>
        </p:scale>
        <p:origin x="112" y="-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60AFD-3640-7743-A459-EBED6396EA8C}" type="datetimeFigureOut">
              <a:rPr lang="en-US" smtClean="0"/>
              <a:t>8/1/25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EC90ED-317E-FB4F-8646-C1539D7A64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94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4B3AF5-939B-6F46-AA99-15EF61DE023C}" type="datetime1">
              <a:rPr lang="en-US" smtClean="0"/>
              <a:t>8/1/25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36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34A7C-7C1E-564E-B202-0FCDA5349BDC}" type="datetime1">
              <a:rPr lang="en-US" smtClean="0"/>
              <a:t>8/1/25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62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4A8F2-5E3D-9845-93D4-EB3C8AFCB2FD}" type="datetime1">
              <a:rPr lang="en-US" smtClean="0"/>
              <a:t>8/1/25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232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3B07A-6CF6-C748-A8E9-82C8C98BA024}" type="datetime1">
              <a:rPr lang="en-US" smtClean="0"/>
              <a:t>8/1/25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71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7889E-B235-1348-B48E-940E7CA0EDA2}" type="datetime1">
              <a:rPr lang="en-US" smtClean="0"/>
              <a:t>8/1/25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59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A1661-FDE8-5741-A12A-090FAE6F6427}" type="datetime1">
              <a:rPr lang="en-US" smtClean="0"/>
              <a:t>8/1/25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610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DD970-B4EA-5349-BD9E-C1CD064B5E5F}" type="datetime1">
              <a:rPr lang="en-US" smtClean="0"/>
              <a:t>8/1/25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571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83D40-2F1C-8E42-B56C-3D7E404F07A8}" type="datetime1">
              <a:rPr lang="en-US" smtClean="0"/>
              <a:t>8/1/25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6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DD888-26C4-144E-BE19-DE1B84AAE59A}" type="datetime1">
              <a:rPr lang="en-US" smtClean="0"/>
              <a:t>8/1/25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69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4B83B-CCE8-F644-9AA8-5C1A9F09DDBB}" type="datetime1">
              <a:rPr lang="en-US" smtClean="0"/>
              <a:t>8/1/25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762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9EE24-56BF-6E48-8B26-845A4AB4C7A5}" type="datetime1">
              <a:rPr lang="en-US" smtClean="0"/>
              <a:t>8/1/25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856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48016E72-3E2B-034E-9C10-BE532A3BAB5A}" type="datetime1">
              <a:rPr lang="en-US" smtClean="0"/>
              <a:t>8/1/25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752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BC4F90-3660-5927-E17D-813D34A985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96186" y="909637"/>
            <a:ext cx="4800600" cy="130759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/>
              <a:t>Impact of Bison in the Konza Prairie</a:t>
            </a:r>
          </a:p>
        </p:txBody>
      </p:sp>
      <p:pic>
        <p:nvPicPr>
          <p:cNvPr id="4" name="Picture 3" descr="Lone buffalo in a field">
            <a:extLst>
              <a:ext uri="{FF2B5EF4-FFF2-40B4-BE49-F238E27FC236}">
                <a16:creationId xmlns:a16="http://schemas.microsoft.com/office/drawing/2014/main" id="{C6D4F8A8-1052-BDC6-7D09-541F056DB1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617" r="34553" b="-1"/>
          <a:stretch>
            <a:fillRect/>
          </a:stretch>
        </p:blipFill>
        <p:spPr>
          <a:xfrm>
            <a:off x="20" y="10"/>
            <a:ext cx="6044164" cy="6857990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11FC409-B3C2-4F68-865C-C5333D6F2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723900"/>
            <a:ext cx="4610075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A32C149A-976A-BD6E-79D6-5C1D81533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6186" y="2221992"/>
            <a:ext cx="4800600" cy="373989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Aftab, Raphael, and John</a:t>
            </a:r>
            <a:br>
              <a:rPr lang="en-US" dirty="0"/>
            </a:br>
            <a:r>
              <a:rPr lang="en-US" dirty="0"/>
              <a:t>Led by: Zech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10270D-76A7-44B3-9746-7EDF57886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6142781"/>
            <a:ext cx="46100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8FA7A2-F476-9370-6BE9-329B6833F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36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69285-8F4D-6811-D16F-001A37A7B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AAC45-5BD5-0225-8B67-A62750A3D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4CF267-B457-031C-2152-E5AD1BB63DE1}"/>
              </a:ext>
            </a:extLst>
          </p:cNvPr>
          <p:cNvSpPr txBox="1"/>
          <p:nvPr/>
        </p:nvSpPr>
        <p:spPr>
          <a:xfrm>
            <a:off x="340043" y="181094"/>
            <a:ext cx="60979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cap="all" spc="30" dirty="0">
                <a:latin typeface="+mj-lt"/>
                <a:ea typeface="+mj-ea"/>
                <a:cs typeface="+mj-cs"/>
              </a:rPr>
              <a:t>Data Wrangling: Script 1 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CFF185-32EF-3DE8-994F-9225CB3DA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20" y="857250"/>
            <a:ext cx="3430003" cy="1885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6A8A5D-0715-B826-FC11-1DD0221A2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579" y="845820"/>
            <a:ext cx="5511800" cy="2679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FAC8005-AE84-33E3-9FEB-99AF442908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520" y="3613606"/>
            <a:ext cx="5396149" cy="23871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8D5480B-5312-60B4-3C6C-79C2E5BBD0C7}"/>
              </a:ext>
            </a:extLst>
          </p:cNvPr>
          <p:cNvSpPr txBox="1"/>
          <p:nvPr/>
        </p:nvSpPr>
        <p:spPr>
          <a:xfrm>
            <a:off x="5619669" y="3880746"/>
            <a:ext cx="6097904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Richness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Total count of unique species in a community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Shannon Index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Diversity measure accounting for species abundance and evenness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Simpson Index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Probability-based metric emphasizing dominance and species distribution</a:t>
            </a:r>
          </a:p>
        </p:txBody>
      </p:sp>
    </p:spTree>
    <p:extLst>
      <p:ext uri="{BB962C8B-B14F-4D97-AF65-F5344CB8AC3E}">
        <p14:creationId xmlns:p14="http://schemas.microsoft.com/office/powerpoint/2010/main" val="258061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3925A-D9C1-BFDF-2FA7-C8A26276F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80D62-5E0E-2569-5FBC-025F0F449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972759-FD0E-5665-C7DF-20CB0F473C87}"/>
              </a:ext>
            </a:extLst>
          </p:cNvPr>
          <p:cNvSpPr txBox="1"/>
          <p:nvPr/>
        </p:nvSpPr>
        <p:spPr>
          <a:xfrm>
            <a:off x="340043" y="181094"/>
            <a:ext cx="60979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cap="all" spc="30" dirty="0">
                <a:latin typeface="+mj-lt"/>
                <a:ea typeface="+mj-ea"/>
                <a:cs typeface="+mj-cs"/>
              </a:rPr>
              <a:t>Data Wrangling: Script 2 </a:t>
            </a:r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230F3D-7FB0-EAAC-A70D-4456DB582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237" y="873172"/>
            <a:ext cx="5878129" cy="371025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2EC120-B9FC-B8FF-EECF-87F25D3663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43" y="759461"/>
            <a:ext cx="4542853" cy="35214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555234-6DEF-7B6E-12A2-690E3667841A}"/>
              </a:ext>
            </a:extLst>
          </p:cNvPr>
          <p:cNvSpPr txBox="1"/>
          <p:nvPr/>
        </p:nvSpPr>
        <p:spPr>
          <a:xfrm>
            <a:off x="534162" y="2522448"/>
            <a:ext cx="1194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 slide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E40B6D-346C-DE4D-7E7F-74A28A191A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903" y="4674870"/>
            <a:ext cx="5486792" cy="10598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DC1FA6F-C43C-1D27-A4FC-1CD884030E63}"/>
              </a:ext>
            </a:extLst>
          </p:cNvPr>
          <p:cNvSpPr txBox="1"/>
          <p:nvPr/>
        </p:nvSpPr>
        <p:spPr>
          <a:xfrm>
            <a:off x="2791968" y="2520187"/>
            <a:ext cx="11940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Next slide</a:t>
            </a:r>
          </a:p>
        </p:txBody>
      </p:sp>
    </p:spTree>
    <p:extLst>
      <p:ext uri="{BB962C8B-B14F-4D97-AF65-F5344CB8AC3E}">
        <p14:creationId xmlns:p14="http://schemas.microsoft.com/office/powerpoint/2010/main" val="400721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8628D-2932-0A2D-C10A-4DB622EA7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DE207-4F74-C2B1-6B7D-3B789AE6B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683EED-823F-6EAF-3D5B-BE3DF44ADC55}"/>
              </a:ext>
            </a:extLst>
          </p:cNvPr>
          <p:cNvSpPr txBox="1"/>
          <p:nvPr/>
        </p:nvSpPr>
        <p:spPr>
          <a:xfrm>
            <a:off x="340043" y="181094"/>
            <a:ext cx="60979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cap="all" spc="30" dirty="0">
                <a:latin typeface="+mj-lt"/>
                <a:ea typeface="+mj-ea"/>
                <a:cs typeface="+mj-cs"/>
              </a:rPr>
              <a:t>Data Wrangling: Script 2</a:t>
            </a:r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17A2A63-D390-F928-0171-A4D00B6A4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556" y="795528"/>
            <a:ext cx="3004044" cy="374836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87258B-4895-C5A3-1F7F-D3069DD032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6824" y="932688"/>
            <a:ext cx="5087927" cy="160934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799A90-C42A-3E78-423B-46A3321DB9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845" y="4895374"/>
            <a:ext cx="9198906" cy="1029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03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72C2CDD-B6CC-9B26-6866-88CA175AB710}"/>
              </a:ext>
            </a:extLst>
          </p:cNvPr>
          <p:cNvGrpSpPr/>
          <p:nvPr/>
        </p:nvGrpSpPr>
        <p:grpSpPr>
          <a:xfrm>
            <a:off x="441434" y="1072054"/>
            <a:ext cx="6446178" cy="4439059"/>
            <a:chOff x="321791" y="942890"/>
            <a:chExt cx="6565821" cy="456822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BA51A9C-E7C5-D2C2-340B-DA7678EE9A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791" y="942890"/>
              <a:ext cx="6565821" cy="16396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4B7DEB33-E55F-2B96-46A7-E87C8F0593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792" y="2466031"/>
              <a:ext cx="5822886" cy="304508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0645A1F6-004B-F8EB-27F2-1D240F5DFA93}"/>
              </a:ext>
            </a:extLst>
          </p:cNvPr>
          <p:cNvSpPr txBox="1"/>
          <p:nvPr/>
        </p:nvSpPr>
        <p:spPr>
          <a:xfrm>
            <a:off x="6887612" y="918222"/>
            <a:ext cx="39624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Konza Prairie:</a:t>
            </a:r>
            <a:endParaRPr lang="en-US" sz="14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Location: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Eastern Kansas, USA (Northern Hemisphere) - largest remaining tallgrass prairie landscape in North America</a:t>
            </a:r>
          </a:p>
          <a:p>
            <a:pPr algn="just"/>
            <a:endParaRPr lang="en-US" sz="1400" b="0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Research Status: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Long-Term Ecological Research (LTER) site established for studying Great Plains grassland ecology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046A77-A449-9242-34C8-90C34F097BB9}"/>
              </a:ext>
            </a:extLst>
          </p:cNvPr>
          <p:cNvSpPr txBox="1"/>
          <p:nvPr/>
        </p:nvSpPr>
        <p:spPr>
          <a:xfrm>
            <a:off x="6887612" y="2925871"/>
            <a:ext cx="476118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Paper Findings:</a:t>
            </a:r>
            <a:endParaRPr lang="en-US" sz="14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Biodiversity Impact: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Bison reintroduction increased native plant species richness by 103% at local scales compared to ungrazed areas, with gains continuing for 29 years</a:t>
            </a:r>
          </a:p>
          <a:p>
            <a:pPr algn="just"/>
            <a:endParaRPr lang="en-US" sz="1400" b="1" i="0" u="none" strike="noStrike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Resilience &amp; Comparison: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These biodiversity gains were resilient to extreme drought and represent some of the largest recorded increases in grassland species richness globally - cattle grazing increased richness by less than half as much as bison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DA27B5-A683-26EB-1138-65085483F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35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everal different animals in a field&#10;&#10;AI-generated content may be incorrect.">
            <a:extLst>
              <a:ext uri="{FF2B5EF4-FFF2-40B4-BE49-F238E27FC236}">
                <a16:creationId xmlns:a16="http://schemas.microsoft.com/office/drawing/2014/main" id="{71EC8A74-0879-9B0C-8167-DF77CDF62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2041" y="884710"/>
            <a:ext cx="3993079" cy="266038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E90A5-E911-48F4-D7E5-D6D069D4F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59D788-42A1-FE26-BC96-EA8EE2DC9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93" y="884709"/>
            <a:ext cx="7451084" cy="171134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26DC777-9B15-E0EE-53DF-9F264248FE3A}"/>
              </a:ext>
            </a:extLst>
          </p:cNvPr>
          <p:cNvCxnSpPr/>
          <p:nvPr/>
        </p:nvCxnSpPr>
        <p:spPr>
          <a:xfrm>
            <a:off x="1087395" y="2483708"/>
            <a:ext cx="0" cy="705637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E0A802-50F9-9AB7-F34B-F29673F0A31E}"/>
              </a:ext>
            </a:extLst>
          </p:cNvPr>
          <p:cNvCxnSpPr/>
          <p:nvPr/>
        </p:nvCxnSpPr>
        <p:spPr>
          <a:xfrm>
            <a:off x="2595630" y="2483708"/>
            <a:ext cx="0" cy="705637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560C90B-5EAD-3E07-AFFF-2B681EECC7AB}"/>
              </a:ext>
            </a:extLst>
          </p:cNvPr>
          <p:cNvGrpSpPr/>
          <p:nvPr/>
        </p:nvGrpSpPr>
        <p:grpSpPr>
          <a:xfrm>
            <a:off x="148580" y="3189343"/>
            <a:ext cx="7491177" cy="2167661"/>
            <a:chOff x="148580" y="3189343"/>
            <a:chExt cx="7491177" cy="216766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617C978-C6F7-4CB3-47A9-5EDBAC4A1C7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8580" y="3189345"/>
              <a:ext cx="7491177" cy="2167659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50B1C9-5A56-0D3F-B1AB-52DB47730EE0}"/>
                </a:ext>
              </a:extLst>
            </p:cNvPr>
            <p:cNvSpPr/>
            <p:nvPr/>
          </p:nvSpPr>
          <p:spPr>
            <a:xfrm>
              <a:off x="1224952" y="3189345"/>
              <a:ext cx="1457864" cy="239655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F9EE8B-B2EA-0208-D206-5A9BADC8DDE9}"/>
                </a:ext>
              </a:extLst>
            </p:cNvPr>
            <p:cNvSpPr/>
            <p:nvPr/>
          </p:nvSpPr>
          <p:spPr>
            <a:xfrm>
              <a:off x="2711995" y="3189344"/>
              <a:ext cx="557416" cy="239655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3015CA4-8E8E-7610-05C4-C6DAA0FCD5F3}"/>
                </a:ext>
              </a:extLst>
            </p:cNvPr>
            <p:cNvSpPr/>
            <p:nvPr/>
          </p:nvSpPr>
          <p:spPr>
            <a:xfrm>
              <a:off x="4937312" y="3189343"/>
              <a:ext cx="1158687" cy="239655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EAB9E02-6660-47EE-A087-77CB6A091693}"/>
                </a:ext>
              </a:extLst>
            </p:cNvPr>
            <p:cNvSpPr/>
            <p:nvPr/>
          </p:nvSpPr>
          <p:spPr>
            <a:xfrm>
              <a:off x="6118283" y="3189343"/>
              <a:ext cx="627574" cy="239655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C92F7BB-F935-4786-BE07-7441D54A496F}"/>
                </a:ext>
              </a:extLst>
            </p:cNvPr>
            <p:cNvSpPr/>
            <p:nvPr/>
          </p:nvSpPr>
          <p:spPr>
            <a:xfrm>
              <a:off x="3692107" y="3189343"/>
              <a:ext cx="493486" cy="239655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488383EA-A393-CFE0-0296-2A3DB413C4F2}"/>
              </a:ext>
            </a:extLst>
          </p:cNvPr>
          <p:cNvSpPr txBox="1"/>
          <p:nvPr/>
        </p:nvSpPr>
        <p:spPr>
          <a:xfrm>
            <a:off x="7807628" y="3935060"/>
            <a:ext cx="304440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Transect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fixed line used to record species data across a site.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CoverClass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scale (1–7) estimating how much ground a plant species covers.</a:t>
            </a:r>
          </a:p>
        </p:txBody>
      </p:sp>
    </p:spTree>
    <p:extLst>
      <p:ext uri="{BB962C8B-B14F-4D97-AF65-F5344CB8AC3E}">
        <p14:creationId xmlns:p14="http://schemas.microsoft.com/office/powerpoint/2010/main" val="381557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E2A65-4613-BFBC-FA13-A648E79F0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everal different animals in a field&#10;&#10;AI-generated content may be incorrect.">
            <a:extLst>
              <a:ext uri="{FF2B5EF4-FFF2-40B4-BE49-F238E27FC236}">
                <a16:creationId xmlns:a16="http://schemas.microsoft.com/office/drawing/2014/main" id="{9D0BA387-E6E6-8259-AF4C-242E98552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2041" y="884710"/>
            <a:ext cx="3993079" cy="266038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C2DA6-EE0B-11F9-94BD-0259D1741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D64F4A-10CE-E517-E06D-8A479C201D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93" y="884709"/>
            <a:ext cx="7451084" cy="171134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F6A866D-B991-2D3F-D1FA-31147A4A85F3}"/>
              </a:ext>
            </a:extLst>
          </p:cNvPr>
          <p:cNvCxnSpPr/>
          <p:nvPr/>
        </p:nvCxnSpPr>
        <p:spPr>
          <a:xfrm>
            <a:off x="4122505" y="2483708"/>
            <a:ext cx="0" cy="705637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E2AE98AC-0B52-2365-D472-9090AB8D5E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957" y="3189345"/>
            <a:ext cx="7451084" cy="215041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664288B-6F2B-77AD-41AB-5250B84EA84F}"/>
              </a:ext>
            </a:extLst>
          </p:cNvPr>
          <p:cNvSpPr/>
          <p:nvPr/>
        </p:nvSpPr>
        <p:spPr>
          <a:xfrm>
            <a:off x="1319842" y="3394496"/>
            <a:ext cx="1561381" cy="17684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7EA2687-32DD-CFCB-3EBB-BD23B5B471F3}"/>
              </a:ext>
            </a:extLst>
          </p:cNvPr>
          <p:cNvSpPr/>
          <p:nvPr/>
        </p:nvSpPr>
        <p:spPr>
          <a:xfrm>
            <a:off x="4776159" y="3394137"/>
            <a:ext cx="1561381" cy="17684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AF8F2C-F4CD-6EAD-9C93-D2C02C637C5E}"/>
              </a:ext>
            </a:extLst>
          </p:cNvPr>
          <p:cNvSpPr txBox="1"/>
          <p:nvPr/>
        </p:nvSpPr>
        <p:spPr>
          <a:xfrm>
            <a:off x="7872450" y="3787500"/>
            <a:ext cx="3046562" cy="13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TAVE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Average daily temperature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DHUMID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Average daily humidity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DSRAD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Daily solar radiation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DPPT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Daily precipitation (rain)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EA69D5-DD70-0E63-9D14-CCCB0E9BDE2E}"/>
              </a:ext>
            </a:extLst>
          </p:cNvPr>
          <p:cNvSpPr txBox="1"/>
          <p:nvPr/>
        </p:nvSpPr>
        <p:spPr>
          <a:xfrm>
            <a:off x="992038" y="-8971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474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6D3F8-C856-A476-5BA5-9F7D0DB3B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everal different animals in a field&#10;&#10;AI-generated content may be incorrect.">
            <a:extLst>
              <a:ext uri="{FF2B5EF4-FFF2-40B4-BE49-F238E27FC236}">
                <a16:creationId xmlns:a16="http://schemas.microsoft.com/office/drawing/2014/main" id="{B06711BB-8738-DAFF-C420-DC01D8339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2041" y="884710"/>
            <a:ext cx="3993079" cy="2660388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6A20F-E20A-64A7-A672-1430D0A13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A55641-EA42-977F-44F4-74B208A08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93" y="884709"/>
            <a:ext cx="7451084" cy="1711345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CD64A31-09B5-7B94-6AF4-B9D4EC0F82DF}"/>
              </a:ext>
            </a:extLst>
          </p:cNvPr>
          <p:cNvCxnSpPr/>
          <p:nvPr/>
        </p:nvCxnSpPr>
        <p:spPr>
          <a:xfrm>
            <a:off x="6069199" y="2492334"/>
            <a:ext cx="0" cy="705637"/>
          </a:xfrm>
          <a:prstGeom prst="straightConnector1">
            <a:avLst/>
          </a:prstGeom>
          <a:ln w="1905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9F341F5-75F7-6CA7-E925-571F95B4A814}"/>
              </a:ext>
            </a:extLst>
          </p:cNvPr>
          <p:cNvSpPr txBox="1"/>
          <p:nvPr/>
        </p:nvSpPr>
        <p:spPr>
          <a:xfrm>
            <a:off x="992038" y="-8971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961841-1224-F629-2D7B-DA4D1962D4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978" y="3220198"/>
            <a:ext cx="7302694" cy="136973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AF327FB-7F03-6A95-A5F4-27E2F725A7DF}"/>
              </a:ext>
            </a:extLst>
          </p:cNvPr>
          <p:cNvSpPr/>
          <p:nvPr/>
        </p:nvSpPr>
        <p:spPr>
          <a:xfrm>
            <a:off x="776376" y="3493341"/>
            <a:ext cx="690115" cy="181512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3370CA-90DC-AD00-5144-5528DA20CE82}"/>
              </a:ext>
            </a:extLst>
          </p:cNvPr>
          <p:cNvSpPr/>
          <p:nvPr/>
        </p:nvSpPr>
        <p:spPr>
          <a:xfrm>
            <a:off x="2472904" y="3454341"/>
            <a:ext cx="1348598" cy="220511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88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07AACC-D91F-D1C2-D0B3-AB0A664FA14B}"/>
              </a:ext>
            </a:extLst>
          </p:cNvPr>
          <p:cNvSpPr txBox="1"/>
          <p:nvPr/>
        </p:nvSpPr>
        <p:spPr>
          <a:xfrm>
            <a:off x="700088" y="909637"/>
            <a:ext cx="6400800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000" b="1" cap="all" spc="30" dirty="0">
                <a:latin typeface="+mj-lt"/>
                <a:ea typeface="+mj-ea"/>
                <a:cs typeface="+mj-cs"/>
              </a:rPr>
              <a:t>Data Wrangling Goal</a:t>
            </a:r>
            <a:endParaRPr lang="en-US" sz="4000" cap="all" spc="30" dirty="0"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E813B4C-6731-0B72-5252-A79AB0E20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9BC3DC5-0852-6E5C-38BE-EE488EE93B5F}"/>
              </a:ext>
            </a:extLst>
          </p:cNvPr>
          <p:cNvSpPr txBox="1"/>
          <p:nvPr/>
        </p:nvSpPr>
        <p:spPr>
          <a:xfrm>
            <a:off x="543560" y="1937335"/>
            <a:ext cx="6944360" cy="390393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Integrate multiple ecological datasets</a:t>
            </a:r>
            <a:r>
              <a:rPr lang="en-US" dirty="0"/>
              <a:t> into a unified analysis framework for studying bison impacts on grassland diversity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Create consistent plot tracking system</a:t>
            </a:r>
            <a:r>
              <a:rPr lang="en-US" dirty="0"/>
              <a:t> using unique </a:t>
            </a:r>
            <a:r>
              <a:rPr lang="en-US" dirty="0" err="1"/>
              <a:t>plot_ID</a:t>
            </a:r>
            <a:r>
              <a:rPr lang="en-US" dirty="0"/>
              <a:t> (which encodes watershed, plot, transect, soil type, and date) to consistently track each sampling location over time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Link vegetation patterns</a:t>
            </a:r>
            <a:r>
              <a:rPr lang="en-US" dirty="0"/>
              <a:t> with environmental drivers (climate, fire, grazing treatments) for comprehensive ecological analysis</a:t>
            </a: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Prepare analysis-ready dataset</a:t>
            </a:r>
            <a:r>
              <a:rPr lang="en-US" dirty="0"/>
              <a:t> for statistical modeling and predictive analysis of grassland biodiversity responses</a:t>
            </a:r>
          </a:p>
        </p:txBody>
      </p:sp>
      <p:pic>
        <p:nvPicPr>
          <p:cNvPr id="11" name="Graphic 10" descr="Lightning">
            <a:extLst>
              <a:ext uri="{FF2B5EF4-FFF2-40B4-BE49-F238E27FC236}">
                <a16:creationId xmlns:a16="http://schemas.microsoft.com/office/drawing/2014/main" id="{186EE790-4122-E068-C7EB-3EEF96CA3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4448" y="1702211"/>
            <a:ext cx="3903980" cy="390398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E0E8146-6E65-2E6C-0C86-547E3C925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BAD88-0674-22DC-74EF-DE35483B6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87E7843D-FF13-4365-9478-9625B70A2705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635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ED2061-441D-1695-0E0C-45AEBC797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7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5B70047-5D2B-8B73-3165-7554CDFAD848}"/>
              </a:ext>
            </a:extLst>
          </p:cNvPr>
          <p:cNvGrpSpPr/>
          <p:nvPr/>
        </p:nvGrpSpPr>
        <p:grpSpPr>
          <a:xfrm>
            <a:off x="340043" y="852983"/>
            <a:ext cx="6438452" cy="3691409"/>
            <a:chOff x="4472492" y="1095857"/>
            <a:chExt cx="6446520" cy="340756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BD759B7-D904-CDAA-DCB9-2725FA33AB13}"/>
                </a:ext>
              </a:extLst>
            </p:cNvPr>
            <p:cNvGrpSpPr/>
            <p:nvPr/>
          </p:nvGrpSpPr>
          <p:grpSpPr>
            <a:xfrm>
              <a:off x="4472492" y="1095857"/>
              <a:ext cx="6446520" cy="3407563"/>
              <a:chOff x="2209800" y="1633067"/>
              <a:chExt cx="7772400" cy="3591866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85B786D1-3157-D9F6-4F0C-0E990E4CE8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209800" y="1633067"/>
                <a:ext cx="7772400" cy="3591866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0895EC0-A9B4-B273-D7CA-787D918060E2}"/>
                  </a:ext>
                </a:extLst>
              </p:cNvPr>
              <p:cNvSpPr/>
              <p:nvPr/>
            </p:nvSpPr>
            <p:spPr>
              <a:xfrm>
                <a:off x="5063490" y="3429000"/>
                <a:ext cx="1805940" cy="525780"/>
              </a:xfrm>
              <a:prstGeom prst="rect">
                <a:avLst/>
              </a:prstGeom>
              <a:solidFill>
                <a:schemeClr val="bg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E374F33-6B75-FE06-AC20-44897167696D}"/>
                  </a:ext>
                </a:extLst>
              </p:cNvPr>
              <p:cNvSpPr/>
              <p:nvPr/>
            </p:nvSpPr>
            <p:spPr>
              <a:xfrm>
                <a:off x="7522845" y="3429000"/>
                <a:ext cx="1805940" cy="845820"/>
              </a:xfrm>
              <a:prstGeom prst="rect">
                <a:avLst/>
              </a:prstGeom>
              <a:solidFill>
                <a:schemeClr val="bg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86EE623-BA9A-F4CF-9DA1-9A52662AAC44}"/>
                </a:ext>
              </a:extLst>
            </p:cNvPr>
            <p:cNvSpPr/>
            <p:nvPr/>
          </p:nvSpPr>
          <p:spPr>
            <a:xfrm>
              <a:off x="5750942" y="3790520"/>
              <a:ext cx="3128252" cy="244269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43CEE3BF-8C36-F391-D999-6680374AB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8609" y="1106816"/>
            <a:ext cx="4804105" cy="330516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8834044-D422-C3E3-7FDE-6B283751B4B4}"/>
              </a:ext>
            </a:extLst>
          </p:cNvPr>
          <p:cNvSpPr txBox="1"/>
          <p:nvPr/>
        </p:nvSpPr>
        <p:spPr>
          <a:xfrm>
            <a:off x="340043" y="181094"/>
            <a:ext cx="60979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cap="all" spc="30" dirty="0">
                <a:latin typeface="+mj-lt"/>
                <a:ea typeface="+mj-ea"/>
                <a:cs typeface="+mj-cs"/>
              </a:rPr>
              <a:t>Data Wrangling: Script 1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29306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9E28A6-24DC-46B2-F16A-F2E9B54D2F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1F02D-3FFD-C11C-684B-541004C1F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140E3-ACEF-4561-C0DF-2A1926927B7E}"/>
              </a:ext>
            </a:extLst>
          </p:cNvPr>
          <p:cNvSpPr txBox="1"/>
          <p:nvPr/>
        </p:nvSpPr>
        <p:spPr>
          <a:xfrm>
            <a:off x="340043" y="181094"/>
            <a:ext cx="60979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cap="all" spc="30" dirty="0">
                <a:latin typeface="+mj-lt"/>
                <a:ea typeface="+mj-ea"/>
                <a:cs typeface="+mj-cs"/>
              </a:rPr>
              <a:t>Data Wrangling: Script 1 </a:t>
            </a:r>
            <a:endParaRPr lang="en-US" sz="20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1054096-8FD1-4611-69F4-B86A7BAD8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28" y="916937"/>
            <a:ext cx="5037328" cy="1879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50DDBA1-384D-E40E-BB48-0CB7FB893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0079" y="916937"/>
            <a:ext cx="5325110" cy="502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211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3B059-EC95-244C-BAF9-3E1B00425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CE2B06-840D-BA01-FAC6-C725C6FA0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A3182D-8D0B-B3BD-7DE0-F14F06419036}"/>
              </a:ext>
            </a:extLst>
          </p:cNvPr>
          <p:cNvSpPr txBox="1"/>
          <p:nvPr/>
        </p:nvSpPr>
        <p:spPr>
          <a:xfrm>
            <a:off x="340043" y="181094"/>
            <a:ext cx="60979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cap="all" spc="30" dirty="0">
                <a:latin typeface="+mj-lt"/>
                <a:ea typeface="+mj-ea"/>
                <a:cs typeface="+mj-cs"/>
              </a:rPr>
              <a:t>Data Wrangling: Script 1 </a:t>
            </a:r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A509F2-343E-0524-ECA7-2BCDBA6E78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325" y="893432"/>
            <a:ext cx="4103687" cy="50711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F8E90F-DBF9-1D69-0666-795577B7D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40" y="779132"/>
            <a:ext cx="3938844" cy="21355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049121-CCBE-19C2-82FF-580E6E9BD5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513" y="3112578"/>
            <a:ext cx="6549812" cy="227095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3FFB3E7-1967-23B0-A770-783D3D51F720}"/>
              </a:ext>
            </a:extLst>
          </p:cNvPr>
          <p:cNvSpPr/>
          <p:nvPr/>
        </p:nvSpPr>
        <p:spPr>
          <a:xfrm>
            <a:off x="1238699" y="3397191"/>
            <a:ext cx="5542336" cy="19916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750AEA-4991-FB74-B185-CF5A2570DBC5}"/>
              </a:ext>
            </a:extLst>
          </p:cNvPr>
          <p:cNvSpPr/>
          <p:nvPr/>
        </p:nvSpPr>
        <p:spPr>
          <a:xfrm>
            <a:off x="1119276" y="3155244"/>
            <a:ext cx="5661759" cy="21374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00DF05-A3AF-E692-3847-C69F72312F17}"/>
              </a:ext>
            </a:extLst>
          </p:cNvPr>
          <p:cNvSpPr txBox="1"/>
          <p:nvPr/>
        </p:nvSpPr>
        <p:spPr>
          <a:xfrm>
            <a:off x="4360484" y="2675060"/>
            <a:ext cx="2343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scientific_name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7179CB-C52F-3A08-4EE8-D9B05CFC1FB8}"/>
              </a:ext>
            </a:extLst>
          </p:cNvPr>
          <p:cNvSpPr txBox="1"/>
          <p:nvPr/>
        </p:nvSpPr>
        <p:spPr>
          <a:xfrm>
            <a:off x="3752850" y="5446024"/>
            <a:ext cx="2343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pctCover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2082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/>
      <p:bldP spid="13" grpId="0"/>
    </p:bldLst>
  </p:timing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343</Words>
  <Application>Microsoft Macintosh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Arial</vt:lpstr>
      <vt:lpstr>Calisto MT</vt:lpstr>
      <vt:lpstr>Times New Roman</vt:lpstr>
      <vt:lpstr>Univers Condensed</vt:lpstr>
      <vt:lpstr>ChronicleVTI</vt:lpstr>
      <vt:lpstr>Impact of Bison in the Konza Prairie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aftab zaman</dc:creator>
  <cp:lastModifiedBy>aftab zaman</cp:lastModifiedBy>
  <cp:revision>10</cp:revision>
  <dcterms:created xsi:type="dcterms:W3CDTF">2025-08-01T15:27:33Z</dcterms:created>
  <dcterms:modified xsi:type="dcterms:W3CDTF">2025-08-01T17:15:48Z</dcterms:modified>
</cp:coreProperties>
</file>