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Roboto-boldItalic.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3bc4bccd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bc4bccd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bc4bccd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bc4bccd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bc4bccd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bc4bccd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bc4bccd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bc4bccd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bc4bccd4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bc4bccd4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bc4bccd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bc4bccd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bc4bccd4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bc4bccd4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bc4bccd4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bc4bccd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bc4bccd47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bc4bccd47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bc4bccd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bc4bccd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bc4bccd4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bc4bccd4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b9757ec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b9757ec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bc4bccd4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bc4bccd4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bc4bccd4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bc4bccd4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bc4bccd4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bc4bccd4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bc4bccd4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bc4bccd4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bc4bccd4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bc4bccd4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bc4bccd4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bc4bccd4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bc4bccd4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bc4bccd4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bc4bccd4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bc4bccd4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bc4bccd47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bc4bccd47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bc4bccd47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bc4bccd47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bc4bccd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bc4bccd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bc4bccd4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bc4bccd4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bc4bccd4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bc4bccd4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bc4bccd4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bc4bccd4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bc4bccd4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bc4bccd4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b07a1bf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b07a1bf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bc4bccd47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bc4bccd47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7f3b7d7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7f3b7d7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bc4bccd47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bc4bccd47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bc4bccd4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bc4bccd47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bc4bccd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bc4bccd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c4bccd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bc4bccd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bc4bccd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bc4bccd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bc4bccd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bc4bccd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bc4bccd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bc4bccd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c4bccd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c4bccd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2F5496"/>
              </a:buClr>
              <a:buSzPts val="4800"/>
              <a:buNone/>
              <a:defRPr sz="4800">
                <a:solidFill>
                  <a:srgbClr val="2F549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2E8AE2"/>
              </a:buClr>
              <a:buSzPts val="2800"/>
              <a:buNone/>
              <a:defRPr sz="2800">
                <a:solidFill>
                  <a:srgbClr val="2E8AE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2F5496"/>
              </a:buClr>
              <a:buSzPts val="12000"/>
              <a:buNone/>
              <a:defRPr sz="12000">
                <a:solidFill>
                  <a:srgbClr val="2F549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2E8AE2"/>
              </a:buClr>
              <a:buSzPts val="1800"/>
              <a:buChar char="●"/>
              <a:defRPr>
                <a:solidFill>
                  <a:srgbClr val="2E8AE2"/>
                </a:solidFill>
              </a:defRPr>
            </a:lvl1pPr>
            <a:lvl2pPr indent="-317500" lvl="1" marL="914400" algn="ctr">
              <a:spcBef>
                <a:spcPts val="1600"/>
              </a:spcBef>
              <a:spcAft>
                <a:spcPts val="0"/>
              </a:spcAft>
              <a:buClr>
                <a:srgbClr val="2E8AE2"/>
              </a:buClr>
              <a:buSzPts val="1400"/>
              <a:buChar char="○"/>
              <a:defRPr>
                <a:solidFill>
                  <a:srgbClr val="2E8AE2"/>
                </a:solidFill>
              </a:defRPr>
            </a:lvl2pPr>
            <a:lvl3pPr indent="-317500" lvl="2" marL="1371600" algn="ctr">
              <a:spcBef>
                <a:spcPts val="1600"/>
              </a:spcBef>
              <a:spcAft>
                <a:spcPts val="0"/>
              </a:spcAft>
              <a:buClr>
                <a:srgbClr val="2E8AE2"/>
              </a:buClr>
              <a:buSzPts val="1400"/>
              <a:buChar char="■"/>
              <a:defRPr>
                <a:solidFill>
                  <a:srgbClr val="2E8AE2"/>
                </a:solidFill>
              </a:defRPr>
            </a:lvl3pPr>
            <a:lvl4pPr indent="-317500" lvl="3" marL="1828800" algn="ctr">
              <a:spcBef>
                <a:spcPts val="1600"/>
              </a:spcBef>
              <a:spcAft>
                <a:spcPts val="0"/>
              </a:spcAft>
              <a:buClr>
                <a:srgbClr val="2E8AE2"/>
              </a:buClr>
              <a:buSzPts val="1400"/>
              <a:buChar char="●"/>
              <a:defRPr>
                <a:solidFill>
                  <a:srgbClr val="2E8AE2"/>
                </a:solidFill>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2F5496"/>
              </a:buClr>
              <a:buSzPts val="3600"/>
              <a:buNone/>
              <a:defRPr sz="3600">
                <a:solidFill>
                  <a:srgbClr val="2F549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16" name="Google Shape;16;p3"/>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2F5496"/>
              </a:buClr>
              <a:buSzPts val="2400"/>
              <a:buNone/>
              <a:defRPr sz="2400">
                <a:solidFill>
                  <a:srgbClr val="2F549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2E8AE2"/>
              </a:buClr>
              <a:buSzPts val="1200"/>
              <a:buChar char="●"/>
              <a:defRPr sz="12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2F5496"/>
              </a:buClr>
              <a:buSzPts val="4800"/>
              <a:buNone/>
              <a:defRPr sz="4800">
                <a:solidFill>
                  <a:srgbClr val="2F549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2F5496"/>
              </a:buClr>
              <a:buSzPts val="4200"/>
              <a:buNone/>
              <a:defRPr sz="4200">
                <a:solidFill>
                  <a:srgbClr val="2F549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2E8AE2"/>
              </a:buClr>
              <a:buSzPts val="2100"/>
              <a:buNone/>
              <a:defRPr sz="2100">
                <a:solidFill>
                  <a:srgbClr val="2E8AE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Char char="●"/>
              <a:defRPr>
                <a:solidFill>
                  <a:srgbClr val="2E8AE2"/>
                </a:solidFill>
              </a:defRPr>
            </a:lvl4pPr>
            <a:lvl5pPr indent="-317500" lvl="4" marL="2286000">
              <a:spcBef>
                <a:spcPts val="1600"/>
              </a:spcBef>
              <a:spcAft>
                <a:spcPts val="0"/>
              </a:spcAft>
              <a:buClr>
                <a:srgbClr val="2E8AE2"/>
              </a:buClr>
              <a:buSzPts val="1400"/>
              <a:buChar char="○"/>
              <a:defRPr>
                <a:solidFill>
                  <a:srgbClr val="2E8AE2"/>
                </a:solidFill>
              </a:defRPr>
            </a:lvl5pPr>
            <a:lvl6pPr indent="-317500" lvl="5" marL="2743200">
              <a:spcBef>
                <a:spcPts val="1600"/>
              </a:spcBef>
              <a:spcAft>
                <a:spcPts val="0"/>
              </a:spcAft>
              <a:buClr>
                <a:srgbClr val="2E8AE2"/>
              </a:buClr>
              <a:buSzPts val="1400"/>
              <a:buChar char="■"/>
              <a:defRPr>
                <a:solidFill>
                  <a:srgbClr val="2E8AE2"/>
                </a:solidFill>
              </a:defRPr>
            </a:lvl6pPr>
            <a:lvl7pPr indent="-317500" lvl="6" marL="3200400">
              <a:spcBef>
                <a:spcPts val="1600"/>
              </a:spcBef>
              <a:spcAft>
                <a:spcPts val="0"/>
              </a:spcAft>
              <a:buClr>
                <a:srgbClr val="2E8AE2"/>
              </a:buClr>
              <a:buSzPts val="1400"/>
              <a:buChar char="●"/>
              <a:defRPr>
                <a:solidFill>
                  <a:srgbClr val="2E8AE2"/>
                </a:solidFill>
              </a:defRPr>
            </a:lvl7pPr>
            <a:lvl8pPr indent="-317500" lvl="7" marL="3657600">
              <a:spcBef>
                <a:spcPts val="1600"/>
              </a:spcBef>
              <a:spcAft>
                <a:spcPts val="0"/>
              </a:spcAft>
              <a:buClr>
                <a:srgbClr val="2E8AE2"/>
              </a:buClr>
              <a:buSzPts val="1400"/>
              <a:buChar char="○"/>
              <a:defRPr>
                <a:solidFill>
                  <a:srgbClr val="2E8AE2"/>
                </a:solidFill>
              </a:defRPr>
            </a:lvl8pPr>
            <a:lvl9pPr indent="-317500" lvl="8" marL="4114800">
              <a:spcBef>
                <a:spcPts val="1600"/>
              </a:spcBef>
              <a:spcAft>
                <a:spcPts val="1600"/>
              </a:spcAft>
              <a:buClr>
                <a:srgbClr val="2E8AE2"/>
              </a:buClr>
              <a:buSzPts val="1400"/>
              <a:buChar char="■"/>
              <a:defRPr>
                <a:solidFill>
                  <a:srgbClr val="2E8AE2"/>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2E8AE2"/>
              </a:buClr>
              <a:buSzPts val="1800"/>
              <a:buNone/>
              <a:defRPr>
                <a:solidFill>
                  <a:srgbClr val="2E8AE2"/>
                </a:solidFill>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fonts.goog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Crear un folder llamado “clase 1”, crear un archivo index.html y style.css.</a:t>
            </a:r>
            <a:endParaRPr>
              <a:solidFill>
                <a:srgbClr val="FF0000"/>
              </a:solidFill>
            </a:endParaRPr>
          </a:p>
          <a:p>
            <a:pPr indent="0" lvl="0" marL="0" rtl="0" algn="l">
              <a:spcBef>
                <a:spcPts val="1600"/>
              </a:spcBef>
              <a:spcAft>
                <a:spcPts val="0"/>
              </a:spcAft>
              <a:buNone/>
            </a:pPr>
            <a:r>
              <a:rPr lang="es">
                <a:solidFill>
                  <a:srgbClr val="FF0000"/>
                </a:solidFill>
              </a:rPr>
              <a:t>en el html deben generar la estructura </a:t>
            </a:r>
            <a:r>
              <a:rPr lang="es">
                <a:solidFill>
                  <a:srgbClr val="FF0000"/>
                </a:solidFill>
              </a:rPr>
              <a:t>básica</a:t>
            </a:r>
            <a:r>
              <a:rPr lang="es">
                <a:solidFill>
                  <a:srgbClr val="FF0000"/>
                </a:solidFill>
              </a:rPr>
              <a:t> y en el header llamar el css:</a:t>
            </a:r>
            <a:endParaRPr>
              <a:solidFill>
                <a:srgbClr val="FF0000"/>
              </a:solidFill>
            </a:endParaRPr>
          </a:p>
          <a:p>
            <a:pPr indent="0" lvl="0" marL="533400" marR="139700" rtl="0" algn="l">
              <a:lnSpc>
                <a:spcPct val="150000"/>
              </a:lnSpc>
              <a:spcBef>
                <a:spcPts val="1600"/>
              </a:spcBef>
              <a:spcAft>
                <a:spcPts val="0"/>
              </a:spcAft>
              <a:buNone/>
            </a:pPr>
            <a:r>
              <a:rPr lang="es" sz="1100">
                <a:solidFill>
                  <a:srgbClr val="FF0000"/>
                </a:solidFill>
                <a:highlight>
                  <a:srgbClr val="EEEEEE"/>
                </a:highlight>
                <a:latin typeface="Verdana"/>
                <a:ea typeface="Verdana"/>
                <a:cs typeface="Verdana"/>
                <a:sym typeface="Verdana"/>
              </a:rPr>
              <a:t>&lt;link href="style.css" rel="stylesheet" type="text/css</a:t>
            </a:r>
            <a:r>
              <a:rPr lang="es" sz="1100">
                <a:solidFill>
                  <a:srgbClr val="FF0000"/>
                </a:solidFill>
                <a:highlight>
                  <a:srgbClr val="EEEEEE"/>
                </a:highlight>
                <a:latin typeface="Verdana"/>
                <a:ea typeface="Verdana"/>
                <a:cs typeface="Verdana"/>
                <a:sym typeface="Verdana"/>
              </a:rPr>
              <a:t>"&gt;</a:t>
            </a:r>
            <a:endParaRPr sz="1100">
              <a:solidFill>
                <a:srgbClr val="FF0000"/>
              </a:solidFill>
              <a:highlight>
                <a:srgbClr val="EEEEEE"/>
              </a:highlight>
              <a:latin typeface="Verdana"/>
              <a:ea typeface="Verdana"/>
              <a:cs typeface="Verdana"/>
              <a:sym typeface="Verdana"/>
            </a:endParaRPr>
          </a:p>
          <a:p>
            <a:pPr indent="0" lvl="0" marL="0" rtl="0" algn="l">
              <a:spcBef>
                <a:spcPts val="1500"/>
              </a:spcBef>
              <a:spcAft>
                <a:spcPts val="0"/>
              </a:spcAft>
              <a:buClr>
                <a:schemeClr val="dk1"/>
              </a:buClr>
              <a:buSzPts val="1100"/>
              <a:buFont typeface="Arial"/>
              <a:buNone/>
            </a:pPr>
            <a:r>
              <a:rPr lang="es">
                <a:solidFill>
                  <a:srgbClr val="FF0000"/>
                </a:solidFill>
              </a:rPr>
              <a:t>Agregue etiquetas la html con contenido y asignarles una regla en el archivo de CSS como demostración y que los chicos hagan lo mismo</a:t>
            </a:r>
            <a:endParaRPr sz="1100">
              <a:solidFill>
                <a:srgbClr val="FF0000"/>
              </a:solidFill>
              <a:highlight>
                <a:srgbClr val="EEEEEE"/>
              </a:highlight>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Los selectores forman parte de las reglas CSS y van justo antes de los bloques declarativos.</a:t>
            </a:r>
            <a:endParaRPr>
              <a:solidFill>
                <a:srgbClr val="2E8AE2"/>
              </a:solidFill>
            </a:endParaRPr>
          </a:p>
          <a:p>
            <a:pPr indent="0" lvl="0" marL="0" rtl="0" algn="l">
              <a:spcBef>
                <a:spcPts val="1600"/>
              </a:spcBef>
              <a:spcAft>
                <a:spcPts val="1600"/>
              </a:spcAft>
              <a:buClr>
                <a:srgbClr val="000000"/>
              </a:buClr>
              <a:buSzPts val="1100"/>
              <a:buFont typeface="Arial"/>
              <a:buNone/>
            </a:pPr>
            <a:r>
              <a:t/>
            </a:r>
            <a:endParaRPr>
              <a:solidFill>
                <a:srgbClr val="2E8AE2"/>
              </a:solidFill>
            </a:endParaRPr>
          </a:p>
        </p:txBody>
      </p:sp>
      <p:pic>
        <p:nvPicPr>
          <p:cNvPr id="118" name="Google Shape;118;p23"/>
          <p:cNvPicPr preferRelativeResize="0"/>
          <p:nvPr/>
        </p:nvPicPr>
        <p:blipFill>
          <a:blip r:embed="rId3">
            <a:alphaModFix/>
          </a:blip>
          <a:stretch>
            <a:fillRect/>
          </a:stretch>
        </p:blipFill>
        <p:spPr>
          <a:xfrm>
            <a:off x="1647825" y="2252663"/>
            <a:ext cx="5848350" cy="170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Selectores</a:t>
            </a:r>
            <a:endParaRPr/>
          </a:p>
        </p:txBody>
      </p:sp>
      <p:sp>
        <p:nvSpPr>
          <p:cNvPr id="124" name="Google Shape;124;p24"/>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simples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de atributos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Pseudo-elementos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Combinaciones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múltiples</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a:t>
            </a:r>
            <a:r>
              <a:rPr lang="es"/>
              <a:t> simples</a:t>
            </a:r>
            <a:endParaRPr/>
          </a:p>
        </p:txBody>
      </p:sp>
      <p:sp>
        <p:nvSpPr>
          <p:cNvPr id="130" name="Google Shape;130;p25"/>
          <p:cNvSpPr txBox="1"/>
          <p:nvPr>
            <p:ph idx="1" type="body"/>
          </p:nvPr>
        </p:nvSpPr>
        <p:spPr>
          <a:xfrm>
            <a:off x="311700" y="1152475"/>
            <a:ext cx="8520600" cy="91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s">
                <a:solidFill>
                  <a:srgbClr val="2E8AE2"/>
                </a:solidFill>
              </a:rPr>
              <a:t>Este selector hace referencia directamente a un tipo de elemento HTML. Es la manera más sencilla para referirse a todos los elementos de un mismo tipo.</a:t>
            </a:r>
            <a:endParaRPr>
              <a:solidFill>
                <a:srgbClr val="2E8AE2"/>
              </a:solidFill>
            </a:endParaRPr>
          </a:p>
        </p:txBody>
      </p:sp>
      <p:sp>
        <p:nvSpPr>
          <p:cNvPr id="131" name="Google Shape;131;p25"/>
          <p:cNvSpPr txBox="1"/>
          <p:nvPr/>
        </p:nvSpPr>
        <p:spPr>
          <a:xfrm>
            <a:off x="421525" y="2171425"/>
            <a:ext cx="2940000" cy="1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100">
                <a:solidFill>
                  <a:srgbClr val="FF0000"/>
                </a:solidFill>
                <a:latin typeface="Source Code Pro"/>
                <a:ea typeface="Source Code Pro"/>
                <a:cs typeface="Source Code Pro"/>
                <a:sym typeface="Source Code Pro"/>
              </a:rPr>
              <a:t>HTML</a:t>
            </a:r>
            <a:endParaRPr b="1" sz="11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&lt;p&gt;What color do you like?&lt;/p&gt;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&lt;div&gt;I like blue.&lt;/div&gt;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&lt;p&gt;I prefer red!&lt;/p&gt;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132" name="Google Shape;132;p25"/>
          <p:cNvSpPr txBox="1"/>
          <p:nvPr/>
        </p:nvSpPr>
        <p:spPr>
          <a:xfrm>
            <a:off x="4097500" y="2038350"/>
            <a:ext cx="3339900" cy="24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CSS</a:t>
            </a:r>
            <a:endParaRPr b="1">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highlight>
                  <a:srgbClr val="FFFFFF"/>
                </a:highlight>
                <a:latin typeface="Source Code Pro"/>
                <a:ea typeface="Source Code Pro"/>
                <a:cs typeface="Source Code Pro"/>
                <a:sym typeface="Source Code Pro"/>
              </a:rPr>
              <a:t>/* Todos los elementos p son rojos */</a:t>
            </a:r>
            <a:endParaRPr sz="1100">
              <a:solidFill>
                <a:srgbClr val="999999"/>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p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red;</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B7B7B7"/>
                </a:solidFill>
                <a:highlight>
                  <a:srgbClr val="FFFFFF"/>
                </a:highlight>
                <a:latin typeface="Source Code Pro"/>
                <a:ea typeface="Source Code Pro"/>
                <a:cs typeface="Source Code Pro"/>
                <a:sym typeface="Source Code Pro"/>
              </a:rPr>
              <a:t>/* Todos los elementos div son azules */</a:t>
            </a:r>
            <a:endParaRPr sz="1100">
              <a:solidFill>
                <a:srgbClr val="B7B7B7"/>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div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blue;</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DE CLASES</a:t>
            </a:r>
            <a:endParaRPr/>
          </a:p>
        </p:txBody>
      </p:sp>
      <p:sp>
        <p:nvSpPr>
          <p:cNvPr id="138" name="Google Shape;138;p26"/>
          <p:cNvSpPr txBox="1"/>
          <p:nvPr>
            <p:ph idx="1" type="body"/>
          </p:nvPr>
        </p:nvSpPr>
        <p:spPr>
          <a:xfrm>
            <a:off x="311700" y="1152475"/>
            <a:ext cx="8520600" cy="10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El selector de clase se forma con un punto, '.', seguido de un nombre de clase. Un nombre de clase puede ser cualquier valor sin espacios usado dentro de un atributo HTML class.</a:t>
            </a:r>
            <a:endParaRPr>
              <a:solidFill>
                <a:srgbClr val="2E8AE2"/>
              </a:solidFill>
            </a:endParaRPr>
          </a:p>
          <a:p>
            <a:pPr indent="0" lvl="0" marL="0" rtl="0" algn="l">
              <a:spcBef>
                <a:spcPts val="1600"/>
              </a:spcBef>
              <a:spcAft>
                <a:spcPts val="1600"/>
              </a:spcAft>
              <a:buNone/>
            </a:pPr>
            <a:r>
              <a:t/>
            </a:r>
            <a:endParaRPr>
              <a:solidFill>
                <a:srgbClr val="2E8AE2"/>
              </a:solidFill>
            </a:endParaRPr>
          </a:p>
        </p:txBody>
      </p:sp>
      <p:sp>
        <p:nvSpPr>
          <p:cNvPr id="139" name="Google Shape;139;p26"/>
          <p:cNvSpPr txBox="1"/>
          <p:nvPr/>
        </p:nvSpPr>
        <p:spPr>
          <a:xfrm>
            <a:off x="356675" y="2328825"/>
            <a:ext cx="3772200" cy="20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0000"/>
                </a:solidFill>
                <a:latin typeface="Source Code Pro"/>
                <a:ea typeface="Source Code Pro"/>
                <a:cs typeface="Source Code Pro"/>
                <a:sym typeface="Source Code Pro"/>
              </a:rPr>
              <a:t>HTML</a:t>
            </a:r>
            <a:endParaRPr b="1" sz="12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200">
              <a:solidFill>
                <a:srgbClr val="2F5496"/>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class="first done"&gt;Create an HTML document&lt;/li&gt;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class="second done"&gt;Create a CSS style sheet&lt;/li&gt;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&lt;li class="third"&gt;Link them all together&lt;/li&gt;</a:t>
            </a:r>
            <a:endParaRPr sz="1200">
              <a:solidFill>
                <a:srgbClr val="2F5496"/>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1714500" lvl="0" marL="0" rtl="0" algn="l">
              <a:lnSpc>
                <a:spcPct val="115000"/>
              </a:lnSpc>
              <a:spcBef>
                <a:spcPts val="0"/>
              </a:spcBef>
              <a:spcAft>
                <a:spcPts val="0"/>
              </a:spcAft>
              <a:buClr>
                <a:schemeClr val="dk1"/>
              </a:buClr>
              <a:buSzPts val="1100"/>
              <a:buFont typeface="Arial"/>
              <a:buNone/>
            </a:pPr>
            <a:r>
              <a:t/>
            </a:r>
            <a:endParaRPr sz="2800">
              <a:solidFill>
                <a:srgbClr val="2F5496"/>
              </a:solidFill>
              <a:latin typeface="Roboto"/>
              <a:ea typeface="Roboto"/>
              <a:cs typeface="Roboto"/>
              <a:sym typeface="Roboto"/>
            </a:endParaRPr>
          </a:p>
          <a:p>
            <a:pPr indent="0" lvl="0" marL="0" rtl="0" algn="l">
              <a:spcBef>
                <a:spcPts val="0"/>
              </a:spcBef>
              <a:spcAft>
                <a:spcPts val="0"/>
              </a:spcAft>
              <a:buNone/>
            </a:pPr>
            <a:r>
              <a:t/>
            </a:r>
            <a:endParaRPr sz="700">
              <a:latin typeface="Source Code Pro"/>
              <a:ea typeface="Source Code Pro"/>
              <a:cs typeface="Source Code Pro"/>
              <a:sym typeface="Source Code Pro"/>
            </a:endParaRPr>
          </a:p>
        </p:txBody>
      </p:sp>
      <p:sp>
        <p:nvSpPr>
          <p:cNvPr id="140" name="Google Shape;140;p26"/>
          <p:cNvSpPr txBox="1"/>
          <p:nvPr/>
        </p:nvSpPr>
        <p:spPr>
          <a:xfrm>
            <a:off x="4409850" y="2194075"/>
            <a:ext cx="4258500" cy="23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CSS</a:t>
            </a:r>
            <a:endParaRPr b="1">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El elemento con la clase "first" está en negrita */</a:t>
            </a:r>
            <a:endParaRPr sz="1100">
              <a:solidFill>
                <a:srgbClr val="999999"/>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.first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font-weight: bold;</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Todos los elementos con la clase "done" están tachados */</a:t>
            </a:r>
            <a:endParaRPr sz="1100">
              <a:solidFill>
                <a:srgbClr val="999999"/>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.done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text-decoration: line-through;</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ID</a:t>
            </a:r>
            <a:endParaRPr/>
          </a:p>
        </p:txBody>
      </p:sp>
      <p:sp>
        <p:nvSpPr>
          <p:cNvPr id="146" name="Google Shape;146;p27"/>
          <p:cNvSpPr txBox="1"/>
          <p:nvPr>
            <p:ph idx="1" type="body"/>
          </p:nvPr>
        </p:nvSpPr>
        <p:spPr>
          <a:xfrm>
            <a:off x="311700" y="1152475"/>
            <a:ext cx="8520600" cy="74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El selector ID está formado por una almohadilla (#), seguida del nombre ID de determinado elemento.</a:t>
            </a:r>
            <a:endParaRPr>
              <a:solidFill>
                <a:srgbClr val="2E8AE2"/>
              </a:solidFill>
            </a:endParaRPr>
          </a:p>
        </p:txBody>
      </p:sp>
      <p:sp>
        <p:nvSpPr>
          <p:cNvPr id="147" name="Google Shape;147;p27"/>
          <p:cNvSpPr txBox="1"/>
          <p:nvPr/>
        </p:nvSpPr>
        <p:spPr>
          <a:xfrm>
            <a:off x="311700" y="2161700"/>
            <a:ext cx="3136200" cy="19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HTML</a:t>
            </a:r>
            <a:endParaRPr b="1">
              <a:solidFill>
                <a:srgbClr val="FF0000"/>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id="polite"&gt; — "Good morning."&lt;/p&gt;</a:t>
            </a:r>
            <a:endParaRPr sz="11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id="rude"&gt; — "Go away!"&lt;/p&gt;</a:t>
            </a:r>
            <a:endParaRPr/>
          </a:p>
        </p:txBody>
      </p:sp>
      <p:sp>
        <p:nvSpPr>
          <p:cNvPr id="148" name="Google Shape;148;p27"/>
          <p:cNvSpPr txBox="1"/>
          <p:nvPr/>
        </p:nvSpPr>
        <p:spPr>
          <a:xfrm>
            <a:off x="4463925" y="2115775"/>
            <a:ext cx="3136200" cy="16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0000"/>
                </a:solidFill>
                <a:latin typeface="Source Code Pro"/>
                <a:ea typeface="Source Code Pro"/>
                <a:cs typeface="Source Code Pro"/>
                <a:sym typeface="Source Code Pro"/>
              </a:rPr>
              <a:t>CSS</a:t>
            </a:r>
            <a:endParaRPr b="1">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#polite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cursive;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#rude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monospace;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text-transform: uppercase;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Selectores de Atributos</a:t>
            </a:r>
            <a:endParaRPr/>
          </a:p>
          <a:p>
            <a:pPr indent="0" lvl="0" marL="0" rtl="0" algn="l">
              <a:spcBef>
                <a:spcPts val="0"/>
              </a:spcBef>
              <a:spcAft>
                <a:spcPts val="0"/>
              </a:spcAft>
              <a:buNone/>
            </a:pPr>
            <a:r>
              <a:t/>
            </a:r>
            <a:endParaRPr/>
          </a:p>
        </p:txBody>
      </p:sp>
      <p:pic>
        <p:nvPicPr>
          <p:cNvPr id="154" name="Google Shape;154;p28"/>
          <p:cNvPicPr preferRelativeResize="0"/>
          <p:nvPr/>
        </p:nvPicPr>
        <p:blipFill rotWithShape="1">
          <a:blip r:embed="rId3">
            <a:alphaModFix/>
          </a:blip>
          <a:srcRect b="3939" l="0" r="-593" t="-3940"/>
          <a:stretch/>
        </p:blipFill>
        <p:spPr>
          <a:xfrm>
            <a:off x="441975" y="1322525"/>
            <a:ext cx="4685551" cy="1936050"/>
          </a:xfrm>
          <a:prstGeom prst="rect">
            <a:avLst/>
          </a:prstGeom>
          <a:noFill/>
          <a:ln>
            <a:noFill/>
          </a:ln>
        </p:spPr>
      </p:pic>
      <p:pic>
        <p:nvPicPr>
          <p:cNvPr id="155" name="Google Shape;155;p28"/>
          <p:cNvPicPr preferRelativeResize="0"/>
          <p:nvPr/>
        </p:nvPicPr>
        <p:blipFill>
          <a:blip r:embed="rId4">
            <a:alphaModFix/>
          </a:blip>
          <a:stretch>
            <a:fillRect/>
          </a:stretch>
        </p:blipFill>
        <p:spPr>
          <a:xfrm>
            <a:off x="5176075" y="1246325"/>
            <a:ext cx="3739325" cy="3600545"/>
          </a:xfrm>
          <a:prstGeom prst="rect">
            <a:avLst/>
          </a:prstGeom>
          <a:noFill/>
          <a:ln>
            <a:noFill/>
          </a:ln>
        </p:spPr>
      </p:pic>
      <p:pic>
        <p:nvPicPr>
          <p:cNvPr id="156" name="Google Shape;156;p28"/>
          <p:cNvPicPr preferRelativeResize="0"/>
          <p:nvPr/>
        </p:nvPicPr>
        <p:blipFill rotWithShape="1">
          <a:blip r:embed="rId5">
            <a:alphaModFix/>
          </a:blip>
          <a:srcRect b="-5260" l="-6010" r="6009" t="5260"/>
          <a:stretch/>
        </p:blipFill>
        <p:spPr>
          <a:xfrm>
            <a:off x="631348" y="3375298"/>
            <a:ext cx="2662700" cy="1600750"/>
          </a:xfrm>
          <a:prstGeom prst="rect">
            <a:avLst/>
          </a:prstGeom>
          <a:noFill/>
          <a:ln>
            <a:noFill/>
          </a:ln>
        </p:spPr>
      </p:pic>
      <p:sp>
        <p:nvSpPr>
          <p:cNvPr id="157" name="Google Shape;157;p28"/>
          <p:cNvSpPr txBox="1"/>
          <p:nvPr/>
        </p:nvSpPr>
        <p:spPr>
          <a:xfrm>
            <a:off x="403125" y="1005925"/>
            <a:ext cx="49041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HTML</a:t>
            </a:r>
            <a:endParaRPr>
              <a:solidFill>
                <a:srgbClr val="FF0000"/>
              </a:solidFill>
            </a:endParaRPr>
          </a:p>
        </p:txBody>
      </p:sp>
      <p:sp>
        <p:nvSpPr>
          <p:cNvPr id="158" name="Google Shape;158;p28"/>
          <p:cNvSpPr txBox="1"/>
          <p:nvPr/>
        </p:nvSpPr>
        <p:spPr>
          <a:xfrm>
            <a:off x="5127525" y="929725"/>
            <a:ext cx="49041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CSS</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0000"/>
                </a:solidFill>
              </a:rPr>
              <a:t>Crear una lista de supermercado en HTML Y usar selectores CSS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de Atributos</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a:t>
            </a:r>
            <a:r>
              <a:rPr b="1" lang="es">
                <a:solidFill>
                  <a:srgbClr val="2E8AE2"/>
                </a:solidFill>
                <a:latin typeface="Arial"/>
                <a:ea typeface="Arial"/>
                <a:cs typeface="Arial"/>
                <a:sym typeface="Arial"/>
              </a:rPr>
              <a:t> : </a:t>
            </a:r>
            <a:r>
              <a:rPr lang="es">
                <a:solidFill>
                  <a:srgbClr val="2E8AE2"/>
                </a:solidFill>
                <a:latin typeface="Arial"/>
                <a:ea typeface="Arial"/>
                <a:cs typeface="Arial"/>
                <a:sym typeface="Arial"/>
              </a:rPr>
              <a:t>Este selector 'seleccionará' todos los elementos que contengan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sin importar el valor que tenga.</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 :</a:t>
            </a:r>
            <a:r>
              <a:rPr lang="es">
                <a:solidFill>
                  <a:srgbClr val="2E8AE2"/>
                </a:solidFill>
                <a:latin typeface="Arial"/>
                <a:ea typeface="Arial"/>
                <a:cs typeface="Arial"/>
                <a:sym typeface="Arial"/>
              </a:rPr>
              <a:t> Este, seleccionará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aquello cuyo valor coincida con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a:t>
            </a:r>
            <a:r>
              <a:rPr lang="es">
                <a:solidFill>
                  <a:srgbClr val="2E8AE2"/>
                </a:solidFill>
                <a:latin typeface="Arial"/>
                <a:ea typeface="Arial"/>
                <a:cs typeface="Arial"/>
                <a:sym typeface="Arial"/>
              </a:rPr>
              <a:t> Este selector afectará a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si el valor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 está contenido en la lista de valores (separados por espacios) incluidos en el valor de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por ejemplo una de las clases contenida en una lista de clases (separadas por espacios).</a:t>
            </a:r>
            <a:endParaRPr>
              <a:solidFill>
                <a:srgbClr val="2E8AE2"/>
              </a:solidFill>
              <a:latin typeface="Arial"/>
              <a:ea typeface="Arial"/>
              <a:cs typeface="Arial"/>
              <a:sym typeface="Arial"/>
            </a:endParaRPr>
          </a:p>
          <a:p>
            <a:pPr indent="0" lvl="0" marL="0" rtl="0" algn="l">
              <a:spcBef>
                <a:spcPts val="23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Pseudo-classes and pseudo-elements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pseudo-clase CSS es una palabra clave añadida al final de un selector, precedida por dos puntos (:), que se usa para especificar que desea aplicar estilo al elemento seleccionado, pero solo cuando se encuentra en un estado determinado.</a:t>
            </a:r>
            <a:endParaRPr/>
          </a:p>
          <a:p>
            <a:pPr indent="0" lvl="0" marL="0" rtl="0" algn="l">
              <a:spcBef>
                <a:spcPts val="1600"/>
              </a:spcBef>
              <a:spcAft>
                <a:spcPts val="1600"/>
              </a:spcAft>
              <a:buNone/>
            </a:pPr>
            <a:r>
              <a:rPr lang="es"/>
              <a:t>Por ejemplo, es posible que desee darle un estilo a un elemento de enlace </a:t>
            </a:r>
            <a:r>
              <a:rPr lang="es"/>
              <a:t>sólo</a:t>
            </a:r>
            <a:r>
              <a:rPr lang="es"/>
              <a:t> cuando está sobrevalorado por el puntero del mouse, o una casilla de verificación cuando está deshabilitada o marcada, o un elemento que es el primer elemento secundario de su elemento primario en el árbol DOM.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4488550" y="1409850"/>
            <a:ext cx="4118100" cy="23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333333"/>
                </a:solidFill>
                <a:highlight>
                  <a:srgbClr val="FFFFFF"/>
                </a:highlight>
                <a:latin typeface="Arial"/>
                <a:ea typeface="Arial"/>
                <a:cs typeface="Arial"/>
                <a:sym typeface="Arial"/>
              </a:rPr>
              <a:t>Como HTML, CSS no es realmente un lenguaje de programación. Es un</a:t>
            </a:r>
            <a:r>
              <a:rPr i="1" lang="es">
                <a:solidFill>
                  <a:srgbClr val="333333"/>
                </a:solidFill>
                <a:highlight>
                  <a:srgbClr val="FFFFFF"/>
                </a:highlight>
                <a:latin typeface="Arial"/>
                <a:ea typeface="Arial"/>
                <a:cs typeface="Arial"/>
                <a:sym typeface="Arial"/>
              </a:rPr>
              <a:t> lenguaje de hojas de estilo,</a:t>
            </a:r>
            <a:r>
              <a:rPr lang="es">
                <a:solidFill>
                  <a:srgbClr val="333333"/>
                </a:solidFill>
                <a:highlight>
                  <a:srgbClr val="FFFFFF"/>
                </a:highlight>
                <a:latin typeface="Arial"/>
                <a:ea typeface="Arial"/>
                <a:cs typeface="Arial"/>
                <a:sym typeface="Arial"/>
              </a:rPr>
              <a:t> es decir, te permite aplicar estilos de manera selectiva a elementos en documentos HTML. </a:t>
            </a:r>
            <a:r>
              <a:rPr lang="es">
                <a:solidFill>
                  <a:srgbClr val="303030"/>
                </a:solidFill>
                <a:latin typeface="Arial"/>
                <a:ea typeface="Arial"/>
                <a:cs typeface="Arial"/>
                <a:sym typeface="Arial"/>
              </a:rPr>
              <a:t> </a:t>
            </a:r>
            <a:endParaRPr>
              <a:solidFill>
                <a:srgbClr val="303030"/>
              </a:solidFill>
              <a:latin typeface="Arial"/>
              <a:ea typeface="Arial"/>
              <a:cs typeface="Arial"/>
              <a:sym typeface="Arial"/>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CSS - Cascading Style Sheets</a:t>
            </a:r>
            <a:endParaRPr/>
          </a:p>
        </p:txBody>
      </p:sp>
      <p:pic>
        <p:nvPicPr>
          <p:cNvPr id="62" name="Google Shape;62;p14"/>
          <p:cNvPicPr preferRelativeResize="0"/>
          <p:nvPr/>
        </p:nvPicPr>
        <p:blipFill>
          <a:blip r:embed="rId3">
            <a:alphaModFix/>
          </a:blip>
          <a:stretch>
            <a:fillRect/>
          </a:stretch>
        </p:blipFill>
        <p:spPr>
          <a:xfrm>
            <a:off x="194550" y="1704124"/>
            <a:ext cx="4118050" cy="1608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pic>
        <p:nvPicPr>
          <p:cNvPr id="180" name="Google Shape;180;p32"/>
          <p:cNvPicPr preferRelativeResize="0"/>
          <p:nvPr/>
        </p:nvPicPr>
        <p:blipFill rotWithShape="1">
          <a:blip r:embed="rId3">
            <a:alphaModFix/>
          </a:blip>
          <a:srcRect b="3419" l="0" r="0" t="-3420"/>
          <a:stretch/>
        </p:blipFill>
        <p:spPr>
          <a:xfrm>
            <a:off x="461963" y="114300"/>
            <a:ext cx="7762875" cy="445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4" name="Shape 184"/>
        <p:cNvGrpSpPr/>
        <p:nvPr/>
      </p:nvGrpSpPr>
      <p:grpSpPr>
        <a:xfrm>
          <a:off x="0" y="0"/>
          <a:ext cx="0" cy="0"/>
          <a:chOff x="0" y="0"/>
          <a:chExt cx="0" cy="0"/>
        </a:xfrm>
      </p:grpSpPr>
      <p:sp>
        <p:nvSpPr>
          <p:cNvPr id="185" name="Google Shape;185;p33"/>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Combinaciones</a:t>
            </a:r>
            <a:endParaRPr/>
          </a:p>
        </p:txBody>
      </p:sp>
      <p:pic>
        <p:nvPicPr>
          <p:cNvPr id="186" name="Google Shape;186;p33"/>
          <p:cNvPicPr preferRelativeResize="0"/>
          <p:nvPr/>
        </p:nvPicPr>
        <p:blipFill>
          <a:blip r:embed="rId3">
            <a:alphaModFix/>
          </a:blip>
          <a:stretch>
            <a:fillRect/>
          </a:stretch>
        </p:blipFill>
        <p:spPr>
          <a:xfrm>
            <a:off x="304800" y="1262349"/>
            <a:ext cx="8018901" cy="283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Fuentes y texto</a:t>
            </a:r>
            <a:endParaRPr/>
          </a:p>
        </p:txBody>
      </p:sp>
      <p:sp>
        <p:nvSpPr>
          <p:cNvPr id="192" name="Google Shape;192;p34"/>
          <p:cNvSpPr txBox="1"/>
          <p:nvPr>
            <p:ph idx="1" type="body"/>
          </p:nvPr>
        </p:nvSpPr>
        <p:spPr>
          <a:xfrm>
            <a:off x="3879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Recurso:</a:t>
            </a:r>
            <a:endParaRPr sz="1400"/>
          </a:p>
          <a:p>
            <a:pPr indent="0" lvl="0" marL="0" rtl="0" algn="l">
              <a:spcBef>
                <a:spcPts val="1600"/>
              </a:spcBef>
              <a:spcAft>
                <a:spcPts val="0"/>
              </a:spcAft>
              <a:buNone/>
            </a:pPr>
            <a:r>
              <a:rPr lang="es" u="sng">
                <a:solidFill>
                  <a:schemeClr val="hlink"/>
                </a:solidFill>
                <a:hlinkClick r:id="rId3"/>
              </a:rPr>
              <a:t>https://fonts.google.com/</a:t>
            </a:r>
            <a:endParaRPr/>
          </a:p>
          <a:p>
            <a:pPr indent="0" lvl="0" marL="0" rtl="0" algn="l">
              <a:spcBef>
                <a:spcPts val="1600"/>
              </a:spcBef>
              <a:spcAft>
                <a:spcPts val="0"/>
              </a:spcAft>
              <a:buNone/>
            </a:pPr>
            <a:r>
              <a:rPr lang="es" sz="1400"/>
              <a:t>Importar fuente:</a:t>
            </a:r>
            <a:endParaRPr sz="1400"/>
          </a:p>
          <a:p>
            <a:pPr indent="0" lvl="0" marL="0" marR="139700" rtl="0" algn="l">
              <a:lnSpc>
                <a:spcPct val="150000"/>
              </a:lnSpc>
              <a:spcBef>
                <a:spcPts val="1600"/>
              </a:spcBef>
              <a:spcAft>
                <a:spcPts val="0"/>
              </a:spcAft>
              <a:buNone/>
            </a:pPr>
            <a:r>
              <a:rPr lang="es" sz="1100">
                <a:solidFill>
                  <a:srgbClr val="999999"/>
                </a:solidFill>
                <a:highlight>
                  <a:srgbClr val="EEEEEE"/>
                </a:highlight>
                <a:latin typeface="Verdana"/>
                <a:ea typeface="Verdana"/>
                <a:cs typeface="Verdana"/>
                <a:sym typeface="Verdana"/>
              </a:rPr>
              <a:t>&lt;</a:t>
            </a:r>
            <a:r>
              <a:rPr lang="es" sz="1100">
                <a:solidFill>
                  <a:srgbClr val="990055"/>
                </a:solidFill>
                <a:highlight>
                  <a:srgbClr val="EEEEEE"/>
                </a:highlight>
                <a:latin typeface="Verdana"/>
                <a:ea typeface="Verdana"/>
                <a:cs typeface="Verdana"/>
                <a:sym typeface="Verdana"/>
              </a:rPr>
              <a:t>link </a:t>
            </a:r>
            <a:r>
              <a:rPr lang="es" sz="1100">
                <a:solidFill>
                  <a:srgbClr val="669900"/>
                </a:solidFill>
                <a:highlight>
                  <a:srgbClr val="EEEEEE"/>
                </a:highlight>
                <a:latin typeface="Verdana"/>
                <a:ea typeface="Verdana"/>
                <a:cs typeface="Verdana"/>
                <a:sym typeface="Verdana"/>
              </a:rPr>
              <a:t>href</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http://fonts.googleapis.com/css?family</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Open+Sans</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rel</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stylesheet</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type</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text/css</a:t>
            </a:r>
            <a:r>
              <a:rPr lang="es" sz="1100">
                <a:solidFill>
                  <a:srgbClr val="999999"/>
                </a:solidFill>
                <a:highlight>
                  <a:srgbClr val="EEEEEE"/>
                </a:highlight>
                <a:latin typeface="Verdana"/>
                <a:ea typeface="Verdana"/>
                <a:cs typeface="Verdana"/>
                <a:sym typeface="Verdana"/>
              </a:rPr>
              <a:t>'&gt;</a:t>
            </a:r>
            <a:endParaRPr sz="1100">
              <a:solidFill>
                <a:srgbClr val="999999"/>
              </a:solidFill>
              <a:highlight>
                <a:srgbClr val="EEEEEE"/>
              </a:highlight>
              <a:latin typeface="Verdana"/>
              <a:ea typeface="Verdana"/>
              <a:cs typeface="Verdana"/>
              <a:sym typeface="Verdana"/>
            </a:endParaRPr>
          </a:p>
          <a:p>
            <a:pPr indent="0" lvl="0" marL="0" rtl="0" algn="l">
              <a:spcBef>
                <a:spcPts val="3800"/>
              </a:spcBef>
              <a:spcAft>
                <a:spcPts val="0"/>
              </a:spcAft>
              <a:buClr>
                <a:schemeClr val="dk1"/>
              </a:buClr>
              <a:buSzPts val="1100"/>
              <a:buFont typeface="Arial"/>
              <a:buNone/>
            </a:pPr>
            <a:r>
              <a:rPr lang="es" sz="1400"/>
              <a:t>Usar fuente:</a:t>
            </a:r>
            <a:endParaRPr sz="1400">
              <a:solidFill>
                <a:srgbClr val="999999"/>
              </a:solidFill>
              <a:highlight>
                <a:srgbClr val="EEEEEE"/>
              </a:highlight>
              <a:latin typeface="Verdana"/>
              <a:ea typeface="Verdana"/>
              <a:cs typeface="Verdana"/>
              <a:sym typeface="Verdana"/>
            </a:endParaRPr>
          </a:p>
          <a:p>
            <a:pPr indent="0" lvl="0" marL="76200" marR="139700" rtl="0" algn="l">
              <a:lnSpc>
                <a:spcPct val="150000"/>
              </a:lnSpc>
              <a:spcBef>
                <a:spcPts val="1600"/>
              </a:spcBef>
              <a:spcAft>
                <a:spcPts val="0"/>
              </a:spcAft>
              <a:buNone/>
            </a:pPr>
            <a:r>
              <a:rPr lang="es" sz="1000">
                <a:solidFill>
                  <a:srgbClr val="000000"/>
                </a:solidFill>
                <a:highlight>
                  <a:srgbClr val="EEEEEE"/>
                </a:highlight>
                <a:latin typeface="Source Code Pro"/>
                <a:ea typeface="Source Code Pro"/>
                <a:cs typeface="Source Code Pro"/>
                <a:sym typeface="Source Code Pro"/>
              </a:rPr>
              <a:t>html {</a:t>
            </a:r>
            <a:endParaRPr sz="1000">
              <a:solidFill>
                <a:srgbClr val="000000"/>
              </a:solidFill>
              <a:highlight>
                <a:srgbClr val="EEEEEE"/>
              </a:highlight>
              <a:latin typeface="Source Code Pro"/>
              <a:ea typeface="Source Code Pro"/>
              <a:cs typeface="Source Code Pro"/>
              <a:sym typeface="Source Code Pro"/>
            </a:endParaRPr>
          </a:p>
          <a:p>
            <a:pPr indent="0" lvl="0" marL="76200" marR="139700" rtl="0" algn="l">
              <a:lnSpc>
                <a:spcPct val="150000"/>
              </a:lnSpc>
              <a:spcBef>
                <a:spcPts val="1500"/>
              </a:spcBef>
              <a:spcAft>
                <a:spcPts val="0"/>
              </a:spcAft>
              <a:buNone/>
            </a:pPr>
            <a:r>
              <a:rPr lang="es" sz="1000">
                <a:solidFill>
                  <a:srgbClr val="000000"/>
                </a:solidFill>
                <a:latin typeface="Source Code Pro"/>
                <a:ea typeface="Source Code Pro"/>
                <a:cs typeface="Source Code Pro"/>
                <a:sym typeface="Source Code Pro"/>
              </a:rPr>
              <a:t>font-family: 'Sunflower', sans-serif;</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font-size: 10px; /* px quiere decir 'pixels': la base del tamaño de fuente es ahora de 1o pixeles*/</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a:t>
            </a:r>
            <a:endParaRPr sz="1000">
              <a:solidFill>
                <a:srgbClr val="000000"/>
              </a:solidFill>
              <a:highlight>
                <a:srgbClr val="EEEEEE"/>
              </a:highlight>
              <a:latin typeface="Source Code Pro"/>
              <a:ea typeface="Source Code Pro"/>
              <a:cs typeface="Source Code Pro"/>
              <a:sym typeface="Source Code Pro"/>
            </a:endParaRPr>
          </a:p>
          <a:p>
            <a:pPr indent="0" lvl="0" marL="0" marR="139700" rtl="0" algn="l">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rtl="0" algn="l">
              <a:lnSpc>
                <a:spcPct val="150000"/>
              </a:lnSpc>
              <a:spcBef>
                <a:spcPts val="38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rtl="0" algn="l">
              <a:spcBef>
                <a:spcPts val="23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Cajas, cajas y ¡Más cajas!</a:t>
            </a:r>
            <a:endParaRPr/>
          </a:p>
        </p:txBody>
      </p:sp>
      <p:sp>
        <p:nvSpPr>
          <p:cNvPr id="198" name="Google Shape;198;p35"/>
          <p:cNvSpPr txBox="1"/>
          <p:nvPr>
            <p:ph idx="1" type="body"/>
          </p:nvPr>
        </p:nvSpPr>
        <p:spPr>
          <a:xfrm>
            <a:off x="4316600" y="1898600"/>
            <a:ext cx="4719900" cy="24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2E8AE2"/>
                </a:solidFill>
              </a:rPr>
              <a:t>Una cosa que notarás sobre la escritura de CSS es que trata mucho sobre cajas — ajustando su tamaño, color, posición, etc. Puedes pensar en la mayoría de los elementos HTML de tu página como cajas apiladas una sobre la otra.</a:t>
            </a:r>
            <a:endParaRPr sz="1400">
              <a:solidFill>
                <a:srgbClr val="2E8AE2"/>
              </a:solidFill>
            </a:endParaRPr>
          </a:p>
        </p:txBody>
      </p:sp>
      <p:pic>
        <p:nvPicPr>
          <p:cNvPr id="199" name="Google Shape;199;p35"/>
          <p:cNvPicPr preferRelativeResize="0"/>
          <p:nvPr/>
        </p:nvPicPr>
        <p:blipFill>
          <a:blip r:embed="rId3">
            <a:alphaModFix/>
          </a:blip>
          <a:stretch>
            <a:fillRect/>
          </a:stretch>
        </p:blipFill>
        <p:spPr>
          <a:xfrm>
            <a:off x="381000" y="1551125"/>
            <a:ext cx="3807450" cy="2787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Cajas</a:t>
            </a:r>
            <a:endParaRPr/>
          </a:p>
        </p:txBody>
      </p:sp>
      <p:sp>
        <p:nvSpPr>
          <p:cNvPr id="205" name="Google Shape;205;p36"/>
          <p:cNvSpPr txBox="1"/>
          <p:nvPr/>
        </p:nvSpPr>
        <p:spPr>
          <a:xfrm>
            <a:off x="5030475" y="1608700"/>
            <a:ext cx="3729000" cy="21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333333"/>
                </a:solidFill>
                <a:latin typeface="Verdana"/>
                <a:ea typeface="Verdana"/>
                <a:cs typeface="Verdana"/>
                <a:sym typeface="Verdana"/>
              </a:rPr>
              <a:t>Relleno(padding)</a:t>
            </a:r>
            <a:r>
              <a:rPr lang="es" sz="1200">
                <a:solidFill>
                  <a:srgbClr val="333333"/>
                </a:solidFill>
              </a:rPr>
              <a:t>, el espacio alrededor del contenido (ej: alrededor del texto de un párrafo)</a:t>
            </a:r>
            <a:endParaRPr sz="1200">
              <a:solidFill>
                <a:srgbClr val="333333"/>
              </a:solidFill>
            </a:endParaRPr>
          </a:p>
          <a:p>
            <a:pPr indent="0" lvl="0" marL="0" rtl="0" algn="l">
              <a:lnSpc>
                <a:spcPct val="115000"/>
              </a:lnSpc>
              <a:spcBef>
                <a:spcPts val="2300"/>
              </a:spcBef>
              <a:spcAft>
                <a:spcPts val="0"/>
              </a:spcAft>
              <a:buNone/>
            </a:pPr>
            <a:r>
              <a:rPr b="1" lang="es" sz="1200">
                <a:solidFill>
                  <a:srgbClr val="333333"/>
                </a:solidFill>
                <a:latin typeface="Verdana"/>
                <a:ea typeface="Verdana"/>
                <a:cs typeface="Verdana"/>
                <a:sym typeface="Verdana"/>
              </a:rPr>
              <a:t>Marco(border)</a:t>
            </a:r>
            <a:r>
              <a:rPr lang="es" sz="1200">
                <a:solidFill>
                  <a:srgbClr val="333333"/>
                </a:solidFill>
              </a:rPr>
              <a:t>, la línea que se encuentra fuera del relleno</a:t>
            </a:r>
            <a:endParaRPr sz="1200">
              <a:solidFill>
                <a:srgbClr val="333333"/>
              </a:solidFill>
            </a:endParaRPr>
          </a:p>
          <a:p>
            <a:pPr indent="0" lvl="0" marL="0" rtl="0" algn="l">
              <a:lnSpc>
                <a:spcPct val="115000"/>
              </a:lnSpc>
              <a:spcBef>
                <a:spcPts val="2300"/>
              </a:spcBef>
              <a:spcAft>
                <a:spcPts val="0"/>
              </a:spcAft>
              <a:buNone/>
            </a:pPr>
            <a:r>
              <a:rPr b="1" lang="es" sz="1200">
                <a:solidFill>
                  <a:srgbClr val="333333"/>
                </a:solidFill>
                <a:latin typeface="Verdana"/>
                <a:ea typeface="Verdana"/>
                <a:cs typeface="Verdana"/>
                <a:sym typeface="Verdana"/>
              </a:rPr>
              <a:t>Margen(margin)</a:t>
            </a:r>
            <a:r>
              <a:rPr lang="es" sz="1200">
                <a:solidFill>
                  <a:srgbClr val="333333"/>
                </a:solidFill>
              </a:rPr>
              <a:t>, el espacio fuera del elemento que lo separa de los demás</a:t>
            </a:r>
            <a:endParaRPr sz="1200">
              <a:solidFill>
                <a:srgbClr val="333333"/>
              </a:solidFill>
            </a:endParaRPr>
          </a:p>
          <a:p>
            <a:pPr indent="0" lvl="0" marL="0" rtl="0" algn="l">
              <a:spcBef>
                <a:spcPts val="2300"/>
              </a:spcBef>
              <a:spcAft>
                <a:spcPts val="0"/>
              </a:spcAft>
              <a:buNone/>
            </a:pPr>
            <a:r>
              <a:t/>
            </a:r>
            <a:endParaRPr/>
          </a:p>
        </p:txBody>
      </p:sp>
      <p:pic>
        <p:nvPicPr>
          <p:cNvPr id="206" name="Google Shape;206;p36"/>
          <p:cNvPicPr preferRelativeResize="0"/>
          <p:nvPr/>
        </p:nvPicPr>
        <p:blipFill>
          <a:blip r:embed="rId3">
            <a:alphaModFix/>
          </a:blip>
          <a:stretch>
            <a:fillRect/>
          </a:stretch>
        </p:blipFill>
        <p:spPr>
          <a:xfrm>
            <a:off x="152400" y="1093925"/>
            <a:ext cx="4725675" cy="35564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Overflow</a:t>
            </a:r>
            <a:endParaRPr/>
          </a:p>
        </p:txBody>
      </p:sp>
      <p:sp>
        <p:nvSpPr>
          <p:cNvPr id="212" name="Google Shape;212;p37"/>
          <p:cNvSpPr txBox="1"/>
          <p:nvPr>
            <p:ph idx="1" type="body"/>
          </p:nvPr>
        </p:nvSpPr>
        <p:spPr>
          <a:xfrm>
            <a:off x="311700" y="1152475"/>
            <a:ext cx="8520600" cy="26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rgbClr val="2F5496"/>
                </a:solidFill>
              </a:rPr>
              <a:t>Cuando establece el tamaño de una caja con valores absolutos (por ejemplo, un </a:t>
            </a:r>
            <a:r>
              <a:rPr b="1" lang="es" sz="1400">
                <a:solidFill>
                  <a:srgbClr val="2F5496"/>
                </a:solidFill>
              </a:rPr>
              <a:t>width/height </a:t>
            </a:r>
            <a:r>
              <a:rPr lang="es" sz="1400">
                <a:solidFill>
                  <a:srgbClr val="2F5496"/>
                </a:solidFill>
              </a:rPr>
              <a:t>de píxel fijo), es posible que el contenido no se ajuste al tamaño permitido, en cuyo caso el contenido se desborda del cuadro. Para controlar lo que sucede en tales casos, podemos usar la propiedad de desbordamiento. Toma varios valores posibles, pero los más comunes son:</a:t>
            </a:r>
            <a:endParaRPr sz="1400">
              <a:solidFill>
                <a:srgbClr val="2F5496"/>
              </a:solidFill>
            </a:endParaRPr>
          </a:p>
          <a:p>
            <a:pPr indent="2578100" lvl="0" marL="0" rtl="0" algn="l">
              <a:spcBef>
                <a:spcPts val="0"/>
              </a:spcBef>
              <a:spcAft>
                <a:spcPts val="0"/>
              </a:spcAft>
              <a:buClr>
                <a:schemeClr val="dk1"/>
              </a:buClr>
              <a:buSzPts val="1100"/>
              <a:buFont typeface="Arial"/>
              <a:buNone/>
            </a:pPr>
            <a:r>
              <a:t/>
            </a:r>
            <a:endParaRPr sz="1400">
              <a:solidFill>
                <a:srgbClr val="2F5496"/>
              </a:solidFill>
            </a:endParaRPr>
          </a:p>
          <a:p>
            <a:pPr indent="0" lvl="0" marL="0" rtl="0" algn="l">
              <a:spcBef>
                <a:spcPts val="0"/>
              </a:spcBef>
              <a:spcAft>
                <a:spcPts val="0"/>
              </a:spcAft>
              <a:buNone/>
            </a:pPr>
            <a:r>
              <a:rPr b="1" lang="es" sz="1400">
                <a:solidFill>
                  <a:srgbClr val="2F5496"/>
                </a:solidFill>
              </a:rPr>
              <a:t>auto:</a:t>
            </a:r>
            <a:r>
              <a:rPr lang="es" sz="1400">
                <a:solidFill>
                  <a:srgbClr val="2F5496"/>
                </a:solidFill>
              </a:rPr>
              <a:t> si hay demasiado contenido, el contenido desbordado está oculto y las barras de desplazamiento se muestran para permitir al usuario desplazarse para ver todo el contenido.</a:t>
            </a:r>
            <a:endParaRPr sz="1400">
              <a:solidFill>
                <a:srgbClr val="2F5496"/>
              </a:solidFill>
            </a:endParaRPr>
          </a:p>
          <a:p>
            <a:pPr indent="0" lvl="0" marL="0" rtl="0" algn="l">
              <a:spcBef>
                <a:spcPts val="0"/>
              </a:spcBef>
              <a:spcAft>
                <a:spcPts val="0"/>
              </a:spcAft>
              <a:buNone/>
            </a:pPr>
            <a:r>
              <a:t/>
            </a:r>
            <a:endParaRPr sz="1400">
              <a:solidFill>
                <a:srgbClr val="2F5496"/>
              </a:solidFill>
            </a:endParaRPr>
          </a:p>
          <a:p>
            <a:pPr indent="0" lvl="0" marL="0" rtl="0" algn="l">
              <a:spcBef>
                <a:spcPts val="0"/>
              </a:spcBef>
              <a:spcAft>
                <a:spcPts val="0"/>
              </a:spcAft>
              <a:buNone/>
            </a:pPr>
            <a:r>
              <a:rPr b="1" lang="es" sz="1400">
                <a:solidFill>
                  <a:srgbClr val="2F5496"/>
                </a:solidFill>
              </a:rPr>
              <a:t>oculto(hidden):</a:t>
            </a:r>
            <a:r>
              <a:rPr lang="es" sz="1400">
                <a:solidFill>
                  <a:srgbClr val="2F5496"/>
                </a:solidFill>
              </a:rPr>
              <a:t> si hay demasiado contenido, el contenido desbordado está oculto.</a:t>
            </a:r>
            <a:endParaRPr sz="1400">
              <a:solidFill>
                <a:srgbClr val="2F5496"/>
              </a:solidFill>
            </a:endParaRPr>
          </a:p>
          <a:p>
            <a:pPr indent="0" lvl="0" marL="0" rtl="0" algn="l">
              <a:spcBef>
                <a:spcPts val="0"/>
              </a:spcBef>
              <a:spcAft>
                <a:spcPts val="0"/>
              </a:spcAft>
              <a:buClr>
                <a:schemeClr val="dk1"/>
              </a:buClr>
              <a:buSzPts val="1100"/>
              <a:buFont typeface="Arial"/>
              <a:buNone/>
            </a:pPr>
            <a:r>
              <a:t/>
            </a:r>
            <a:endParaRPr sz="1400">
              <a:solidFill>
                <a:srgbClr val="2F5496"/>
              </a:solidFill>
            </a:endParaRPr>
          </a:p>
          <a:p>
            <a:pPr indent="0" lvl="0" marL="0" rtl="0" algn="l">
              <a:spcBef>
                <a:spcPts val="0"/>
              </a:spcBef>
              <a:spcAft>
                <a:spcPts val="0"/>
              </a:spcAft>
              <a:buClr>
                <a:schemeClr val="dk1"/>
              </a:buClr>
              <a:buSzPts val="1100"/>
              <a:buFont typeface="Arial"/>
              <a:buNone/>
            </a:pPr>
            <a:r>
              <a:rPr b="1" lang="es" sz="1400">
                <a:solidFill>
                  <a:srgbClr val="2F5496"/>
                </a:solidFill>
              </a:rPr>
              <a:t>visible(visible)</a:t>
            </a:r>
            <a:r>
              <a:rPr lang="es" sz="1400">
                <a:solidFill>
                  <a:srgbClr val="2F5496"/>
                </a:solidFill>
              </a:rPr>
              <a:t>: si hay demasiado contenido, el contenido desbordado se muestra fuera de la caja (este suele ser el comportamiento predeterminado).</a:t>
            </a:r>
            <a:endParaRPr sz="1400">
              <a:solidFill>
                <a:srgbClr val="2F5496"/>
              </a:solidFill>
            </a:endParaRPr>
          </a:p>
          <a:p>
            <a:pPr indent="0" lvl="0" marL="0" rtl="0" algn="l">
              <a:spcBef>
                <a:spcPts val="0"/>
              </a:spcBef>
              <a:spcAft>
                <a:spcPts val="160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cajas (Display)</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2E8AE2"/>
                </a:solidFill>
              </a:rPr>
              <a:t>block:</a:t>
            </a:r>
            <a:r>
              <a:rPr lang="es">
                <a:solidFill>
                  <a:srgbClr val="2E8AE2"/>
                </a:solidFill>
              </a:rPr>
              <a:t> hace que el comportamiento del elemento sea como un bloque.</a:t>
            </a:r>
            <a:endParaRPr>
              <a:solidFill>
                <a:srgbClr val="2E8AE2"/>
              </a:solidFill>
            </a:endParaRPr>
          </a:p>
          <a:p>
            <a:pPr indent="0" lvl="0" marL="0" rtl="0" algn="l">
              <a:spcBef>
                <a:spcPts val="1600"/>
              </a:spcBef>
              <a:spcAft>
                <a:spcPts val="0"/>
              </a:spcAft>
              <a:buNone/>
            </a:pPr>
            <a:r>
              <a:rPr b="1" lang="es">
                <a:solidFill>
                  <a:srgbClr val="2E8AE2"/>
                </a:solidFill>
              </a:rPr>
              <a:t>inline:</a:t>
            </a:r>
            <a:r>
              <a:rPr lang="es">
                <a:solidFill>
                  <a:srgbClr val="2E8AE2"/>
                </a:solidFill>
              </a:rPr>
              <a:t> el elemento se </a:t>
            </a:r>
            <a:r>
              <a:rPr lang="es">
                <a:solidFill>
                  <a:srgbClr val="2E8AE2"/>
                </a:solidFill>
              </a:rPr>
              <a:t>renderiza</a:t>
            </a:r>
            <a:r>
              <a:rPr lang="es">
                <a:solidFill>
                  <a:srgbClr val="2E8AE2"/>
                </a:solidFill>
              </a:rPr>
              <a:t> en línea con otros elementos.</a:t>
            </a:r>
            <a:endParaRPr>
              <a:solidFill>
                <a:srgbClr val="2E8AE2"/>
              </a:solidFill>
            </a:endParaRPr>
          </a:p>
          <a:p>
            <a:pPr indent="0" lvl="0" marL="0" rtl="0" algn="l">
              <a:spcBef>
                <a:spcPts val="1600"/>
              </a:spcBef>
              <a:spcAft>
                <a:spcPts val="0"/>
              </a:spcAft>
              <a:buClr>
                <a:schemeClr val="dk1"/>
              </a:buClr>
              <a:buSzPts val="1100"/>
              <a:buFont typeface="Arial"/>
              <a:buNone/>
            </a:pPr>
            <a:r>
              <a:rPr b="1" lang="es">
                <a:solidFill>
                  <a:srgbClr val="2E8AE2"/>
                </a:solidFill>
              </a:rPr>
              <a:t>inline-block:</a:t>
            </a:r>
            <a:r>
              <a:rPr lang="es">
                <a:solidFill>
                  <a:srgbClr val="2E8AE2"/>
                </a:solidFill>
              </a:rPr>
              <a:t> el elemento tendrá un comportamiento mezcla entre los dos anteriores,  los elementos inline-block fluyen con el texto y demás elementos como si fueran elementos en-línea y además respetan el ancho, el alto y los márgenes verticales.</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CSS layout</a:t>
            </a:r>
            <a:endParaRPr/>
          </a:p>
        </p:txBody>
      </p:sp>
      <p:sp>
        <p:nvSpPr>
          <p:cNvPr id="224" name="Google Shape;224;p3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Las técnicas de diseño de página CSS nos permiten tomar los elementos contenidos en una página web y controlar dónde están posicionados en relación con su posición predeterminada en el flujo de diseño normal, los otros elementos a su alrededor, su contenedor principal o la viewport/window. Las técnicas de diseño de página que trataremos en más detalle en este módulo son:</a:t>
            </a:r>
            <a:endParaRPr>
              <a:solidFill>
                <a:srgbClr val="2E8AE2"/>
              </a:solidFill>
            </a:endParaRPr>
          </a:p>
          <a:p>
            <a:pPr indent="-342900" lvl="0" marL="457200" rtl="0" algn="l">
              <a:spcBef>
                <a:spcPts val="1600"/>
              </a:spcBef>
              <a:spcAft>
                <a:spcPts val="0"/>
              </a:spcAft>
              <a:buClr>
                <a:srgbClr val="2E8AE2"/>
              </a:buClr>
              <a:buSzPts val="1800"/>
              <a:buFont typeface="Arial"/>
              <a:buChar char="●"/>
            </a:pPr>
            <a:r>
              <a:rPr lang="es">
                <a:solidFill>
                  <a:srgbClr val="2E8AE2"/>
                </a:solidFill>
                <a:latin typeface="Arial"/>
                <a:ea typeface="Arial"/>
                <a:cs typeface="Arial"/>
                <a:sym typeface="Arial"/>
              </a:rPr>
              <a:t>Floats</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Positioning</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Flexbox</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Grid</a:t>
            </a:r>
            <a:endParaRPr>
              <a:solidFill>
                <a:srgbClr val="2E8AE2"/>
              </a:solidFill>
              <a:latin typeface="Arial"/>
              <a:ea typeface="Arial"/>
              <a:cs typeface="Arial"/>
              <a:sym typeface="Arial"/>
            </a:endParaRPr>
          </a:p>
          <a:p>
            <a:pPr indent="0" lvl="0" marL="0" rtl="0" algn="l">
              <a:spcBef>
                <a:spcPts val="2300"/>
              </a:spcBef>
              <a:spcAft>
                <a:spcPts val="1600"/>
              </a:spcAft>
              <a:buNone/>
            </a:pPr>
            <a:r>
              <a:t/>
            </a:r>
            <a:endParaRPr>
              <a:solidFill>
                <a:srgbClr val="2E8AE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Floats</a:t>
            </a:r>
            <a:endParaRPr/>
          </a:p>
        </p:txBody>
      </p:sp>
      <p:sp>
        <p:nvSpPr>
          <p:cNvPr id="230" name="Google Shape;230;p40"/>
          <p:cNvSpPr txBox="1"/>
          <p:nvPr>
            <p:ph idx="1" type="body"/>
          </p:nvPr>
        </p:nvSpPr>
        <p:spPr>
          <a:xfrm>
            <a:off x="311700" y="1609650"/>
            <a:ext cx="8520600" cy="19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Es una técnica que permite que los elementos floten hacia la izquierda o hacia la derecha el uno del otro, en lugar del valor predeterminado de </a:t>
            </a:r>
            <a:r>
              <a:rPr lang="es">
                <a:solidFill>
                  <a:srgbClr val="2E8AE2"/>
                </a:solidFill>
              </a:rPr>
              <a:t>posicionarse</a:t>
            </a:r>
            <a:r>
              <a:rPr lang="es">
                <a:solidFill>
                  <a:srgbClr val="2E8AE2"/>
                </a:solidFill>
              </a:rPr>
              <a:t> uno encima del otro. Los usos principales de los float son diseñar columnas y texto flotante alrededor de una imagen. </a:t>
            </a:r>
            <a:endParaRPr>
              <a:solidFill>
                <a:srgbClr val="2E8AE2"/>
              </a:solidFill>
            </a:endParaRPr>
          </a:p>
          <a:p>
            <a:pPr indent="0" lvl="0" marL="0" rtl="0" algn="l">
              <a:spcBef>
                <a:spcPts val="1600"/>
              </a:spcBef>
              <a:spcAft>
                <a:spcPts val="1600"/>
              </a:spcAft>
              <a:buNone/>
            </a:pPr>
            <a:r>
              <a:rPr b="1" lang="es">
                <a:solidFill>
                  <a:srgbClr val="2E8AE2"/>
                </a:solidFill>
              </a:rPr>
              <a:t>Valores</a:t>
            </a:r>
            <a:r>
              <a:rPr lang="es">
                <a:solidFill>
                  <a:srgbClr val="2E8AE2"/>
                </a:solidFill>
              </a:rPr>
              <a:t>: Left, Right, None, Inherit</a:t>
            </a:r>
            <a:endParaRPr>
              <a:solidFill>
                <a:srgbClr val="2E8AE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rgbClr val="2F5496"/>
                </a:solidFill>
              </a:rPr>
              <a:t>Técnicas de posicionamiento</a:t>
            </a:r>
            <a:endParaRPr>
              <a:solidFill>
                <a:srgbClr val="2F5496"/>
              </a:solidFill>
            </a:endParaRPr>
          </a:p>
          <a:p>
            <a:pPr indent="2578100" lvl="0" marL="0" rtl="0" algn="l">
              <a:lnSpc>
                <a:spcPct val="115000"/>
              </a:lnSpc>
              <a:spcBef>
                <a:spcPts val="0"/>
              </a:spcBef>
              <a:spcAft>
                <a:spcPts val="0"/>
              </a:spcAft>
              <a:buClr>
                <a:schemeClr val="dk1"/>
              </a:buClr>
              <a:buSzPts val="1100"/>
              <a:buFont typeface="Arial"/>
              <a:buNone/>
            </a:pPr>
            <a:r>
              <a:t/>
            </a:r>
            <a:endParaRPr>
              <a:solidFill>
                <a:srgbClr val="2F5496"/>
              </a:solidFill>
            </a:endParaRPr>
          </a:p>
          <a:p>
            <a:pPr indent="0" lvl="0" marL="0" rtl="0" algn="l">
              <a:spcBef>
                <a:spcPts val="0"/>
              </a:spcBef>
              <a:spcAft>
                <a:spcPts val="0"/>
              </a:spcAft>
              <a:buNone/>
            </a:pPr>
            <a:r>
              <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rgbClr val="2E8AE2"/>
                </a:solidFill>
              </a:rPr>
              <a:t>El posicionamiento le permite mover un elemento desde su lugar original en la página a otro punto con gran precisión.</a:t>
            </a:r>
            <a:endParaRPr>
              <a:solidFill>
                <a:srgbClr val="2E8AE2"/>
              </a:solidFill>
            </a:endParaRPr>
          </a:p>
          <a:p>
            <a:pPr indent="0" lvl="0" marL="0" rtl="0" algn="l">
              <a:spcBef>
                <a:spcPts val="0"/>
              </a:spcBef>
              <a:spcAft>
                <a:spcPts val="0"/>
              </a:spcAft>
              <a:buNone/>
            </a:pPr>
            <a:r>
              <a:t/>
            </a:r>
            <a:endParaRPr sz="2800">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estático fixe</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relativo </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absoluto, con respecto al contenedor</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fijo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CSS Externo</a:t>
            </a:r>
            <a:endParaRPr/>
          </a:p>
        </p:txBody>
      </p:sp>
      <p:sp>
        <p:nvSpPr>
          <p:cNvPr id="68" name="Google Shape;68;p15"/>
          <p:cNvSpPr txBox="1"/>
          <p:nvPr>
            <p:ph idx="1" type="body"/>
          </p:nvPr>
        </p:nvSpPr>
        <p:spPr>
          <a:xfrm>
            <a:off x="311700" y="1171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Un CSS externo es cuando el CSS se encuentra en un archivo separado con una extensión .css</a:t>
            </a:r>
            <a:endParaRPr>
              <a:solidFill>
                <a:srgbClr val="2E8AE2"/>
              </a:solidFill>
            </a:endParaRPr>
          </a:p>
          <a:p>
            <a:pPr indent="0" lvl="0" marL="0" rtl="0" algn="l">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&lt;!DOCTYPE html&gt;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r>
              <a:rPr lang="es" sz="1100">
                <a:solidFill>
                  <a:srgbClr val="FF0000"/>
                </a:solidFill>
                <a:latin typeface="Source Code Pro"/>
                <a:ea typeface="Source Code Pro"/>
                <a:cs typeface="Source Code Pro"/>
                <a:sym typeface="Source Code Pro"/>
              </a:rPr>
              <a:t>&lt;link rel="stylesheet" href="style.css"&gt;</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	</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&lt;h1&gt;Hello World!&lt;/h1&gt;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&lt;p&gt;This is my first CSS example&lt;/p&gt;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a:solidFill>
                <a:srgbClr val="2E8AE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
            </a:r>
            <a:r>
              <a:rPr lang="es">
                <a:solidFill>
                  <a:srgbClr val="2F5496"/>
                </a:solidFill>
              </a:rPr>
              <a:t>osicionamiento simple</a:t>
            </a:r>
            <a:endParaRPr/>
          </a:p>
        </p:txBody>
      </p:sp>
      <p:pic>
        <p:nvPicPr>
          <p:cNvPr id="242" name="Google Shape;242;p42"/>
          <p:cNvPicPr preferRelativeResize="0"/>
          <p:nvPr/>
        </p:nvPicPr>
        <p:blipFill>
          <a:blip r:embed="rId3">
            <a:alphaModFix/>
          </a:blip>
          <a:stretch>
            <a:fillRect/>
          </a:stretch>
        </p:blipFill>
        <p:spPr>
          <a:xfrm>
            <a:off x="385863" y="1439550"/>
            <a:ext cx="2771775" cy="2724150"/>
          </a:xfrm>
          <a:prstGeom prst="rect">
            <a:avLst/>
          </a:prstGeom>
          <a:noFill/>
          <a:ln>
            <a:noFill/>
          </a:ln>
        </p:spPr>
      </p:pic>
      <p:pic>
        <p:nvPicPr>
          <p:cNvPr id="243" name="Google Shape;243;p42"/>
          <p:cNvPicPr preferRelativeResize="0"/>
          <p:nvPr/>
        </p:nvPicPr>
        <p:blipFill>
          <a:blip r:embed="rId4">
            <a:alphaModFix/>
          </a:blip>
          <a:stretch>
            <a:fillRect/>
          </a:stretch>
        </p:blipFill>
        <p:spPr>
          <a:xfrm>
            <a:off x="3318963" y="1494075"/>
            <a:ext cx="5600700" cy="2705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Posicionamiento</a:t>
            </a:r>
            <a:r>
              <a:rPr lang="es"/>
              <a:t> Relativo</a:t>
            </a:r>
            <a:endParaRPr/>
          </a:p>
        </p:txBody>
      </p:sp>
      <p:pic>
        <p:nvPicPr>
          <p:cNvPr id="249" name="Google Shape;249;p43"/>
          <p:cNvPicPr preferRelativeResize="0"/>
          <p:nvPr/>
        </p:nvPicPr>
        <p:blipFill>
          <a:blip r:embed="rId3">
            <a:alphaModFix/>
          </a:blip>
          <a:stretch>
            <a:fillRect/>
          </a:stretch>
        </p:blipFill>
        <p:spPr>
          <a:xfrm>
            <a:off x="484313" y="2172275"/>
            <a:ext cx="2200275" cy="1543050"/>
          </a:xfrm>
          <a:prstGeom prst="rect">
            <a:avLst/>
          </a:prstGeom>
          <a:noFill/>
          <a:ln>
            <a:noFill/>
          </a:ln>
        </p:spPr>
      </p:pic>
      <p:pic>
        <p:nvPicPr>
          <p:cNvPr id="250" name="Google Shape;250;p43"/>
          <p:cNvPicPr preferRelativeResize="0"/>
          <p:nvPr/>
        </p:nvPicPr>
        <p:blipFill>
          <a:blip r:embed="rId4">
            <a:alphaModFix/>
          </a:blip>
          <a:stretch>
            <a:fillRect/>
          </a:stretch>
        </p:blipFill>
        <p:spPr>
          <a:xfrm>
            <a:off x="3065588" y="1855925"/>
            <a:ext cx="5857875" cy="2800350"/>
          </a:xfrm>
          <a:prstGeom prst="rect">
            <a:avLst/>
          </a:prstGeom>
          <a:noFill/>
          <a:ln>
            <a:noFill/>
          </a:ln>
        </p:spPr>
      </p:pic>
      <p:sp>
        <p:nvSpPr>
          <p:cNvPr id="251" name="Google Shape;251;p43"/>
          <p:cNvSpPr txBox="1"/>
          <p:nvPr/>
        </p:nvSpPr>
        <p:spPr>
          <a:xfrm>
            <a:off x="687925" y="1091075"/>
            <a:ext cx="7551900" cy="5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01A1B"/>
                </a:solidFill>
                <a:highlight>
                  <a:srgbClr val="FFFFFF"/>
                </a:highlight>
                <a:latin typeface="Roboto"/>
                <a:ea typeface="Roboto"/>
                <a:cs typeface="Roboto"/>
                <a:sym typeface="Roboto"/>
              </a:rPr>
              <a:t>El posicionamiento relativo desplaza una caja respecto de su posición original establecida mediante el posicionamiento normal. El desplazamiento de la caja se controla con las propiedades </a:t>
            </a:r>
            <a:r>
              <a:rPr lang="es">
                <a:solidFill>
                  <a:srgbClr val="201A1B"/>
                </a:solidFill>
                <a:highlight>
                  <a:srgbClr val="F5F5F5"/>
                </a:highlight>
                <a:latin typeface="Roboto"/>
                <a:ea typeface="Roboto"/>
                <a:cs typeface="Roboto"/>
                <a:sym typeface="Roboto"/>
              </a:rPr>
              <a:t>top</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right</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bottom</a:t>
            </a:r>
            <a:r>
              <a:rPr lang="es">
                <a:solidFill>
                  <a:srgbClr val="201A1B"/>
                </a:solidFill>
                <a:highlight>
                  <a:srgbClr val="FFFFFF"/>
                </a:highlight>
                <a:latin typeface="Roboto"/>
                <a:ea typeface="Roboto"/>
                <a:cs typeface="Roboto"/>
                <a:sym typeface="Roboto"/>
              </a:rPr>
              <a:t> y </a:t>
            </a:r>
            <a:r>
              <a:rPr lang="es">
                <a:solidFill>
                  <a:srgbClr val="201A1B"/>
                </a:solidFill>
                <a:highlight>
                  <a:srgbClr val="F5F5F5"/>
                </a:highlight>
                <a:latin typeface="Roboto"/>
                <a:ea typeface="Roboto"/>
                <a:cs typeface="Roboto"/>
                <a:sym typeface="Roboto"/>
              </a:rPr>
              <a:t>left</a:t>
            </a:r>
            <a:r>
              <a:rPr lang="es">
                <a:solidFill>
                  <a:srgbClr val="201A1B"/>
                </a:solidFill>
                <a:highlight>
                  <a:srgbClr val="FFFFFF"/>
                </a:highlight>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Posicionamiento absoluto</a:t>
            </a:r>
            <a:endParaRPr/>
          </a:p>
        </p:txBody>
      </p:sp>
      <p:sp>
        <p:nvSpPr>
          <p:cNvPr id="257" name="Google Shape;257;p44"/>
          <p:cNvSpPr txBox="1"/>
          <p:nvPr>
            <p:ph idx="1" type="body"/>
          </p:nvPr>
        </p:nvSpPr>
        <p:spPr>
          <a:xfrm>
            <a:off x="311700" y="1152475"/>
            <a:ext cx="85206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rgbClr val="2E8AE2"/>
                </a:solidFill>
              </a:rPr>
              <a:t>El posicionamiento absoluto se emplea para establecer de forma exacta la posición en la que se muestra la caja de un elemento. La nueva posición de la caja se indica mediante las propiedades top, right, bottom y left.</a:t>
            </a:r>
            <a:endParaRPr>
              <a:solidFill>
                <a:srgbClr val="2E8AE2"/>
              </a:solidFill>
            </a:endParaRPr>
          </a:p>
          <a:p>
            <a:pPr indent="0" lvl="0" marL="0" rtl="0" algn="l">
              <a:spcBef>
                <a:spcPts val="1600"/>
              </a:spcBef>
              <a:spcAft>
                <a:spcPts val="1600"/>
              </a:spcAft>
              <a:buNone/>
            </a:pPr>
            <a:r>
              <a:t/>
            </a:r>
            <a:endParaRPr/>
          </a:p>
        </p:txBody>
      </p:sp>
      <p:pic>
        <p:nvPicPr>
          <p:cNvPr id="258" name="Google Shape;258;p44"/>
          <p:cNvPicPr preferRelativeResize="0"/>
          <p:nvPr/>
        </p:nvPicPr>
        <p:blipFill>
          <a:blip r:embed="rId3">
            <a:alphaModFix/>
          </a:blip>
          <a:stretch>
            <a:fillRect/>
          </a:stretch>
        </p:blipFill>
        <p:spPr>
          <a:xfrm>
            <a:off x="3393525" y="2306600"/>
            <a:ext cx="5438775" cy="2162175"/>
          </a:xfrm>
          <a:prstGeom prst="rect">
            <a:avLst/>
          </a:prstGeom>
          <a:noFill/>
          <a:ln>
            <a:noFill/>
          </a:ln>
        </p:spPr>
      </p:pic>
      <p:pic>
        <p:nvPicPr>
          <p:cNvPr id="259" name="Google Shape;259;p44"/>
          <p:cNvPicPr preferRelativeResize="0"/>
          <p:nvPr/>
        </p:nvPicPr>
        <p:blipFill>
          <a:blip r:embed="rId4">
            <a:alphaModFix/>
          </a:blip>
          <a:stretch>
            <a:fillRect/>
          </a:stretch>
        </p:blipFill>
        <p:spPr>
          <a:xfrm>
            <a:off x="609600" y="2569675"/>
            <a:ext cx="2133600" cy="159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Posicionamiento fijo</a:t>
            </a:r>
            <a:endParaRPr/>
          </a:p>
        </p:txBody>
      </p:sp>
      <p:sp>
        <p:nvSpPr>
          <p:cNvPr id="265" name="Google Shape;26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700"/>
              </a:spcBef>
              <a:spcAft>
                <a:spcPts val="0"/>
              </a:spcAft>
              <a:buClr>
                <a:schemeClr val="dk1"/>
              </a:buClr>
              <a:buSzPts val="1100"/>
              <a:buFont typeface="Arial"/>
              <a:buNone/>
            </a:pPr>
            <a:r>
              <a:rPr lang="es" sz="1400">
                <a:solidFill>
                  <a:srgbClr val="2E8AE2"/>
                </a:solidFill>
                <a:latin typeface="Arial"/>
                <a:ea typeface="Arial"/>
                <a:cs typeface="Arial"/>
                <a:sym typeface="Arial"/>
              </a:rPr>
              <a:t>El estándar CSS considera que el posicionamiento fijo es un caso particular del posicionamiento absoluto, ya que sólo se diferencian en el comportamiento de las cajas posicionadas.</a:t>
            </a:r>
            <a:endParaRPr sz="1400">
              <a:solidFill>
                <a:srgbClr val="2E8AE2"/>
              </a:solidFill>
              <a:latin typeface="Arial"/>
              <a:ea typeface="Arial"/>
              <a:cs typeface="Arial"/>
              <a:sym typeface="Arial"/>
            </a:endParaRPr>
          </a:p>
          <a:p>
            <a:pPr indent="0" lvl="0" marL="0" rtl="0" algn="l">
              <a:lnSpc>
                <a:spcPct val="150000"/>
              </a:lnSpc>
              <a:spcBef>
                <a:spcPts val="2900"/>
              </a:spcBef>
              <a:spcAft>
                <a:spcPts val="0"/>
              </a:spcAft>
              <a:buClr>
                <a:schemeClr val="dk1"/>
              </a:buClr>
              <a:buSzPts val="1100"/>
              <a:buFont typeface="Arial"/>
              <a:buNone/>
            </a:pPr>
            <a:r>
              <a:rPr lang="es" sz="1400">
                <a:solidFill>
                  <a:srgbClr val="2E8AE2"/>
                </a:solidFill>
                <a:latin typeface="Arial"/>
                <a:ea typeface="Arial"/>
                <a:cs typeface="Arial"/>
                <a:sym typeface="Arial"/>
              </a:rPr>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endParaRPr sz="1400">
              <a:solidFill>
                <a:srgbClr val="2E8AE2"/>
              </a:solidFill>
              <a:latin typeface="Arial"/>
              <a:ea typeface="Arial"/>
              <a:cs typeface="Arial"/>
              <a:sym typeface="Arial"/>
            </a:endParaRPr>
          </a:p>
          <a:p>
            <a:pPr indent="2578100" lvl="0" marL="0" rtl="0" algn="l">
              <a:spcBef>
                <a:spcPts val="2900"/>
              </a:spcBef>
              <a:spcAft>
                <a:spcPts val="0"/>
              </a:spcAft>
              <a:buClr>
                <a:schemeClr val="dk1"/>
              </a:buClr>
              <a:buSzPts val="1100"/>
              <a:buFont typeface="Arial"/>
              <a:buNone/>
            </a:pPr>
            <a:r>
              <a:t/>
            </a:r>
            <a:endParaRPr sz="1350">
              <a:solidFill>
                <a:srgbClr val="201A1B"/>
              </a:solidFill>
              <a:latin typeface="Arial"/>
              <a:ea typeface="Arial"/>
              <a:cs typeface="Arial"/>
              <a:sym typeface="Arial"/>
            </a:endParaRPr>
          </a:p>
          <a:p>
            <a:pPr indent="0" lvl="0" marL="0" rtl="0" algn="l">
              <a:spcBef>
                <a:spcPts val="0"/>
              </a:spcBef>
              <a:spcAft>
                <a:spcPts val="1600"/>
              </a:spcAft>
              <a:buNone/>
            </a:pPr>
            <a:r>
              <a:t/>
            </a:r>
            <a:endParaRPr>
              <a:solidFill>
                <a:srgbClr val="2E8AE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ESTRUCTURA DE TU WEB</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a:t>
            </a:r>
            <a:r>
              <a:rPr lang="es"/>
              <a:t> de archivos</a:t>
            </a:r>
            <a:endParaRPr/>
          </a:p>
        </p:txBody>
      </p:sp>
      <p:sp>
        <p:nvSpPr>
          <p:cNvPr id="276" name="Google Shape;276;p47"/>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200">
                <a:solidFill>
                  <a:srgbClr val="333333"/>
                </a:solidFill>
                <a:latin typeface="Arial"/>
                <a:ea typeface="Arial"/>
                <a:cs typeface="Arial"/>
                <a:sym typeface="Arial"/>
              </a:rPr>
              <a:t>Veamos qué estructura </a:t>
            </a:r>
            <a:r>
              <a:rPr lang="es" sz="1200">
                <a:solidFill>
                  <a:srgbClr val="333333"/>
                </a:solidFill>
                <a:latin typeface="Arial"/>
                <a:ea typeface="Arial"/>
                <a:cs typeface="Arial"/>
                <a:sym typeface="Arial"/>
              </a:rPr>
              <a:t>debería</a:t>
            </a:r>
            <a:r>
              <a:rPr lang="es" sz="1200">
                <a:solidFill>
                  <a:srgbClr val="333333"/>
                </a:solidFill>
                <a:latin typeface="Arial"/>
                <a:ea typeface="Arial"/>
                <a:cs typeface="Arial"/>
                <a:sym typeface="Arial"/>
              </a:rPr>
              <a:t> tener nuestro sitio de prueba. Las cosas más comunes que tendremos en cualquier proyecto de sitio web que creamos son un archivo HTML índice y carpetas que contienen imágenes, archivos de estilo y archivos de script. Vamos a crear estos ahora:</a:t>
            </a:r>
            <a:endParaRPr sz="1200">
              <a:solidFill>
                <a:srgbClr val="333333"/>
              </a:solidFill>
              <a:latin typeface="Arial"/>
              <a:ea typeface="Arial"/>
              <a:cs typeface="Arial"/>
              <a:sym typeface="Arial"/>
            </a:endParaRPr>
          </a:p>
          <a:p>
            <a:pPr indent="0" lvl="0" marL="0" rtl="0" algn="l">
              <a:spcBef>
                <a:spcPts val="1800"/>
              </a:spcBef>
              <a:spcAft>
                <a:spcPts val="0"/>
              </a:spcAft>
              <a:buNone/>
            </a:pPr>
            <a:r>
              <a:rPr b="1" lang="es" sz="1200">
                <a:solidFill>
                  <a:srgbClr val="333333"/>
                </a:solidFill>
                <a:latin typeface="Verdana"/>
                <a:ea typeface="Verdana"/>
                <a:cs typeface="Verdana"/>
                <a:sym typeface="Verdana"/>
              </a:rPr>
              <a:t>index.html</a:t>
            </a:r>
            <a:endParaRPr sz="1200">
              <a:solidFill>
                <a:srgbClr val="333333"/>
              </a:solidFill>
              <a:latin typeface="Arial"/>
              <a:ea typeface="Arial"/>
              <a:cs typeface="Arial"/>
              <a:sym typeface="Arial"/>
            </a:endParaRPr>
          </a:p>
          <a:p>
            <a:pPr indent="0" lvl="0" marL="0" rtl="0" algn="l">
              <a:spcBef>
                <a:spcPts val="2300"/>
              </a:spcBef>
              <a:spcAft>
                <a:spcPts val="0"/>
              </a:spcAft>
              <a:buNone/>
            </a:pPr>
            <a:r>
              <a:rPr b="1" lang="es" sz="1200">
                <a:solidFill>
                  <a:srgbClr val="333333"/>
                </a:solidFill>
                <a:latin typeface="Arial"/>
                <a:ea typeface="Arial"/>
                <a:cs typeface="Arial"/>
                <a:sym typeface="Arial"/>
              </a:rPr>
              <a:t>Carpeta</a:t>
            </a:r>
            <a:r>
              <a:rPr b="1" lang="es" sz="1200">
                <a:solidFill>
                  <a:srgbClr val="333333"/>
                </a:solidFill>
                <a:latin typeface="Verdana"/>
                <a:ea typeface="Verdana"/>
                <a:cs typeface="Verdana"/>
                <a:sym typeface="Verdana"/>
              </a:rPr>
              <a:t> images</a:t>
            </a:r>
            <a:endParaRPr sz="1200">
              <a:solidFill>
                <a:srgbClr val="333333"/>
              </a:solidFill>
              <a:latin typeface="Arial"/>
              <a:ea typeface="Arial"/>
              <a:cs typeface="Arial"/>
              <a:sym typeface="Arial"/>
            </a:endParaRPr>
          </a:p>
          <a:p>
            <a:pPr indent="0" lvl="0" marL="0" rtl="0" algn="l">
              <a:spcBef>
                <a:spcPts val="2300"/>
              </a:spcBef>
              <a:spcAft>
                <a:spcPts val="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styles</a:t>
            </a:r>
            <a:endParaRPr sz="1200">
              <a:solidFill>
                <a:srgbClr val="333333"/>
              </a:solidFill>
              <a:latin typeface="Arial"/>
              <a:ea typeface="Arial"/>
              <a:cs typeface="Arial"/>
              <a:sym typeface="Arial"/>
            </a:endParaRPr>
          </a:p>
          <a:p>
            <a:pPr indent="0" lvl="0" marL="0" rtl="0" algn="l">
              <a:spcBef>
                <a:spcPts val="2300"/>
              </a:spcBef>
              <a:spcAft>
                <a:spcPts val="230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scripts</a:t>
            </a:r>
            <a:endParaRPr/>
          </a:p>
        </p:txBody>
      </p:sp>
      <p:pic>
        <p:nvPicPr>
          <p:cNvPr id="277" name="Google Shape;277;p47"/>
          <p:cNvPicPr preferRelativeResize="0"/>
          <p:nvPr/>
        </p:nvPicPr>
        <p:blipFill>
          <a:blip r:embed="rId3">
            <a:alphaModFix/>
          </a:blip>
          <a:stretch>
            <a:fillRect/>
          </a:stretch>
        </p:blipFill>
        <p:spPr>
          <a:xfrm>
            <a:off x="3733050" y="2240625"/>
            <a:ext cx="4613225" cy="2709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URL’S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6" name="Shape 286"/>
        <p:cNvGrpSpPr/>
        <p:nvPr/>
      </p:nvGrpSpPr>
      <p:grpSpPr>
        <a:xfrm>
          <a:off x="0" y="0"/>
          <a:ext cx="0" cy="0"/>
          <a:chOff x="0" y="0"/>
          <a:chExt cx="0" cy="0"/>
        </a:xfrm>
      </p:grpSpPr>
      <p:sp>
        <p:nvSpPr>
          <p:cNvPr id="287" name="Google Shape;287;p49"/>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333333"/>
                </a:solidFill>
                <a:highlight>
                  <a:srgbClr val="FFFFFF"/>
                </a:highlight>
                <a:latin typeface="Arial"/>
                <a:ea typeface="Arial"/>
                <a:cs typeface="Arial"/>
                <a:sym typeface="Arial"/>
              </a:rPr>
              <a:t>Para hacer que los archivos se comuniquen entre sí, tienes que proporcionarles una ruta entre ellos — básicamente es como un archivo se comunica con otro.</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s" sz="1200">
                <a:solidFill>
                  <a:srgbClr val="333333"/>
                </a:solidFill>
                <a:latin typeface="Arial"/>
                <a:ea typeface="Arial"/>
                <a:cs typeface="Arial"/>
                <a:sym typeface="Arial"/>
              </a:rPr>
              <a:t>Algunas reglas generales para la ruta de Archivos:</a:t>
            </a:r>
            <a:endParaRPr sz="1200">
              <a:solidFill>
                <a:srgbClr val="333333"/>
              </a:solidFill>
              <a:latin typeface="Arial"/>
              <a:ea typeface="Arial"/>
              <a:cs typeface="Arial"/>
              <a:sym typeface="Arial"/>
            </a:endParaRPr>
          </a:p>
          <a:p>
            <a:pPr indent="0" lvl="0" marL="0" rtl="0" algn="l">
              <a:spcBef>
                <a:spcPts val="1800"/>
              </a:spcBef>
              <a:spcAft>
                <a:spcPts val="0"/>
              </a:spcAft>
              <a:buNone/>
            </a:pPr>
            <a:r>
              <a:rPr lang="es" sz="1200">
                <a:solidFill>
                  <a:srgbClr val="333333"/>
                </a:solidFill>
                <a:latin typeface="Arial"/>
                <a:ea typeface="Arial"/>
                <a:cs typeface="Arial"/>
                <a:sym typeface="Arial"/>
              </a:rPr>
              <a:t>Para enlazar un archivo que </a:t>
            </a:r>
            <a:r>
              <a:rPr lang="es" sz="1200">
                <a:solidFill>
                  <a:srgbClr val="333333"/>
                </a:solidFill>
                <a:latin typeface="Arial"/>
                <a:ea typeface="Arial"/>
                <a:cs typeface="Arial"/>
                <a:sym typeface="Arial"/>
              </a:rPr>
              <a:t>está</a:t>
            </a:r>
            <a:r>
              <a:rPr lang="es" sz="1200">
                <a:solidFill>
                  <a:srgbClr val="333333"/>
                </a:solidFill>
                <a:latin typeface="Arial"/>
                <a:ea typeface="Arial"/>
                <a:cs typeface="Arial"/>
                <a:sym typeface="Arial"/>
              </a:rPr>
              <a:t> en la misma carpeta que el archivo HTML, solamente usa el nombre del archivo, Ejemplo. </a:t>
            </a:r>
            <a:r>
              <a:rPr lang="es" sz="1200">
                <a:solidFill>
                  <a:srgbClr val="333333"/>
                </a:solidFill>
                <a:latin typeface="Verdana"/>
                <a:ea typeface="Verdana"/>
                <a:cs typeface="Verdana"/>
                <a:sym typeface="Verdana"/>
              </a:rPr>
              <a:t>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Para hacer referencia a una subcarpeta, escribe en la ruta: primero el nombre de la carpeta y le agregas una diagonal, Ejemplo. </a:t>
            </a:r>
            <a:r>
              <a:rPr lang="es" sz="1200">
                <a:solidFill>
                  <a:srgbClr val="333333"/>
                </a:solidFill>
                <a:latin typeface="Verdana"/>
                <a:ea typeface="Verdana"/>
                <a:cs typeface="Verdana"/>
                <a:sym typeface="Verdana"/>
              </a:rPr>
              <a:t>carpeta/mi-imagen.jpg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Para enlazar un archivo que está en el directorio </a:t>
            </a:r>
            <a:r>
              <a:rPr b="1" lang="es" sz="1200">
                <a:solidFill>
                  <a:srgbClr val="333333"/>
                </a:solidFill>
                <a:latin typeface="Arial"/>
                <a:ea typeface="Arial"/>
                <a:cs typeface="Arial"/>
                <a:sym typeface="Arial"/>
              </a:rPr>
              <a:t>anterior</a:t>
            </a:r>
            <a:r>
              <a:rPr lang="es" sz="1200">
                <a:solidFill>
                  <a:srgbClr val="333333"/>
                </a:solidFill>
                <a:latin typeface="Arial"/>
                <a:ea typeface="Arial"/>
                <a:cs typeface="Arial"/>
                <a:sym typeface="Arial"/>
              </a:rPr>
              <a:t> al que contiene al archivo HTML, deberás escribir dos puntos (..). </a:t>
            </a:r>
            <a:r>
              <a:rPr lang="es" sz="1200">
                <a:solidFill>
                  <a:srgbClr val="333333"/>
                </a:solidFill>
                <a:latin typeface="Arial"/>
                <a:ea typeface="Arial"/>
                <a:cs typeface="Arial"/>
                <a:sym typeface="Arial"/>
              </a:rPr>
              <a:t>Así</a:t>
            </a:r>
            <a:r>
              <a:rPr lang="es" sz="1200">
                <a:solidFill>
                  <a:srgbClr val="333333"/>
                </a:solidFill>
                <a:latin typeface="Arial"/>
                <a:ea typeface="Arial"/>
                <a:cs typeface="Arial"/>
                <a:sym typeface="Arial"/>
              </a:rPr>
              <a:t> por ejemplo, si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está dentro de una subcarpeta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y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está dentro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podrías referenciar tu archivo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desde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usando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Puedes hacer muchas combinaciones así como, Por Ejemplo: </a:t>
            </a:r>
            <a:r>
              <a:rPr lang="es" sz="1200">
                <a:solidFill>
                  <a:srgbClr val="333333"/>
                </a:solidFill>
                <a:latin typeface="Verdana"/>
                <a:ea typeface="Verdana"/>
                <a:cs typeface="Verdana"/>
                <a:sym typeface="Verdana"/>
              </a:rPr>
              <a:t>../subcarpeta/otra-subcarpeta/mi-imagen.png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1600"/>
              </a:spcAft>
              <a:buNone/>
            </a:pPr>
            <a:r>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50"/>
          <p:cNvSpPr txBox="1"/>
          <p:nvPr>
            <p:ph type="title"/>
          </p:nvPr>
        </p:nvSpPr>
        <p:spPr>
          <a:xfrm>
            <a:off x="270500" y="2230475"/>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Clonemos:</a:t>
            </a:r>
            <a:endParaRPr/>
          </a:p>
          <a:p>
            <a:pPr indent="0" lvl="0" marL="457200" rtl="0" algn="ctr">
              <a:spcBef>
                <a:spcPts val="0"/>
              </a:spcBef>
              <a:spcAft>
                <a:spcPts val="0"/>
              </a:spcAft>
              <a:buNone/>
            </a:pPr>
            <a:r>
              <a:rPr lang="es" sz="2800">
                <a:solidFill>
                  <a:srgbClr val="2F5496"/>
                </a:solidFill>
              </a:rPr>
              <a:t>https://www.modulosdesk.com/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CSS Interno</a:t>
            </a:r>
            <a:endParaRPr/>
          </a:p>
        </p:txBody>
      </p:sp>
      <p:sp>
        <p:nvSpPr>
          <p:cNvPr id="74" name="Google Shape;74;p16"/>
          <p:cNvSpPr txBox="1"/>
          <p:nvPr>
            <p:ph idx="1" type="body"/>
          </p:nvPr>
        </p:nvSpPr>
        <p:spPr>
          <a:xfrm>
            <a:off x="311700" y="1174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En CSS interno no tenemos un CSS externo, sino que lo ubicamos dentro de un elemento &lt;style&gt;, en el apartado HTML head. Así, el HTML se escribirá:</a:t>
            </a: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lgn="l">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h1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color: blue;</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background-color: yellow;</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border: 1px solid black;</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a:solidFill>
                <a:srgbClr val="2E8AE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DOM </a:t>
            </a:r>
            <a:r>
              <a:rPr lang="es" sz="1800">
                <a:solidFill>
                  <a:srgbClr val="2E8AE2"/>
                </a:solidFill>
              </a:rPr>
              <a:t> (Objeto Documento Modelo)</a:t>
            </a:r>
            <a:endParaRPr sz="1800">
              <a:solidFill>
                <a:srgbClr val="2E8AE2"/>
              </a:solidFill>
            </a:endParaRPr>
          </a:p>
          <a:p>
            <a:pPr indent="2286000" lvl="0" marL="0" rtl="0" algn="l">
              <a:lnSpc>
                <a:spcPct val="115000"/>
              </a:lnSpc>
              <a:spcBef>
                <a:spcPts val="0"/>
              </a:spcBef>
              <a:spcAft>
                <a:spcPts val="0"/>
              </a:spcAft>
              <a:buClr>
                <a:schemeClr val="dk1"/>
              </a:buClr>
              <a:buSzPts val="1100"/>
              <a:buFont typeface="Arial"/>
              <a:buNone/>
            </a:pPr>
            <a:r>
              <a:t/>
            </a:r>
            <a:endParaRPr sz="1800">
              <a:solidFill>
                <a:srgbClr val="2E8AE2"/>
              </a:solidFill>
            </a:endParaRPr>
          </a:p>
          <a:p>
            <a:pPr indent="0" lvl="0" marL="0" rtl="0" algn="l">
              <a:spcBef>
                <a:spcPts val="0"/>
              </a:spcBef>
              <a:spcAft>
                <a:spcPts val="0"/>
              </a:spcAft>
              <a:buNone/>
            </a:pPr>
            <a:r>
              <a:t/>
            </a:r>
            <a:endParaRPr/>
          </a:p>
        </p:txBody>
      </p:sp>
      <p:sp>
        <p:nvSpPr>
          <p:cNvPr id="80" name="Google Shape;80;p17"/>
          <p:cNvSpPr txBox="1"/>
          <p:nvPr>
            <p:ph idx="1" type="body"/>
          </p:nvPr>
        </p:nvSpPr>
        <p:spPr>
          <a:xfrm>
            <a:off x="5403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Este DOM representa el documento en la memoria del ordenador. Combinando el contenido del documento con su estilo.</a:t>
            </a:r>
            <a:endParaRPr/>
          </a:p>
        </p:txBody>
      </p:sp>
      <p:pic>
        <p:nvPicPr>
          <p:cNvPr id="81" name="Google Shape;81;p17"/>
          <p:cNvPicPr preferRelativeResize="0"/>
          <p:nvPr/>
        </p:nvPicPr>
        <p:blipFill>
          <a:blip r:embed="rId3">
            <a:alphaModFix/>
          </a:blip>
          <a:stretch>
            <a:fillRect/>
          </a:stretch>
        </p:blipFill>
        <p:spPr>
          <a:xfrm>
            <a:off x="1743075" y="2243138"/>
            <a:ext cx="5657850" cy="21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Anatomía de una regla CSS</a:t>
            </a:r>
            <a:endParaRPr/>
          </a:p>
        </p:txBody>
      </p:sp>
      <p:pic>
        <p:nvPicPr>
          <p:cNvPr id="87" name="Google Shape;87;p18"/>
          <p:cNvPicPr preferRelativeResize="0"/>
          <p:nvPr/>
        </p:nvPicPr>
        <p:blipFill>
          <a:blip r:embed="rId3">
            <a:alphaModFix/>
          </a:blip>
          <a:stretch>
            <a:fillRect/>
          </a:stretch>
        </p:blipFill>
        <p:spPr>
          <a:xfrm>
            <a:off x="1860675" y="1095550"/>
            <a:ext cx="5241050" cy="300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Declaraciones en bloque</a:t>
            </a:r>
            <a:endParaRPr/>
          </a:p>
        </p:txBody>
      </p:sp>
      <p:sp>
        <p:nvSpPr>
          <p:cNvPr id="93" name="Google Shape;93;p19"/>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Las declaraciones están agrupadas por bloques, en los que el conjunto de declaraciones se encuentra enumerado entre llaves, uno inicial ( { ) y otro final ( } ).</a:t>
            </a:r>
            <a:endParaRPr>
              <a:solidFill>
                <a:srgbClr val="2E8AE2"/>
              </a:solidFill>
            </a:endParaRPr>
          </a:p>
        </p:txBody>
      </p:sp>
      <p:pic>
        <p:nvPicPr>
          <p:cNvPr id="94" name="Google Shape;94;p19"/>
          <p:cNvPicPr preferRelativeResize="0"/>
          <p:nvPr/>
        </p:nvPicPr>
        <p:blipFill>
          <a:blip r:embed="rId3">
            <a:alphaModFix/>
          </a:blip>
          <a:stretch>
            <a:fillRect/>
          </a:stretch>
        </p:blipFill>
        <p:spPr>
          <a:xfrm>
            <a:off x="1552575" y="2214563"/>
            <a:ext cx="6038850" cy="208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Estilos en línea</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Los estilos en una línea son declaraciones CSS que afectan solo a un elemento que está contenido dentro de un atributo style:</a:t>
            </a:r>
            <a:endParaRPr>
              <a:solidFill>
                <a:srgbClr val="2E8AE2"/>
              </a:solidFill>
            </a:endParaRPr>
          </a:p>
          <a:p>
            <a:pPr indent="0" lvl="0" marL="0" rtl="0" algn="l">
              <a:spcBef>
                <a:spcPts val="1600"/>
              </a:spcBef>
              <a:spcAft>
                <a:spcPts val="0"/>
              </a:spcAft>
              <a:buNone/>
            </a:pPr>
            <a:r>
              <a:t/>
            </a:r>
            <a:endParaRPr>
              <a:solidFill>
                <a:srgbClr val="2E8AE2"/>
              </a:solidFill>
            </a:endParaRPr>
          </a:p>
          <a:p>
            <a:pPr indent="0" lvl="0" marL="0" rtl="0" algn="l">
              <a:spcBef>
                <a:spcPts val="1600"/>
              </a:spcBef>
              <a:spcAft>
                <a:spcPts val="0"/>
              </a:spcAft>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1"/>
                </a:solidFill>
                <a:latin typeface="Source Code Pro"/>
                <a:ea typeface="Source Code Pro"/>
                <a:cs typeface="Source Code Pro"/>
                <a:sym typeface="Source Code Pro"/>
              </a:rPr>
              <a:t>    &lt;h1 </a:t>
            </a:r>
            <a:r>
              <a:rPr lang="es" sz="1100">
                <a:solidFill>
                  <a:srgbClr val="FF0000"/>
                </a:solidFill>
                <a:latin typeface="Source Code Pro"/>
                <a:ea typeface="Source Code Pro"/>
                <a:cs typeface="Source Code Pro"/>
                <a:sym typeface="Source Code Pro"/>
              </a:rPr>
              <a:t>style="color: blue;background-color: yellow;border: 1px solid black;"</a:t>
            </a:r>
            <a:r>
              <a:rPr lang="es" sz="1100">
                <a:solidFill>
                  <a:schemeClr val="dk1"/>
                </a:solidFill>
                <a:latin typeface="Source Code Pro"/>
                <a:ea typeface="Source Code Pro"/>
                <a:cs typeface="Source Code Pro"/>
                <a:sym typeface="Source Code Pro"/>
              </a:rPr>
              <a:t>&gt;Hello World!&lt;/h1&gt;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1"/>
                </a:solidFill>
                <a:latin typeface="Source Code Pro"/>
                <a:ea typeface="Source Code Pro"/>
                <a:cs typeface="Source Code Pro"/>
                <a:sym typeface="Source Code Pro"/>
              </a:rPr>
              <a:t>    &lt;p </a:t>
            </a:r>
            <a:r>
              <a:rPr lang="es" sz="1100">
                <a:solidFill>
                  <a:srgbClr val="FF0000"/>
                </a:solidFill>
                <a:latin typeface="Source Code Pro"/>
                <a:ea typeface="Source Code Pro"/>
                <a:cs typeface="Source Code Pro"/>
                <a:sym typeface="Source Code Pro"/>
              </a:rPr>
              <a:t>style="color:red;"</a:t>
            </a:r>
            <a:r>
              <a:rPr lang="es" sz="1100">
                <a:solidFill>
                  <a:schemeClr val="dk1"/>
                </a:solidFill>
                <a:latin typeface="Source Code Pro"/>
                <a:ea typeface="Source Code Pro"/>
                <a:cs typeface="Source Code Pro"/>
                <a:sym typeface="Source Code Pro"/>
              </a:rPr>
              <a:t>&gt;This is my first CSS example&lt;/p&gt;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594475"/>
            <a:ext cx="8520600" cy="39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400">
                <a:solidFill>
                  <a:srgbClr val="000000"/>
                </a:solidFill>
              </a:rPr>
              <a:t>Selector</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El elemento HTML en el que comienza la regla. esta selecciona el(los) elemento(s) a dar estilo (en este caso, los elementos p ). Para dar estilo a un elemento diferente, solo cambia el selector.</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Declaración</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Una sola regla como color: red; especifica a cuál de las propiedades del elemento quieres dar estilo.</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Propiedades</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Maneras en las cuales puedes dar estilo a un elemento HTML. (En este caso, color es una propiedad del elemento p.) En CSS, seleccionas que propiedad quieres afectar en tu regla.</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Valor de la propiedad</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A la derecha de la propiedad, después de los dos puntos (:), tenemos el valor de la propiedad, para elegir una de las muchas posibles apariencias para una propiedad determinada (hay muchos valores para color además de red).</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