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5"/>
  </p:notesMasterIdLst>
  <p:handoutMasterIdLst>
    <p:handoutMasterId r:id="rId26"/>
  </p:handoutMasterIdLst>
  <p:sldIdLst>
    <p:sldId id="256" r:id="rId5"/>
    <p:sldId id="309" r:id="rId6"/>
    <p:sldId id="314" r:id="rId7"/>
    <p:sldId id="316" r:id="rId8"/>
    <p:sldId id="357" r:id="rId9"/>
    <p:sldId id="358" r:id="rId10"/>
    <p:sldId id="359" r:id="rId11"/>
    <p:sldId id="325" r:id="rId12"/>
    <p:sldId id="361" r:id="rId13"/>
    <p:sldId id="360" r:id="rId14"/>
    <p:sldId id="364" r:id="rId15"/>
    <p:sldId id="365" r:id="rId16"/>
    <p:sldId id="349" r:id="rId17"/>
    <p:sldId id="366" r:id="rId18"/>
    <p:sldId id="367" r:id="rId19"/>
    <p:sldId id="350" r:id="rId20"/>
    <p:sldId id="369" r:id="rId21"/>
    <p:sldId id="368" r:id="rId22"/>
    <p:sldId id="323" r:id="rId23"/>
    <p:sldId id="31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E517F-7509-9A71-C0F0-0442EFED7928}" v="13" dt="2025-10-13T04:01:46.092"/>
    <p1510:client id="{269542B4-FF1C-83E1-743F-741D29C5A8DD}" v="61" dt="2025-10-13T04:18:21.694"/>
    <p1510:client id="{2D84A6AD-6CA8-DB1F-3F18-84CCC79A4050}" v="498" dt="2025-10-13T06:10:06.814"/>
    <p1510:client id="{58DAEACA-7E87-E043-2654-09C101EF1C8D}" v="269" dt="2025-10-12T17:24:04.933"/>
    <p1510:client id="{5C37F6F0-DD93-87BC-2F86-DD8A45B0976B}" v="42" dt="2025-10-13T06:19:51.390"/>
  </p1510:revLst>
</p1510:revInfo>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10/12/2025</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10/12/2025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C4C44-4694-2732-1458-DC460CA9A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1AD180-5DDA-E755-0524-1B36900BFC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1C8288-300C-B3FF-8624-C3CE5D6B64B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485B925D-4441-5CC9-8D25-8E1F9555E4C3}"/>
              </a:ext>
            </a:extLst>
          </p:cNvPr>
          <p:cNvSpPr>
            <a:spLocks noGrp="1"/>
          </p:cNvSpPr>
          <p:nvPr>
            <p:ph type="sldNum" sz="quarter" idx="5"/>
          </p:nvPr>
        </p:nvSpPr>
        <p:spPr/>
        <p:txBody>
          <a:bodyPr/>
          <a:lstStyle/>
          <a:p>
            <a:fld id="{93118E17-E86B-4918-AC6E-373CA9D866B1}" type="slidenum">
              <a:rPr lang="en-US" smtClean="0"/>
              <a:t>4</a:t>
            </a:fld>
            <a:endParaRPr lang="en-US"/>
          </a:p>
        </p:txBody>
      </p:sp>
    </p:spTree>
    <p:extLst>
      <p:ext uri="{BB962C8B-B14F-4D97-AF65-F5344CB8AC3E}">
        <p14:creationId xmlns:p14="http://schemas.microsoft.com/office/powerpoint/2010/main" val="1842838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1203-ACD5-A1F9-FEB4-9C57DE988C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19CB4-BF76-6F2C-E76C-22C94B61AF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07874-40E2-2F37-0BC0-85F8BC71447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23EDF020-B3CB-C66D-4018-450DA0A643B1}"/>
              </a:ext>
            </a:extLst>
          </p:cNvPr>
          <p:cNvSpPr>
            <a:spLocks noGrp="1"/>
          </p:cNvSpPr>
          <p:nvPr>
            <p:ph type="sldNum" sz="quarter" idx="5"/>
          </p:nvPr>
        </p:nvSpPr>
        <p:spPr/>
        <p:txBody>
          <a:bodyPr/>
          <a:lstStyle/>
          <a:p>
            <a:fld id="{93118E17-E86B-4918-AC6E-373CA9D866B1}" type="slidenum">
              <a:rPr lang="en-US" smtClean="0"/>
              <a:t>5</a:t>
            </a:fld>
            <a:endParaRPr lang="en-US"/>
          </a:p>
        </p:txBody>
      </p:sp>
    </p:spTree>
    <p:extLst>
      <p:ext uri="{BB962C8B-B14F-4D97-AF65-F5344CB8AC3E}">
        <p14:creationId xmlns:p14="http://schemas.microsoft.com/office/powerpoint/2010/main" val="3011516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59040-3740-3CAA-D8B0-F14FA4CD3B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75609-A113-E2AA-7AB4-25CCC123B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B51ADF-C84F-7626-E4A9-EF320E8B2C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F3FF30C1-64A3-9435-1AFF-AFAED07CAD07}"/>
              </a:ext>
            </a:extLst>
          </p:cNvPr>
          <p:cNvSpPr>
            <a:spLocks noGrp="1"/>
          </p:cNvSpPr>
          <p:nvPr>
            <p:ph type="sldNum" sz="quarter" idx="5"/>
          </p:nvPr>
        </p:nvSpPr>
        <p:spPr/>
        <p:txBody>
          <a:bodyPr/>
          <a:lstStyle/>
          <a:p>
            <a:fld id="{93118E17-E86B-4918-AC6E-373CA9D866B1}" type="slidenum">
              <a:rPr lang="en-US" smtClean="0"/>
              <a:t>6</a:t>
            </a:fld>
            <a:endParaRPr lang="en-US"/>
          </a:p>
        </p:txBody>
      </p:sp>
    </p:spTree>
    <p:extLst>
      <p:ext uri="{BB962C8B-B14F-4D97-AF65-F5344CB8AC3E}">
        <p14:creationId xmlns:p14="http://schemas.microsoft.com/office/powerpoint/2010/main" val="39877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8DE30-B259-22BA-5C9E-9599E469B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47932-5C0C-8C39-BA64-A1A0C67845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17FE5-5B03-85AD-D888-D686F35D62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F322F93E-3825-A185-CEDC-E9379AEF2E3D}"/>
              </a:ext>
            </a:extLst>
          </p:cNvPr>
          <p:cNvSpPr>
            <a:spLocks noGrp="1"/>
          </p:cNvSpPr>
          <p:nvPr>
            <p:ph type="sldNum" sz="quarter" idx="5"/>
          </p:nvPr>
        </p:nvSpPr>
        <p:spPr/>
        <p:txBody>
          <a:bodyPr/>
          <a:lstStyle/>
          <a:p>
            <a:fld id="{D03AC3AA-9C47-4E0B-BAC0-E8DEA4AD5A4E}" type="slidenum">
              <a:rPr lang="en-US" smtClean="0"/>
              <a:t>8</a:t>
            </a:fld>
            <a:endParaRPr lang="en-US"/>
          </a:p>
        </p:txBody>
      </p:sp>
    </p:spTree>
    <p:extLst>
      <p:ext uri="{BB962C8B-B14F-4D97-AF65-F5344CB8AC3E}">
        <p14:creationId xmlns:p14="http://schemas.microsoft.com/office/powerpoint/2010/main" val="3829485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78835-39CB-683C-97B9-4798F0417F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64E4D7-A1F7-4F68-054C-249067A7F9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49A95-CE2D-6AB3-D904-33C3482813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B39DADA6-3572-BF3C-95D0-01863271845C}"/>
              </a:ext>
            </a:extLst>
          </p:cNvPr>
          <p:cNvSpPr>
            <a:spLocks noGrp="1"/>
          </p:cNvSpPr>
          <p:nvPr>
            <p:ph type="sldNum" sz="quarter" idx="5"/>
          </p:nvPr>
        </p:nvSpPr>
        <p:spPr/>
        <p:txBody>
          <a:bodyPr/>
          <a:lstStyle/>
          <a:p>
            <a:fld id="{D03AC3AA-9C47-4E0B-BAC0-E8DEA4AD5A4E}" type="slidenum">
              <a:rPr lang="en-US" smtClean="0"/>
              <a:t>15</a:t>
            </a:fld>
            <a:endParaRPr lang="en-US"/>
          </a:p>
        </p:txBody>
      </p:sp>
    </p:spTree>
    <p:extLst>
      <p:ext uri="{BB962C8B-B14F-4D97-AF65-F5344CB8AC3E}">
        <p14:creationId xmlns:p14="http://schemas.microsoft.com/office/powerpoint/2010/main" val="1612414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endParaRPr lang="en-US" sz="540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endParaRPr lang="en-US" sz="220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a:lnSpc>
                <a:spcPct val="110000"/>
              </a:lnSpc>
            </a:pPr>
            <a:endParaRPr lang="en-US" sz="1800"/>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87D6C0D7-A737-43ED-826C-2CA4342FDC1F}"/>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CCA11D72-A324-4CBE-81EF-0749941030E0}"/>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9D281BC3-CDBE-4B5A-BC91-05B7893FA143}"/>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161F2C16-D16B-4E77-A7C3-F034E339C8E3}"/>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84EDC3-48C8-4B4E-9475-A04F1DD7E3F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2DE50AA-70A1-42B0-9A48-90179EFB9F8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5B8FC7-7430-4175-B520-9EBD801FD29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AB71D997-36EB-47F1-AA27-4D84A7630728}"/>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7933934-0680-4A62-B61F-E3A67308AAD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017FEEF-F8AC-41EC-ABC5-915B19B1AB9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370A86BE-FF1E-4233-818E-C14D21E7BAA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Top Left">
            <a:extLst>
              <a:ext uri="{FF2B5EF4-FFF2-40B4-BE49-F238E27FC236}">
                <a16:creationId xmlns:a16="http://schemas.microsoft.com/office/drawing/2014/main" id="{A64EEEED-5E70-4887-BF25-521AD226CC7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8" name="Freeform: Shape 37">
              <a:extLst>
                <a:ext uri="{FF2B5EF4-FFF2-40B4-BE49-F238E27FC236}">
                  <a16:creationId xmlns:a16="http://schemas.microsoft.com/office/drawing/2014/main" id="{C91FCFBD-2F49-483C-B742-FF146DCA4FD1}"/>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9" name="Freeform: Shape 38">
              <a:extLst>
                <a:ext uri="{FF2B5EF4-FFF2-40B4-BE49-F238E27FC236}">
                  <a16:creationId xmlns:a16="http://schemas.microsoft.com/office/drawing/2014/main" id="{62F0911B-F120-4420-AA06-AD353E1767E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9966F6-9C92-4F47-B467-5A8E5ED4787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C362B109-529A-404A-884A-8E710062A1A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E9B88E9-C70C-4258-B3BA-A8779F3BE493}"/>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6255D292-A4F0-46F0-9AB1-39848FAB066C}"/>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52C09E6-F356-45FC-BD84-6DCA0DA0B6D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578C025-F0CB-42E1-9FCA-C1FD0EF38FE3}"/>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46" name="Title 1">
            <a:extLst>
              <a:ext uri="{FF2B5EF4-FFF2-40B4-BE49-F238E27FC236}">
                <a16:creationId xmlns:a16="http://schemas.microsoft.com/office/drawing/2014/main" id="{56035778-0626-4342-AA4C-D8F9F76EE167}"/>
              </a:ext>
            </a:extLst>
          </p:cNvPr>
          <p:cNvSpPr>
            <a:spLocks noGrp="1"/>
          </p:cNvSpPr>
          <p:nvPr>
            <p:ph type="title"/>
          </p:nvPr>
        </p:nvSpPr>
        <p:spPr>
          <a:xfrm>
            <a:off x="1198182" y="559813"/>
            <a:ext cx="4987809" cy="1664573"/>
          </a:xfrm>
          <a:prstGeom prst="rect">
            <a:avLst/>
          </a:prstGeom>
        </p:spPr>
        <p:txBody>
          <a:bodyPr/>
          <a:lstStyle/>
          <a:p>
            <a:pPr>
              <a:lnSpc>
                <a:spcPct val="100000"/>
              </a:lnSpc>
            </a:pPr>
            <a:endParaRPr lang="en-US"/>
          </a:p>
        </p:txBody>
      </p:sp>
      <p:sp>
        <p:nvSpPr>
          <p:cNvPr id="47" name="Content Placeholder 2">
            <a:extLst>
              <a:ext uri="{FF2B5EF4-FFF2-40B4-BE49-F238E27FC236}">
                <a16:creationId xmlns:a16="http://schemas.microsoft.com/office/drawing/2014/main" id="{9698C764-7CE3-448C-B388-39B815517E51}"/>
              </a:ext>
            </a:extLst>
          </p:cNvPr>
          <p:cNvSpPr>
            <a:spLocks noGrp="1"/>
          </p:cNvSpPr>
          <p:nvPr>
            <p:ph idx="1"/>
          </p:nvPr>
        </p:nvSpPr>
        <p:spPr>
          <a:xfrm>
            <a:off x="1185756" y="2384474"/>
            <a:ext cx="4987488" cy="3728613"/>
          </a:xfrm>
          <a:prstGeom prst="rect">
            <a:avLst/>
          </a:prstGeom>
        </p:spPr>
        <p:txBody>
          <a:bodyPr>
            <a:normAutofit/>
          </a:bodyPr>
          <a:lstStyle>
            <a:lvl1pPr marL="0" indent="0">
              <a:lnSpc>
                <a:spcPct val="100000"/>
              </a:lnSpc>
              <a:buNone/>
              <a:defRPr sz="1800"/>
            </a:lvl1pPr>
          </a:lstStyle>
          <a:p>
            <a:pPr>
              <a:lnSpc>
                <a:spcPct val="110000"/>
              </a:lnSpc>
            </a:pPr>
            <a:endParaRPr lang="en-US" sz="1800"/>
          </a:p>
        </p:txBody>
      </p:sp>
      <p:sp>
        <p:nvSpPr>
          <p:cNvPr id="62" name="Picture Placeholder 61">
            <a:extLst>
              <a:ext uri="{FF2B5EF4-FFF2-40B4-BE49-F238E27FC236}">
                <a16:creationId xmlns:a16="http://schemas.microsoft.com/office/drawing/2014/main" id="{75903FF3-B1FC-4719-8686-C6F5099E3605}"/>
              </a:ext>
            </a:extLst>
          </p:cNvPr>
          <p:cNvSpPr>
            <a:spLocks noGrp="1"/>
          </p:cNvSpPr>
          <p:nvPr>
            <p:ph type="pic" sz="quarter" idx="13"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sz="2000"/>
            </a:lvl1pPr>
          </a:lstStyle>
          <a:p>
            <a:r>
              <a:rPr lang="en-US"/>
              <a:t>Insert photo here</a:t>
            </a:r>
          </a:p>
        </p:txBody>
      </p:sp>
      <p:sp>
        <p:nvSpPr>
          <p:cNvPr id="59" name="Date Placeholder 8">
            <a:extLst>
              <a:ext uri="{FF2B5EF4-FFF2-40B4-BE49-F238E27FC236}">
                <a16:creationId xmlns:a16="http://schemas.microsoft.com/office/drawing/2014/main" id="{A82599B9-EBEF-4011-9E38-FC40FF7B0201}"/>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60" name="Footer Placeholder 9">
            <a:extLst>
              <a:ext uri="{FF2B5EF4-FFF2-40B4-BE49-F238E27FC236}">
                <a16:creationId xmlns:a16="http://schemas.microsoft.com/office/drawing/2014/main" id="{851C129C-6681-4E11-B9FE-9F5FFF5436B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61" name="Slide Number Placeholder 10">
            <a:extLst>
              <a:ext uri="{FF2B5EF4-FFF2-40B4-BE49-F238E27FC236}">
                <a16:creationId xmlns:a16="http://schemas.microsoft.com/office/drawing/2014/main" id="{DC6D20C1-D99F-47B0-B1F7-EA8101F8C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2902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endParaRPr lang="en-US" sz="540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endParaRPr lang="en-US" sz="220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endParaRPr lang="en-US"/>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endParaRPr lang="en-US" sz="540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a:t>Click to</a:t>
            </a:r>
          </a:p>
          <a:p>
            <a:r>
              <a:rPr lang="en-US"/>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a:t>Click to</a:t>
            </a:r>
          </a:p>
          <a:p>
            <a:r>
              <a:rPr lang="en-US"/>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B353E9E-6F4F-441B-886F-D53691BE1378}"/>
              </a:ext>
            </a:extLst>
          </p:cNvPr>
          <p:cNvSpPr>
            <a:spLocks noGrp="1"/>
          </p:cNvSpPr>
          <p:nvPr>
            <p:ph type="pic" sz="quarter" idx="13"/>
          </p:nvPr>
        </p:nvSpPr>
        <p:spPr>
          <a:xfrm>
            <a:off x="1047750" y="1376793"/>
            <a:ext cx="2075688" cy="2073275"/>
          </a:xfrm>
          <a:prstGeom prst="round2DiagRect">
            <a:avLst/>
          </a:prstGeom>
        </p:spPr>
        <p:txBody>
          <a:bodyPr/>
          <a:lstStyle>
            <a:lvl1pPr>
              <a:defRPr sz="1600"/>
            </a:lvl1pPr>
          </a:lstStyle>
          <a:p>
            <a:endParaRPr lang="en-US"/>
          </a:p>
        </p:txBody>
      </p:sp>
      <p:sp>
        <p:nvSpPr>
          <p:cNvPr id="37" name="Picture Placeholder 23">
            <a:extLst>
              <a:ext uri="{FF2B5EF4-FFF2-40B4-BE49-F238E27FC236}">
                <a16:creationId xmlns:a16="http://schemas.microsoft.com/office/drawing/2014/main" id="{B5B9D2EE-DC4C-4740-AF09-5C66500163EA}"/>
              </a:ext>
            </a:extLst>
          </p:cNvPr>
          <p:cNvSpPr>
            <a:spLocks noGrp="1"/>
          </p:cNvSpPr>
          <p:nvPr>
            <p:ph type="pic" sz="quarter" idx="14"/>
          </p:nvPr>
        </p:nvSpPr>
        <p:spPr>
          <a:xfrm>
            <a:off x="3721626" y="1376793"/>
            <a:ext cx="2075688" cy="2073275"/>
          </a:xfrm>
          <a:prstGeom prst="round2DiagRect">
            <a:avLst/>
          </a:prstGeom>
        </p:spPr>
        <p:txBody>
          <a:bodyPr/>
          <a:lstStyle>
            <a:lvl1pPr>
              <a:defRPr sz="1600"/>
            </a:lvl1pPr>
          </a:lstStyle>
          <a:p>
            <a:endParaRPr lang="en-US"/>
          </a:p>
        </p:txBody>
      </p:sp>
      <p:sp>
        <p:nvSpPr>
          <p:cNvPr id="38" name="Picture Placeholder 23">
            <a:extLst>
              <a:ext uri="{FF2B5EF4-FFF2-40B4-BE49-F238E27FC236}">
                <a16:creationId xmlns:a16="http://schemas.microsoft.com/office/drawing/2014/main" id="{B81132E6-0A29-47B6-9E41-947D61422D45}"/>
              </a:ext>
            </a:extLst>
          </p:cNvPr>
          <p:cNvSpPr>
            <a:spLocks noGrp="1"/>
          </p:cNvSpPr>
          <p:nvPr>
            <p:ph type="pic" sz="quarter" idx="15"/>
          </p:nvPr>
        </p:nvSpPr>
        <p:spPr>
          <a:xfrm>
            <a:off x="6394260" y="1376793"/>
            <a:ext cx="2075688" cy="2073275"/>
          </a:xfrm>
          <a:prstGeom prst="round2DiagRect">
            <a:avLst/>
          </a:prstGeom>
        </p:spPr>
        <p:txBody>
          <a:bodyPr/>
          <a:lstStyle>
            <a:lvl1pPr>
              <a:defRPr sz="1600"/>
            </a:lvl1pPr>
          </a:lstStyle>
          <a:p>
            <a:endParaRPr lang="en-US"/>
          </a:p>
        </p:txBody>
      </p:sp>
      <p:sp>
        <p:nvSpPr>
          <p:cNvPr id="39" name="Picture Placeholder 23">
            <a:extLst>
              <a:ext uri="{FF2B5EF4-FFF2-40B4-BE49-F238E27FC236}">
                <a16:creationId xmlns:a16="http://schemas.microsoft.com/office/drawing/2014/main" id="{4C0E80EA-58EE-412B-A4AE-3EFE6BB25CF4}"/>
              </a:ext>
            </a:extLst>
          </p:cNvPr>
          <p:cNvSpPr>
            <a:spLocks noGrp="1"/>
          </p:cNvSpPr>
          <p:nvPr>
            <p:ph type="pic" sz="quarter" idx="16"/>
          </p:nvPr>
        </p:nvSpPr>
        <p:spPr>
          <a:xfrm>
            <a:off x="9057247" y="1376793"/>
            <a:ext cx="2075688" cy="2073275"/>
          </a:xfrm>
          <a:prstGeom prst="round2DiagRect">
            <a:avLst/>
          </a:prstGeom>
        </p:spPr>
        <p:txBody>
          <a:bodyPr/>
          <a:lstStyle>
            <a:lvl1pPr>
              <a:defRPr sz="1600"/>
            </a:lvl1pPr>
          </a:lstStyle>
          <a:p>
            <a:endParaRPr lang="en-US"/>
          </a:p>
        </p:txBody>
      </p:sp>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40" name="Text Placeholder 39">
            <a:extLst>
              <a:ext uri="{FF2B5EF4-FFF2-40B4-BE49-F238E27FC236}">
                <a16:creationId xmlns:a16="http://schemas.microsoft.com/office/drawing/2014/main" id="{EF679943-2591-4C3C-A9D6-F8AD1E41DE02}"/>
              </a:ext>
            </a:extLst>
          </p:cNvPr>
          <p:cNvSpPr>
            <a:spLocks noGrp="1"/>
          </p:cNvSpPr>
          <p:nvPr>
            <p:ph type="body" sz="quarter" idx="17" hasCustomPrompt="1"/>
          </p:nvPr>
        </p:nvSpPr>
        <p:spPr>
          <a:xfrm>
            <a:off x="1047325" y="3669894"/>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1" name="Text Placeholder 39">
            <a:extLst>
              <a:ext uri="{FF2B5EF4-FFF2-40B4-BE49-F238E27FC236}">
                <a16:creationId xmlns:a16="http://schemas.microsoft.com/office/drawing/2014/main" id="{5EFF3AD0-ADD5-4CCC-A7B8-6E6DF274CC28}"/>
              </a:ext>
            </a:extLst>
          </p:cNvPr>
          <p:cNvSpPr>
            <a:spLocks noGrp="1"/>
          </p:cNvSpPr>
          <p:nvPr>
            <p:ph type="body" sz="quarter" idx="18" hasCustomPrompt="1"/>
          </p:nvPr>
        </p:nvSpPr>
        <p:spPr>
          <a:xfrm>
            <a:off x="1047325" y="3952612"/>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5" name="Text Placeholder 39">
            <a:extLst>
              <a:ext uri="{FF2B5EF4-FFF2-40B4-BE49-F238E27FC236}">
                <a16:creationId xmlns:a16="http://schemas.microsoft.com/office/drawing/2014/main" id="{F84D2534-80B7-4C76-8CC7-C155F4923008}"/>
              </a:ext>
            </a:extLst>
          </p:cNvPr>
          <p:cNvSpPr>
            <a:spLocks noGrp="1"/>
          </p:cNvSpPr>
          <p:nvPr>
            <p:ph type="body" sz="quarter" idx="19" hasCustomPrompt="1"/>
          </p:nvPr>
        </p:nvSpPr>
        <p:spPr>
          <a:xfrm>
            <a:off x="3721626" y="3663772"/>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6" name="Text Placeholder 39">
            <a:extLst>
              <a:ext uri="{FF2B5EF4-FFF2-40B4-BE49-F238E27FC236}">
                <a16:creationId xmlns:a16="http://schemas.microsoft.com/office/drawing/2014/main" id="{074FF2A5-4FD0-475E-B34F-956208C2C7DA}"/>
              </a:ext>
            </a:extLst>
          </p:cNvPr>
          <p:cNvSpPr>
            <a:spLocks noGrp="1"/>
          </p:cNvSpPr>
          <p:nvPr>
            <p:ph type="body" sz="quarter" idx="20" hasCustomPrompt="1"/>
          </p:nvPr>
        </p:nvSpPr>
        <p:spPr>
          <a:xfrm>
            <a:off x="3721626" y="3946490"/>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7" name="Text Placeholder 39">
            <a:extLst>
              <a:ext uri="{FF2B5EF4-FFF2-40B4-BE49-F238E27FC236}">
                <a16:creationId xmlns:a16="http://schemas.microsoft.com/office/drawing/2014/main" id="{D39B066F-DC64-4779-B6D2-EB90B137438F}"/>
              </a:ext>
            </a:extLst>
          </p:cNvPr>
          <p:cNvSpPr>
            <a:spLocks noGrp="1"/>
          </p:cNvSpPr>
          <p:nvPr>
            <p:ph type="body" sz="quarter" idx="21" hasCustomPrompt="1"/>
          </p:nvPr>
        </p:nvSpPr>
        <p:spPr>
          <a:xfrm>
            <a:off x="6394260"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8" name="Text Placeholder 39">
            <a:extLst>
              <a:ext uri="{FF2B5EF4-FFF2-40B4-BE49-F238E27FC236}">
                <a16:creationId xmlns:a16="http://schemas.microsoft.com/office/drawing/2014/main" id="{A7A64C29-8FC5-4291-9F73-B5D6A4E223FA}"/>
              </a:ext>
            </a:extLst>
          </p:cNvPr>
          <p:cNvSpPr>
            <a:spLocks noGrp="1"/>
          </p:cNvSpPr>
          <p:nvPr>
            <p:ph type="body" sz="quarter" idx="22" hasCustomPrompt="1"/>
          </p:nvPr>
        </p:nvSpPr>
        <p:spPr>
          <a:xfrm>
            <a:off x="6394260"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9" name="Text Placeholder 39">
            <a:extLst>
              <a:ext uri="{FF2B5EF4-FFF2-40B4-BE49-F238E27FC236}">
                <a16:creationId xmlns:a16="http://schemas.microsoft.com/office/drawing/2014/main" id="{4013DD3C-DA77-4D01-9929-C5A92618B365}"/>
              </a:ext>
            </a:extLst>
          </p:cNvPr>
          <p:cNvSpPr>
            <a:spLocks noGrp="1"/>
          </p:cNvSpPr>
          <p:nvPr>
            <p:ph type="body" sz="quarter" idx="23" hasCustomPrompt="1"/>
          </p:nvPr>
        </p:nvSpPr>
        <p:spPr>
          <a:xfrm>
            <a:off x="9057247"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50" name="Text Placeholder 39">
            <a:extLst>
              <a:ext uri="{FF2B5EF4-FFF2-40B4-BE49-F238E27FC236}">
                <a16:creationId xmlns:a16="http://schemas.microsoft.com/office/drawing/2014/main" id="{7B511BF1-3697-426A-B69F-372C0D423DA3}"/>
              </a:ext>
            </a:extLst>
          </p:cNvPr>
          <p:cNvSpPr>
            <a:spLocks noGrp="1"/>
          </p:cNvSpPr>
          <p:nvPr>
            <p:ph type="body" sz="quarter" idx="24" hasCustomPrompt="1"/>
          </p:nvPr>
        </p:nvSpPr>
        <p:spPr>
          <a:xfrm>
            <a:off x="9057247"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722" r:id="rId8"/>
    <p:sldLayoutId id="2147483693" r:id="rId9"/>
    <p:sldLayoutId id="2147483694" r:id="rId10"/>
    <p:sldLayoutId id="2147483695" r:id="rId11"/>
    <p:sldLayoutId id="2147483720" r:id="rId12"/>
    <p:sldLayoutId id="2147483721" r:id="rId13"/>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0"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42"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3" name="Freeform: Shape 4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62"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3" name="Freeform: Shape 62">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6" name="Freeform: Shape 65">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5" name="Freeform: Shape 64">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994404" y="731041"/>
            <a:ext cx="10191942" cy="3173034"/>
          </a:xfrm>
        </p:spPr>
        <p:txBody>
          <a:bodyPr vert="horz" lIns="91440" tIns="45720" rIns="91440" bIns="45720" rtlCol="0" anchor="b">
            <a:normAutofit/>
          </a:bodyPr>
          <a:lstStyle/>
          <a:p>
            <a:pPr algn="ctr"/>
            <a:r>
              <a:rPr lang="en-US" sz="6600" dirty="0">
                <a:ea typeface="+mj-lt"/>
                <a:cs typeface="+mj-lt"/>
              </a:rPr>
              <a:t>Unsupervised Learning</a:t>
            </a:r>
            <a:endParaRPr lang="en-US" dirty="0"/>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1524000" y="4069354"/>
            <a:ext cx="9144000" cy="1265285"/>
          </a:xfrm>
        </p:spPr>
        <p:txBody>
          <a:bodyPr vert="horz" lIns="91440" tIns="45720" rIns="91440" bIns="45720" rtlCol="0">
            <a:normAutofit/>
          </a:bodyPr>
          <a:lstStyle/>
          <a:p>
            <a:pPr algn="ctr"/>
            <a:r>
              <a:rPr lang="en-US" sz="2200" kern="1200">
                <a:solidFill>
                  <a:schemeClr val="tx2"/>
                </a:solidFill>
                <a:latin typeface="+mn-lt"/>
                <a:ea typeface="+mn-ea"/>
                <a:cs typeface="+mn-cs"/>
              </a:rPr>
              <a:t>Aashish Mahato</a:t>
            </a:r>
          </a:p>
        </p:txBody>
      </p:sp>
      <p:grpSp>
        <p:nvGrpSpPr>
          <p:cNvPr id="7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5" name="Straight Connector 7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Freeform: Shape 1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5" name="Freeform: Shape 1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7" name="Freeform: Shape 16">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9"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0" name="Freeform: Shape 19">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9" name="Freeform: Shape 28">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7" name="Rectangle 36">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9" name="Rectangle 38">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41" name="Top left">
            <a:extLst>
              <a:ext uri="{FF2B5EF4-FFF2-40B4-BE49-F238E27FC236}">
                <a16:creationId xmlns:a16="http://schemas.microsoft.com/office/drawing/2014/main" id="{E4A71F22-0E43-4930-8185-0D8C1736348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2" name="Freeform: Shape 41">
              <a:extLst>
                <a:ext uri="{FF2B5EF4-FFF2-40B4-BE49-F238E27FC236}">
                  <a16:creationId xmlns:a16="http://schemas.microsoft.com/office/drawing/2014/main" id="{E337B2BE-9368-41E7-B9D3-4F1F971F94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3" name="Freeform: Shape 42">
              <a:extLst>
                <a:ext uri="{FF2B5EF4-FFF2-40B4-BE49-F238E27FC236}">
                  <a16:creationId xmlns:a16="http://schemas.microsoft.com/office/drawing/2014/main" id="{C7EDF3EA-3138-4266-8511-D57CECF0A1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EA12DCF8-5403-4AA2-818F-2DF853DC1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AD89B414-72F6-4409-A12B-4F23F1CE0F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214BA161-43C1-4B9D-A341-694B88127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B211E8CC-9B3E-4E58-821A-069B7C109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B29FA542-0294-4239-B976-E5D20656CA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EA9045A3-208C-4023-9F44-D62234135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FE48A302-2AB8-3F77-9888-497E462D9018}"/>
              </a:ext>
            </a:extLst>
          </p:cNvPr>
          <p:cNvSpPr>
            <a:spLocks noGrp="1"/>
          </p:cNvSpPr>
          <p:nvPr>
            <p:ph type="title"/>
          </p:nvPr>
        </p:nvSpPr>
        <p:spPr>
          <a:xfrm>
            <a:off x="996275" y="163350"/>
            <a:ext cx="5996619" cy="2065889"/>
          </a:xfrm>
        </p:spPr>
        <p:txBody>
          <a:bodyPr vert="horz" lIns="91440" tIns="45720" rIns="91440" bIns="45720" rtlCol="0" anchor="ctr">
            <a:normAutofit/>
          </a:bodyPr>
          <a:lstStyle/>
          <a:p>
            <a:r>
              <a:rPr lang="en-US" dirty="0">
                <a:cs typeface="Posterama"/>
              </a:rPr>
              <a:t>K-Means Clustering</a:t>
            </a:r>
            <a:endParaRPr lang="en-US" kern="1200" dirty="0">
              <a:solidFill>
                <a:schemeClr val="tx2"/>
              </a:solidFill>
              <a:latin typeface="+mj-lt"/>
              <a:ea typeface="+mj-ea"/>
              <a:cs typeface="+mj-cs"/>
            </a:endParaRPr>
          </a:p>
        </p:txBody>
      </p:sp>
      <p:grpSp>
        <p:nvGrpSpPr>
          <p:cNvPr id="51" name="Cross">
            <a:extLst>
              <a:ext uri="{FF2B5EF4-FFF2-40B4-BE49-F238E27FC236}">
                <a16:creationId xmlns:a16="http://schemas.microsoft.com/office/drawing/2014/main" id="{1EDF0462-C0C2-4E84-A7EA-8EE60CEFF6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52" name="Straight Connector 51">
              <a:extLst>
                <a:ext uri="{FF2B5EF4-FFF2-40B4-BE49-F238E27FC236}">
                  <a16:creationId xmlns:a16="http://schemas.microsoft.com/office/drawing/2014/main" id="{DD5894EA-1641-49CE-AE6E-B9522736A0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8C6415EB-8C9A-4F1B-A459-64B94A8651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6" name="Content Placeholder 5" descr="A diagram of a diagram of a circle with a red circle and blue squares&#10;&#10;AI-generated content may be incorrect.">
            <a:extLst>
              <a:ext uri="{FF2B5EF4-FFF2-40B4-BE49-F238E27FC236}">
                <a16:creationId xmlns:a16="http://schemas.microsoft.com/office/drawing/2014/main" id="{E44B7603-D1E4-FFED-DD64-4445882C3664}"/>
              </a:ext>
            </a:extLst>
          </p:cNvPr>
          <p:cNvPicPr>
            <a:picLocks noGrp="1" noChangeAspect="1"/>
          </p:cNvPicPr>
          <p:nvPr>
            <p:ph sz="quarter" idx="13"/>
          </p:nvPr>
        </p:nvPicPr>
        <p:blipFill>
          <a:blip r:embed="rId2"/>
          <a:stretch>
            <a:fillRect/>
          </a:stretch>
        </p:blipFill>
        <p:spPr>
          <a:xfrm>
            <a:off x="1457308" y="2385716"/>
            <a:ext cx="9277383" cy="3919694"/>
          </a:xfrm>
          <a:prstGeom prst="rect">
            <a:avLst/>
          </a:prstGeom>
        </p:spPr>
      </p:pic>
      <p:grpSp>
        <p:nvGrpSpPr>
          <p:cNvPr id="55" name="Bottom Right">
            <a:extLst>
              <a:ext uri="{FF2B5EF4-FFF2-40B4-BE49-F238E27FC236}">
                <a16:creationId xmlns:a16="http://schemas.microsoft.com/office/drawing/2014/main" id="{B798A610-8506-4BC1-8108-8E1A31CAB8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6" name="Freeform: Shape 55">
              <a:extLst>
                <a:ext uri="{FF2B5EF4-FFF2-40B4-BE49-F238E27FC236}">
                  <a16:creationId xmlns:a16="http://schemas.microsoft.com/office/drawing/2014/main" id="{5C72D714-A610-482A-B26E-C679E9535D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57" name="Graphic 157">
              <a:extLst>
                <a:ext uri="{FF2B5EF4-FFF2-40B4-BE49-F238E27FC236}">
                  <a16:creationId xmlns:a16="http://schemas.microsoft.com/office/drawing/2014/main" id="{D7EF30A6-8E6C-417A-B645-4EC7F0B3824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 name="Freeform: Shape 58">
                <a:extLst>
                  <a:ext uri="{FF2B5EF4-FFF2-40B4-BE49-F238E27FC236}">
                    <a16:creationId xmlns:a16="http://schemas.microsoft.com/office/drawing/2014/main" id="{17D377E0-C3CC-48DC-B73B-09CEEDE39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0E2DF20-A9FD-4B82-8673-1091B4C00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2425BAEB-7B00-4394-8302-CF2DEA7440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4917EE8E-E8BC-42F3-BEE3-2F84E8F64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B8647303-59FF-4A2B-8D6D-FB229E659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7BD597AB-C6D9-437D-BBFE-8007D4ED0F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4FA09AC9-DA2A-4216-BBFD-96E701FB8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8" name="Freeform: Shape 57">
              <a:extLst>
                <a:ext uri="{FF2B5EF4-FFF2-40B4-BE49-F238E27FC236}">
                  <a16:creationId xmlns:a16="http://schemas.microsoft.com/office/drawing/2014/main" id="{A8AD4A98-C6D7-49C8-A31E-29C6DB7C06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E2EC4D32-7D20-A937-08AD-65870E5034C0}"/>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10</a:t>
            </a:fld>
            <a:endParaRPr lang="en-US" cap="all">
              <a:cs typeface="Segoe UI Semilight" panose="020B0402040204020203" pitchFamily="34" charset="0"/>
            </a:endParaRPr>
          </a:p>
        </p:txBody>
      </p:sp>
    </p:spTree>
    <p:extLst>
      <p:ext uri="{BB962C8B-B14F-4D97-AF65-F5344CB8AC3E}">
        <p14:creationId xmlns:p14="http://schemas.microsoft.com/office/powerpoint/2010/main" val="1946344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 name="Rectangle 20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0" name="Freeform: Shape 209">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11" name="Freeform: Shape 210">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12" name="Freeform: Shape 211">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3" name="Freeform: Shape 14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14"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52" name="Freeform: Shape 15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5" name="Rectangle 21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6" name="Rectangle 21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17"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5" name="Freeform: Shape 164">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Freeform: Shape 165">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68">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69">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70">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D3CF38D6-F7B3-AE47-C4EC-70E5CDA27E48}"/>
              </a:ext>
            </a:extLst>
          </p:cNvPr>
          <p:cNvSpPr>
            <a:spLocks noGrp="1"/>
          </p:cNvSpPr>
          <p:nvPr>
            <p:ph type="title"/>
          </p:nvPr>
        </p:nvSpPr>
        <p:spPr>
          <a:xfrm>
            <a:off x="1113515" y="296406"/>
            <a:ext cx="5934616" cy="1664573"/>
          </a:xfrm>
        </p:spPr>
        <p:txBody>
          <a:bodyPr vert="horz" lIns="91440" tIns="45720" rIns="91440" bIns="45720" rtlCol="0" anchor="ctr">
            <a:normAutofit/>
          </a:bodyPr>
          <a:lstStyle/>
          <a:p>
            <a:pPr algn="l"/>
            <a:r>
              <a:rPr lang="en-US" kern="1200" dirty="0">
                <a:solidFill>
                  <a:schemeClr val="tx2"/>
                </a:solidFill>
                <a:latin typeface="+mj-lt"/>
                <a:ea typeface="+mj-ea"/>
                <a:cs typeface="+mj-cs"/>
              </a:rPr>
              <a:t>How K-Means Clustering Works?</a:t>
            </a:r>
          </a:p>
        </p:txBody>
      </p:sp>
      <p:sp>
        <p:nvSpPr>
          <p:cNvPr id="76" name="Content Placeholder 75">
            <a:extLst>
              <a:ext uri="{FF2B5EF4-FFF2-40B4-BE49-F238E27FC236}">
                <a16:creationId xmlns:a16="http://schemas.microsoft.com/office/drawing/2014/main" id="{50CAC3A5-CCB7-9FDF-4E85-595DF012F978}"/>
              </a:ext>
            </a:extLst>
          </p:cNvPr>
          <p:cNvSpPr>
            <a:spLocks noGrp="1"/>
          </p:cNvSpPr>
          <p:nvPr>
            <p:ph sz="quarter" idx="13"/>
          </p:nvPr>
        </p:nvSpPr>
        <p:spPr>
          <a:xfrm>
            <a:off x="903532" y="2045808"/>
            <a:ext cx="6771514" cy="4481203"/>
          </a:xfrm>
        </p:spPr>
        <p:txBody>
          <a:bodyPr vert="horz" lIns="91440" tIns="45720" rIns="91440" bIns="45720" rtlCol="0" anchor="t">
            <a:normAutofit/>
          </a:bodyPr>
          <a:lstStyle/>
          <a:p>
            <a:pPr marL="342900" indent="-342900" algn="just">
              <a:lnSpc>
                <a:spcPct val="160000"/>
              </a:lnSpc>
              <a:buAutoNum type="arabicParenR"/>
            </a:pPr>
            <a:r>
              <a:rPr lang="en-US" sz="1800" dirty="0"/>
              <a:t>Initialization: Start by randomly selecting K points from the dataset. These points will act as the initial cluster centroids.</a:t>
            </a:r>
            <a:endParaRPr lang="en-US" sz="1800"/>
          </a:p>
          <a:p>
            <a:pPr marL="114300" indent="-228600" algn="just">
              <a:lnSpc>
                <a:spcPct val="160000"/>
              </a:lnSpc>
              <a:buAutoNum type="arabicParenR"/>
            </a:pPr>
            <a:r>
              <a:rPr lang="en-US" sz="1800" dirty="0"/>
              <a:t> Assignment: For each data point in the dataset, calculate the distance between that point and each of the K centroids. Assign the data point to the cluster whose centroid is closest to it. This step effectively forms K clusters.</a:t>
            </a:r>
            <a:endParaRPr lang="en-US" sz="1800"/>
          </a:p>
          <a:p>
            <a:pPr marL="114300" indent="-228600" algn="just">
              <a:lnSpc>
                <a:spcPct val="160000"/>
              </a:lnSpc>
              <a:buAutoNum type="arabicParenR"/>
            </a:pPr>
            <a:r>
              <a:rPr lang="en-US" sz="1800" dirty="0">
                <a:ea typeface="+mn-lt"/>
                <a:cs typeface="+mn-lt"/>
              </a:rPr>
              <a:t> Update centroids: Once all data points have been assigned to clusters, recalculate the centroids of the clusters by taking the mean of all data points assigned to each cluster.</a:t>
            </a:r>
            <a:endParaRPr lang="en-US" sz="1800" dirty="0"/>
          </a:p>
        </p:txBody>
      </p:sp>
      <p:pic>
        <p:nvPicPr>
          <p:cNvPr id="13" name="Content Placeholder 12" descr="A screenshot of a phone&#10;&#10;AI-generated content may be incorrect.">
            <a:extLst>
              <a:ext uri="{FF2B5EF4-FFF2-40B4-BE49-F238E27FC236}">
                <a16:creationId xmlns:a16="http://schemas.microsoft.com/office/drawing/2014/main" id="{0BB17C62-D068-4D8C-F3C4-D36D792FEC20}"/>
              </a:ext>
            </a:extLst>
          </p:cNvPr>
          <p:cNvPicPr>
            <a:picLocks noChangeAspect="1"/>
          </p:cNvPicPr>
          <p:nvPr/>
        </p:nvPicPr>
        <p:blipFill>
          <a:blip r:embed="rId2"/>
          <a:stretch>
            <a:fillRect/>
          </a:stretch>
        </p:blipFill>
        <p:spPr>
          <a:xfrm>
            <a:off x="8102938" y="370386"/>
            <a:ext cx="3803510" cy="5716862"/>
          </a:xfrm>
          <a:prstGeom prst="rect">
            <a:avLst/>
          </a:prstGeom>
        </p:spPr>
      </p:pic>
      <p:grpSp>
        <p:nvGrpSpPr>
          <p:cNvPr id="218"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74">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19" name="Freeform: Shape 218">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77" name="Freeform: Shape 176">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CC46877A-BAD2-F978-9BC1-28E1379F6C3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11</a:t>
            </a:fld>
            <a:endParaRPr lang="en-US" cap="all">
              <a:cs typeface="Segoe UI Semilight" panose="020B0402040204020203" pitchFamily="34" charset="0"/>
            </a:endParaRPr>
          </a:p>
        </p:txBody>
      </p:sp>
    </p:spTree>
    <p:extLst>
      <p:ext uri="{BB962C8B-B14F-4D97-AF65-F5344CB8AC3E}">
        <p14:creationId xmlns:p14="http://schemas.microsoft.com/office/powerpoint/2010/main" val="369479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114ED0-FC78-42DA-DA22-FD1BABE191C3}"/>
            </a:ext>
          </a:extLst>
        </p:cNvPr>
        <p:cNvGrpSpPr/>
        <p:nvPr/>
      </p:nvGrpSpPr>
      <p:grpSpPr>
        <a:xfrm>
          <a:off x="0" y="0"/>
          <a:ext cx="0" cy="0"/>
          <a:chOff x="0" y="0"/>
          <a:chExt cx="0" cy="0"/>
        </a:xfrm>
      </p:grpSpPr>
      <p:sp>
        <p:nvSpPr>
          <p:cNvPr id="209" name="Rectangle 208">
            <a:extLst>
              <a:ext uri="{FF2B5EF4-FFF2-40B4-BE49-F238E27FC236}">
                <a16:creationId xmlns:a16="http://schemas.microsoft.com/office/drawing/2014/main" id="{E607B7E3-C2D9-05E9-50B3-B8AF2908A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0" name="Freeform: Shape 209">
            <a:extLst>
              <a:ext uri="{FF2B5EF4-FFF2-40B4-BE49-F238E27FC236}">
                <a16:creationId xmlns:a16="http://schemas.microsoft.com/office/drawing/2014/main" id="{F7F9CCC1-77A7-C458-7C2D-B503F2C10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11" name="Freeform: Shape 210">
            <a:extLst>
              <a:ext uri="{FF2B5EF4-FFF2-40B4-BE49-F238E27FC236}">
                <a16:creationId xmlns:a16="http://schemas.microsoft.com/office/drawing/2014/main" id="{9741AE4D-D5FE-42C0-4387-2BC375D9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12" name="Freeform: Shape 211">
            <a:extLst>
              <a:ext uri="{FF2B5EF4-FFF2-40B4-BE49-F238E27FC236}">
                <a16:creationId xmlns:a16="http://schemas.microsoft.com/office/drawing/2014/main" id="{4E92AFDC-9AEF-1A9B-99FA-A29E392E78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13" name="Graphic 141">
            <a:extLst>
              <a:ext uri="{FF2B5EF4-FFF2-40B4-BE49-F238E27FC236}">
                <a16:creationId xmlns:a16="http://schemas.microsoft.com/office/drawing/2014/main" id="{2F6793FA-39BB-8C92-2B8E-B98929C662D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43" name="Freeform: Shape 142">
              <a:extLst>
                <a:ext uri="{FF2B5EF4-FFF2-40B4-BE49-F238E27FC236}">
                  <a16:creationId xmlns:a16="http://schemas.microsoft.com/office/drawing/2014/main" id="{7CD4F528-B339-7B87-3424-D7D37EE439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146AD7B4-23CA-3F8E-48CE-EA32876142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5" name="Freeform: Shape 144">
              <a:extLst>
                <a:ext uri="{FF2B5EF4-FFF2-40B4-BE49-F238E27FC236}">
                  <a16:creationId xmlns:a16="http://schemas.microsoft.com/office/drawing/2014/main" id="{06A18F94-FB0C-3496-73BB-54ADDCF03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6" name="Freeform: Shape 145">
              <a:extLst>
                <a:ext uri="{FF2B5EF4-FFF2-40B4-BE49-F238E27FC236}">
                  <a16:creationId xmlns:a16="http://schemas.microsoft.com/office/drawing/2014/main" id="{8BA8F29D-C89C-DA0A-EEEE-03A475217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7" name="Freeform: Shape 146">
              <a:extLst>
                <a:ext uri="{FF2B5EF4-FFF2-40B4-BE49-F238E27FC236}">
                  <a16:creationId xmlns:a16="http://schemas.microsoft.com/office/drawing/2014/main" id="{B1851B90-F083-F948-665B-CBE330C5BE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DF50487F-3D1E-686C-1928-453831CF6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21A6706D-668D-0171-B3C9-544D933EF3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14" name="Graphic 157">
            <a:extLst>
              <a:ext uri="{FF2B5EF4-FFF2-40B4-BE49-F238E27FC236}">
                <a16:creationId xmlns:a16="http://schemas.microsoft.com/office/drawing/2014/main" id="{00F47AFE-97B6-F3BC-3D2F-DA17BA313B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52" name="Freeform: Shape 151">
              <a:extLst>
                <a:ext uri="{FF2B5EF4-FFF2-40B4-BE49-F238E27FC236}">
                  <a16:creationId xmlns:a16="http://schemas.microsoft.com/office/drawing/2014/main" id="{FD4CA12B-6C8E-0740-92B2-9EBCEC5CC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6D823CB9-D353-38E5-A720-0505B020B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5B231C48-C448-F349-9042-56FFF6BC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4C0508A3-B711-4A84-6D5A-36352F74D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B3AC9589-B4D0-8DAB-75C8-D18F35790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7" name="Freeform: Shape 156">
              <a:extLst>
                <a:ext uri="{FF2B5EF4-FFF2-40B4-BE49-F238E27FC236}">
                  <a16:creationId xmlns:a16="http://schemas.microsoft.com/office/drawing/2014/main" id="{33D529BD-0CE6-80F7-1F31-C880B7D9E6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8" name="Freeform: Shape 157">
              <a:extLst>
                <a:ext uri="{FF2B5EF4-FFF2-40B4-BE49-F238E27FC236}">
                  <a16:creationId xmlns:a16="http://schemas.microsoft.com/office/drawing/2014/main" id="{3FEA89B8-71BF-358A-BF06-34A2EB550A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15" name="Rectangle 214">
            <a:extLst>
              <a:ext uri="{FF2B5EF4-FFF2-40B4-BE49-F238E27FC236}">
                <a16:creationId xmlns:a16="http://schemas.microsoft.com/office/drawing/2014/main" id="{F576965B-1A4E-C6D6-F5BE-E497D41FB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16" name="Rectangle 215">
            <a:extLst>
              <a:ext uri="{FF2B5EF4-FFF2-40B4-BE49-F238E27FC236}">
                <a16:creationId xmlns:a16="http://schemas.microsoft.com/office/drawing/2014/main" id="{423BECB6-91EC-1B4E-13D0-797EF4D65C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17" name="Top left">
            <a:extLst>
              <a:ext uri="{FF2B5EF4-FFF2-40B4-BE49-F238E27FC236}">
                <a16:creationId xmlns:a16="http://schemas.microsoft.com/office/drawing/2014/main" id="{39C5CBA4-2834-0E2D-1EBE-5BF2A9EEAC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5" name="Freeform: Shape 164">
              <a:extLst>
                <a:ext uri="{FF2B5EF4-FFF2-40B4-BE49-F238E27FC236}">
                  <a16:creationId xmlns:a16="http://schemas.microsoft.com/office/drawing/2014/main" id="{CAC8C8A1-ED13-770A-D934-BB07047FD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6" name="Freeform: Shape 165">
              <a:extLst>
                <a:ext uri="{FF2B5EF4-FFF2-40B4-BE49-F238E27FC236}">
                  <a16:creationId xmlns:a16="http://schemas.microsoft.com/office/drawing/2014/main" id="{52E8BCD3-2160-7853-7226-475A763D5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E3A67A0D-1081-43DE-309B-930638ECA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6CA923DF-1589-19B8-39D5-60EBD854C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69" name="Freeform: Shape 168">
              <a:extLst>
                <a:ext uri="{FF2B5EF4-FFF2-40B4-BE49-F238E27FC236}">
                  <a16:creationId xmlns:a16="http://schemas.microsoft.com/office/drawing/2014/main" id="{3769CDA0-7F20-CADF-2B79-B3A9E41D8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0" name="Freeform: Shape 169">
              <a:extLst>
                <a:ext uri="{FF2B5EF4-FFF2-40B4-BE49-F238E27FC236}">
                  <a16:creationId xmlns:a16="http://schemas.microsoft.com/office/drawing/2014/main" id="{A2DF781A-0A7E-2B7A-C127-6A4F8533C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71" name="Freeform: Shape 170">
              <a:extLst>
                <a:ext uri="{FF2B5EF4-FFF2-40B4-BE49-F238E27FC236}">
                  <a16:creationId xmlns:a16="http://schemas.microsoft.com/office/drawing/2014/main" id="{54F1CE93-9FCB-852E-EF4D-6C82EC280B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2" name="Freeform: Shape 171">
              <a:extLst>
                <a:ext uri="{FF2B5EF4-FFF2-40B4-BE49-F238E27FC236}">
                  <a16:creationId xmlns:a16="http://schemas.microsoft.com/office/drawing/2014/main" id="{EA25D7FC-50BD-85DE-C359-1683810DE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E44D68D9-7792-E168-3EC5-9AFAA0703AA5}"/>
              </a:ext>
            </a:extLst>
          </p:cNvPr>
          <p:cNvSpPr>
            <a:spLocks noGrp="1"/>
          </p:cNvSpPr>
          <p:nvPr>
            <p:ph type="title"/>
          </p:nvPr>
        </p:nvSpPr>
        <p:spPr>
          <a:xfrm>
            <a:off x="1113515" y="296406"/>
            <a:ext cx="5934616" cy="1664573"/>
          </a:xfrm>
        </p:spPr>
        <p:txBody>
          <a:bodyPr vert="horz" lIns="91440" tIns="45720" rIns="91440" bIns="45720" rtlCol="0" anchor="ctr">
            <a:normAutofit/>
          </a:bodyPr>
          <a:lstStyle/>
          <a:p>
            <a:pPr algn="l"/>
            <a:r>
              <a:rPr lang="en-US" kern="1200" dirty="0">
                <a:solidFill>
                  <a:schemeClr val="tx2"/>
                </a:solidFill>
                <a:latin typeface="+mj-lt"/>
                <a:ea typeface="+mj-ea"/>
                <a:cs typeface="+mj-cs"/>
              </a:rPr>
              <a:t>How K-Means Clustering Works?</a:t>
            </a:r>
          </a:p>
        </p:txBody>
      </p:sp>
      <p:sp>
        <p:nvSpPr>
          <p:cNvPr id="76" name="Content Placeholder 75">
            <a:extLst>
              <a:ext uri="{FF2B5EF4-FFF2-40B4-BE49-F238E27FC236}">
                <a16:creationId xmlns:a16="http://schemas.microsoft.com/office/drawing/2014/main" id="{35C20DCC-6D69-E082-DDB5-9450D947BEB9}"/>
              </a:ext>
            </a:extLst>
          </p:cNvPr>
          <p:cNvSpPr>
            <a:spLocks noGrp="1"/>
          </p:cNvSpPr>
          <p:nvPr>
            <p:ph sz="quarter" idx="13"/>
          </p:nvPr>
        </p:nvSpPr>
        <p:spPr>
          <a:xfrm>
            <a:off x="903532" y="2045808"/>
            <a:ext cx="6771514" cy="4481203"/>
          </a:xfrm>
        </p:spPr>
        <p:txBody>
          <a:bodyPr vert="horz" lIns="91440" tIns="45720" rIns="91440" bIns="45720" rtlCol="0" anchor="t">
            <a:normAutofit/>
          </a:bodyPr>
          <a:lstStyle/>
          <a:p>
            <a:pPr algn="just">
              <a:lnSpc>
                <a:spcPct val="160000"/>
              </a:lnSpc>
            </a:pPr>
            <a:r>
              <a:rPr lang="en-US" sz="1800" dirty="0">
                <a:solidFill>
                  <a:schemeClr val="accent2"/>
                </a:solidFill>
              </a:rPr>
              <a:t>4)</a:t>
            </a:r>
            <a:r>
              <a:rPr lang="en-US" sz="1800" dirty="0"/>
              <a:t> Repeat</a:t>
            </a:r>
            <a:r>
              <a:rPr lang="en-US" sz="1800" dirty="0">
                <a:ea typeface="+mn-lt"/>
                <a:cs typeface="+mn-lt"/>
              </a:rPr>
              <a:t>: Repeat steps 2 and 3 until convergence. Convergence occurs when the centroids no longer change significantly or when a specified number of iterations is reached.</a:t>
            </a:r>
          </a:p>
          <a:p>
            <a:pPr algn="just">
              <a:lnSpc>
                <a:spcPct val="160000"/>
              </a:lnSpc>
            </a:pPr>
            <a:r>
              <a:rPr lang="en-US" sz="1800" dirty="0">
                <a:solidFill>
                  <a:schemeClr val="accent2"/>
                </a:solidFill>
              </a:rPr>
              <a:t>5)</a:t>
            </a:r>
            <a:r>
              <a:rPr lang="en-US" sz="1800" dirty="0"/>
              <a:t> </a:t>
            </a:r>
            <a:r>
              <a:rPr lang="en-US" sz="1800" dirty="0">
                <a:ea typeface="+mn-lt"/>
                <a:cs typeface="+mn-lt"/>
              </a:rPr>
              <a:t>Final Result: Once convergence is achieved, the algorithm outputs the final cluster centroids and the assignment of each data point to a cluster.</a:t>
            </a:r>
            <a:endParaRPr lang="en-US" sz="1800" dirty="0"/>
          </a:p>
        </p:txBody>
      </p:sp>
      <p:pic>
        <p:nvPicPr>
          <p:cNvPr id="13" name="Content Placeholder 12" descr="A screenshot of a phone&#10;&#10;AI-generated content may be incorrect.">
            <a:extLst>
              <a:ext uri="{FF2B5EF4-FFF2-40B4-BE49-F238E27FC236}">
                <a16:creationId xmlns:a16="http://schemas.microsoft.com/office/drawing/2014/main" id="{27433AE5-FB9A-7FB2-A418-C34D20CEF73D}"/>
              </a:ext>
            </a:extLst>
          </p:cNvPr>
          <p:cNvPicPr>
            <a:picLocks noChangeAspect="1"/>
          </p:cNvPicPr>
          <p:nvPr/>
        </p:nvPicPr>
        <p:blipFill>
          <a:blip r:embed="rId2"/>
          <a:stretch>
            <a:fillRect/>
          </a:stretch>
        </p:blipFill>
        <p:spPr>
          <a:xfrm>
            <a:off x="8102938" y="370386"/>
            <a:ext cx="3803510" cy="5716862"/>
          </a:xfrm>
          <a:prstGeom prst="rect">
            <a:avLst/>
          </a:prstGeom>
        </p:spPr>
      </p:pic>
      <p:grpSp>
        <p:nvGrpSpPr>
          <p:cNvPr id="218" name="Bottom Right">
            <a:extLst>
              <a:ext uri="{FF2B5EF4-FFF2-40B4-BE49-F238E27FC236}">
                <a16:creationId xmlns:a16="http://schemas.microsoft.com/office/drawing/2014/main" id="{D285D222-7590-F138-9397-CCC9D95A74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5" name="Freeform: Shape 174">
              <a:extLst>
                <a:ext uri="{FF2B5EF4-FFF2-40B4-BE49-F238E27FC236}">
                  <a16:creationId xmlns:a16="http://schemas.microsoft.com/office/drawing/2014/main" id="{5726509D-73F1-82C2-63AE-C7BE6D7B95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6" name="Graphic 157">
              <a:extLst>
                <a:ext uri="{FF2B5EF4-FFF2-40B4-BE49-F238E27FC236}">
                  <a16:creationId xmlns:a16="http://schemas.microsoft.com/office/drawing/2014/main" id="{F7E92DD2-1A71-75D7-C99D-E532162E70C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19" name="Freeform: Shape 218">
                <a:extLst>
                  <a:ext uri="{FF2B5EF4-FFF2-40B4-BE49-F238E27FC236}">
                    <a16:creationId xmlns:a16="http://schemas.microsoft.com/office/drawing/2014/main" id="{D8F06DFA-8662-5EFC-2037-2AF77B17E2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36BA0BB5-D8B4-F83E-1574-AF17790DA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4E6126B6-F659-BE19-3688-20CB30C26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A67E5239-F531-AA9B-4B8C-9532E4836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C9DAECDF-BDDD-C4B4-D04F-7403DFA647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3C17FF84-1155-C591-3571-4EB491BE26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4" name="Freeform: Shape 183">
                <a:extLst>
                  <a:ext uri="{FF2B5EF4-FFF2-40B4-BE49-F238E27FC236}">
                    <a16:creationId xmlns:a16="http://schemas.microsoft.com/office/drawing/2014/main" id="{C9533FB7-4058-50F4-5FF2-0ACDF1CA20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77" name="Freeform: Shape 176">
              <a:extLst>
                <a:ext uri="{FF2B5EF4-FFF2-40B4-BE49-F238E27FC236}">
                  <a16:creationId xmlns:a16="http://schemas.microsoft.com/office/drawing/2014/main" id="{5212FE8D-AD4F-674A-161A-4CE8F90737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1B251750-6FBC-A0E0-CC6E-EE16A127D7C1}"/>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12</a:t>
            </a:fld>
            <a:endParaRPr lang="en-US" cap="all">
              <a:cs typeface="Segoe UI Semilight" panose="020B0402040204020203" pitchFamily="34" charset="0"/>
            </a:endParaRPr>
          </a:p>
        </p:txBody>
      </p:sp>
    </p:spTree>
    <p:extLst>
      <p:ext uri="{BB962C8B-B14F-4D97-AF65-F5344CB8AC3E}">
        <p14:creationId xmlns:p14="http://schemas.microsoft.com/office/powerpoint/2010/main" val="1899320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F813E4-74B8-8189-46CA-A4B3121A3FE1}"/>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3B7BAE42-F766-A682-0207-AC1EE0A38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7EC4FA4E-687F-99FA-EC52-DBF1DBC2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8BD3BAB2-B662-70E6-FFAD-F1DDA281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992FD50C-DF91-619E-0E45-1A810F8A1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2B98DB47-09B6-1E4A-C215-D05C09EA80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AED92FFF-8BDB-61E7-4D72-D6EB21F5B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B0D879A-585B-42FA-7D98-812DA784D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C770DF-7BAB-EA91-4867-B01E04037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E28ACD0-A1D4-7CFF-83D4-E3328612D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079B6BD-0DE3-BAFF-EFBA-30F88ECAE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954C9B4-EA4A-03B6-02B9-2A82BF334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4BA5B32-E8AE-BC8B-C8CD-4B0BC5F71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E63E143E-BD96-0C58-8F52-EC96F1B48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CC1CF94D-DDFE-2EF8-544A-AD2E3F5F0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D0F5757-74F5-24A6-2B2C-CF85AFB44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7DDF1E2-FD55-A325-4ECF-8E06F311E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085AD0AD-67C9-D6A8-FAD4-1D1BC23A0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02E1808E-AF3B-67B1-EE4C-DF50EAEC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8C46F017-B663-1419-F747-17C765662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B55AB4B6-1139-D624-5547-71EE2B901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2E093BF8-D5AA-3F92-1CDE-8C42C94B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DEA5C641-BE37-74B5-BA99-519C0FFB4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718BF2DC-5F61-6AA5-71B5-79ECFB7869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1E83E1CB-F789-C1F8-E6BF-E79E8274A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91F46763-B785-12EA-6908-D2E99830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0FEB55E6-C8F2-0C76-9F44-4FDD511C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B49A2E2-7CDA-CB3F-2DDC-005198C22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669278F-4E50-3EDC-83FC-B199C642E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964EAD7-1A34-B28C-02C9-7F2FCA314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6B17D73-4572-9AD3-D9E6-0B1C6CD3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6753B0B-D695-4115-E8CF-6ECCD9066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DEC15A2A-120A-B874-EBFA-7FCDD030378A}"/>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ea typeface="+mj-lt"/>
                <a:cs typeface="+mj-lt"/>
              </a:rPr>
              <a:t>Advantages of K-Means Clustering</a:t>
            </a:r>
            <a:endParaRPr lang="en-US" kern="1200" dirty="0">
              <a:ea typeface="+mj-lt"/>
              <a:cs typeface="+mj-lt"/>
            </a:endParaRPr>
          </a:p>
        </p:txBody>
      </p:sp>
      <p:grpSp>
        <p:nvGrpSpPr>
          <p:cNvPr id="111" name="Bottom Right">
            <a:extLst>
              <a:ext uri="{FF2B5EF4-FFF2-40B4-BE49-F238E27FC236}">
                <a16:creationId xmlns:a16="http://schemas.microsoft.com/office/drawing/2014/main" id="{670F7293-B1AA-1505-A442-540BAE6CE8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A31F0701-230D-635D-5668-CBFF5C79F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6C849257-667B-7384-B882-1D8797E4E7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4DAB349-DB34-FD56-10C7-28FA9EB47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334C2DE-B966-38CC-F69A-EF9F54F6F9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3B80C7D-9AC3-71F1-D77B-6F8200314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4000905E-34FC-6F6D-F106-74BE152D3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277B9502-7C6C-F354-7582-4EF72EFCB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30CF7E43-F50E-C810-57CE-F1E8D3B2B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D57A4498-B765-91E7-A86A-2543E73B35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36E8431F-3871-D336-B4B6-4B823DB2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9BEFAC4C-A07A-9047-8051-D4F731DF0041}"/>
              </a:ext>
            </a:extLst>
          </p:cNvPr>
          <p:cNvSpPr>
            <a:spLocks noGrp="1"/>
          </p:cNvSpPr>
          <p:nvPr>
            <p:ph idx="1"/>
          </p:nvPr>
        </p:nvSpPr>
        <p:spPr>
          <a:xfrm>
            <a:off x="1194512" y="2209302"/>
            <a:ext cx="9978765" cy="3956336"/>
          </a:xfrm>
          <a:prstGeom prst="roundRect">
            <a:avLst/>
          </a:prstGeom>
        </p:spPr>
        <p:txBody>
          <a:bodyPr vert="horz" lIns="91440" tIns="45720" rIns="91440" bIns="45720" rtlCol="0" anchor="t">
            <a:normAutofit/>
          </a:bodyPr>
          <a:lstStyle/>
          <a:p>
            <a:pPr indent="-228600" algn="just">
              <a:lnSpc>
                <a:spcPct val="150000"/>
              </a:lnSpc>
              <a:buChar char="+"/>
            </a:pPr>
            <a:r>
              <a:rPr lang="en-US" dirty="0"/>
              <a:t>One</a:t>
            </a:r>
            <a:r>
              <a:rPr lang="en-US" dirty="0">
                <a:ea typeface="+mn-lt"/>
                <a:cs typeface="+mn-lt"/>
              </a:rPr>
              <a:t> of the simplest algorithm to understand</a:t>
            </a:r>
          </a:p>
          <a:p>
            <a:pPr indent="-228600" algn="just">
              <a:lnSpc>
                <a:spcPct val="150000"/>
              </a:lnSpc>
              <a:buFont typeface="Avenir Next LT Pro" panose="020B0504020202020204" pitchFamily="34" charset="0"/>
              <a:buChar char="+"/>
            </a:pPr>
            <a:r>
              <a:rPr lang="en-US" dirty="0">
                <a:ea typeface="+mn-lt"/>
                <a:cs typeface="+mn-lt"/>
              </a:rPr>
              <a:t>Since it uses simple computations it is relatively efficient</a:t>
            </a:r>
          </a:p>
          <a:p>
            <a:pPr indent="-228600" algn="just">
              <a:lnSpc>
                <a:spcPct val="150000"/>
              </a:lnSpc>
              <a:buFont typeface="Avenir Next LT Pro" panose="020B0504020202020204" pitchFamily="34" charset="0"/>
              <a:buChar char="+"/>
            </a:pPr>
            <a:r>
              <a:rPr lang="en-US" dirty="0">
                <a:ea typeface="+mn-lt"/>
                <a:cs typeface="+mn-lt"/>
              </a:rPr>
              <a:t>Gives better results when there is less data overlapping</a:t>
            </a:r>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9B839F33-DDDF-9B24-C80A-EE1E28E9ED51}"/>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13</a:t>
            </a:fld>
            <a:endParaRPr lang="en-US" cap="all">
              <a:cs typeface="Segoe UI Semilight" panose="020B0402040204020203" pitchFamily="34" charset="0"/>
            </a:endParaRPr>
          </a:p>
        </p:txBody>
      </p:sp>
    </p:spTree>
    <p:extLst>
      <p:ext uri="{BB962C8B-B14F-4D97-AF65-F5344CB8AC3E}">
        <p14:creationId xmlns:p14="http://schemas.microsoft.com/office/powerpoint/2010/main" val="252931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7B77FE-FFA1-7D7C-3AE2-3FFC86769849}"/>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E1007CB3-7C50-98AB-895D-8A4FCFEED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C394E319-3DDD-819D-4238-6FBCF0B10E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EB44B327-C159-3CDC-3DBD-DF1B7AC0D0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DBDD45E5-2999-8E70-42B7-76599B3CE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3CDB5FE7-D477-896E-EF69-37E44F32471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5E16F471-02ED-8A3A-1941-0C422471C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32CFE05-C260-8B56-4148-CA71F0A9EC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393F646-2B20-B2DC-D97B-F76509D142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42ADDFB-B6D9-7D51-E9B5-AD309D05E5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105956D9-988E-403D-5120-EB12BC5EBA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CFD5A40-ADB6-8CC5-6250-A5BE4A386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07395C6C-4FEC-1B9B-824F-307B69168E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2F0A99CA-702E-23CC-1253-9A4905EC3C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2B9ACF9F-F0F5-4D4D-C10C-E208FDA0B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0F58D06F-6CD6-4B72-BB28-ADF9592303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33B79243-CAE6-F337-1623-2E09B8C0E9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4DE25546-1917-EDC2-8A25-B6E0CB188F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7DD851AC-77DD-77A3-945D-68F49CA74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1166057-0236-2AE8-197D-ACEA8D764F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9302198A-B8C8-D20F-E955-BAC164D6D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43D23D3F-CFF2-3FAD-CE44-D81248CD18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AE357662-9B90-4A17-9DA5-D7546AF743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F6D9F436-C72D-001D-0FBD-3DFE1E0A31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E24D1402-FBD5-AD84-8E4D-ECEC491017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125B2D8D-90EA-540C-2745-E915BE1BE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2C2CC71-602B-072B-4A9A-951B7D8E7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0B4E87C6-31ED-408B-C094-95363C2C2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CE83BBE8-5F4F-33BC-7D75-A4F358C4B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45A7C0D7-D347-CA4F-D12A-A0D454A842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F793190-5F40-A400-E316-1D6241D50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65BC64F3-7818-3F4C-52C9-9DA8B1724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1C816A36-777F-6A41-08EE-2A01DE916043}"/>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ea typeface="+mj-lt"/>
                <a:cs typeface="+mj-lt"/>
              </a:rPr>
              <a:t>Disadvantages of K-Means Clustering</a:t>
            </a:r>
            <a:endParaRPr lang="en-US" kern="1200" dirty="0">
              <a:ea typeface="+mj-lt"/>
              <a:cs typeface="+mj-lt"/>
            </a:endParaRPr>
          </a:p>
        </p:txBody>
      </p:sp>
      <p:grpSp>
        <p:nvGrpSpPr>
          <p:cNvPr id="111" name="Bottom Right">
            <a:extLst>
              <a:ext uri="{FF2B5EF4-FFF2-40B4-BE49-F238E27FC236}">
                <a16:creationId xmlns:a16="http://schemas.microsoft.com/office/drawing/2014/main" id="{CD93E1E6-71E1-0303-5DEA-EC751C23A5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92105023-9861-6C57-A805-1018169BB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1D5D7E5B-BD9F-4E78-FFB3-C4F9B0B5DFF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344D865-43B0-3515-6897-23D0F84E8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80399413-B378-BDF9-C777-DBBA56877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7D4C5EE5-915E-10F5-2019-D892F9A3AF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FD899A4C-7FB9-C37A-46C7-67909F140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6E4B81EF-4822-7172-3B55-F6178A305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B39BC05F-CD4B-3BBB-4947-576B939A2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D4234283-D586-8629-C95A-8A17854BC2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A228906E-C557-36C3-502B-0C69764A6C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556800CE-5752-2064-EB31-462E6DD42CB4}"/>
              </a:ext>
            </a:extLst>
          </p:cNvPr>
          <p:cNvSpPr>
            <a:spLocks noGrp="1"/>
          </p:cNvSpPr>
          <p:nvPr>
            <p:ph idx="1"/>
          </p:nvPr>
        </p:nvSpPr>
        <p:spPr>
          <a:xfrm>
            <a:off x="1194512" y="2209302"/>
            <a:ext cx="9978765" cy="3956336"/>
          </a:xfrm>
          <a:prstGeom prst="roundRect">
            <a:avLst/>
          </a:prstGeom>
        </p:spPr>
        <p:txBody>
          <a:bodyPr vert="horz" lIns="91440" tIns="45720" rIns="91440" bIns="45720" rtlCol="0" anchor="t">
            <a:normAutofit/>
          </a:bodyPr>
          <a:lstStyle/>
          <a:p>
            <a:pPr indent="-228600" algn="just">
              <a:lnSpc>
                <a:spcPct val="150000"/>
              </a:lnSpc>
              <a:buChar char="+"/>
            </a:pPr>
            <a:r>
              <a:rPr lang="en-US" dirty="0">
                <a:ea typeface="+mn-lt"/>
                <a:cs typeface="+mn-lt"/>
              </a:rPr>
              <a:t>Number of clusters need to be defined by user</a:t>
            </a:r>
            <a:endParaRPr lang="en-US">
              <a:ea typeface="+mn-lt"/>
              <a:cs typeface="+mn-lt"/>
            </a:endParaRPr>
          </a:p>
          <a:p>
            <a:pPr indent="-228600" algn="just">
              <a:lnSpc>
                <a:spcPct val="150000"/>
              </a:lnSpc>
              <a:buFont typeface="Avenir Next LT Pro" panose="020B0504020202020204" pitchFamily="34" charset="0"/>
              <a:buChar char="+"/>
            </a:pPr>
            <a:r>
              <a:rPr lang="en-US" dirty="0">
                <a:ea typeface="+mn-lt"/>
                <a:cs typeface="+mn-lt"/>
              </a:rPr>
              <a:t>Doesn't work well in case of overlapping data</a:t>
            </a:r>
          </a:p>
          <a:p>
            <a:pPr indent="-228600" algn="just">
              <a:lnSpc>
                <a:spcPct val="150000"/>
              </a:lnSpc>
              <a:buFont typeface="Avenir Next LT Pro" panose="020B0504020202020204" pitchFamily="34" charset="0"/>
              <a:buChar char="+"/>
            </a:pPr>
            <a:r>
              <a:rPr lang="en-US" dirty="0">
                <a:ea typeface="+mn-lt"/>
                <a:cs typeface="+mn-lt"/>
              </a:rPr>
              <a:t>Unable to handle the noisy data and outliers</a:t>
            </a:r>
          </a:p>
          <a:p>
            <a:pPr indent="-228600" algn="just">
              <a:lnSpc>
                <a:spcPct val="150000"/>
              </a:lnSpc>
              <a:buFont typeface="Avenir Next LT Pro" panose="020B0504020202020204" pitchFamily="34" charset="0"/>
              <a:buChar char="+"/>
            </a:pPr>
            <a:r>
              <a:rPr lang="en-US" dirty="0">
                <a:ea typeface="+mn-lt"/>
                <a:cs typeface="+mn-lt"/>
              </a:rPr>
              <a:t>Algorithm fails for non-linear data set</a:t>
            </a:r>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3C58E6FE-B042-8CEA-79CE-9425B2CA3EA7}"/>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14</a:t>
            </a:fld>
            <a:endParaRPr lang="en-US" cap="all">
              <a:cs typeface="Segoe UI Semilight" panose="020B0402040204020203" pitchFamily="34" charset="0"/>
            </a:endParaRPr>
          </a:p>
        </p:txBody>
      </p:sp>
    </p:spTree>
    <p:extLst>
      <p:ext uri="{BB962C8B-B14F-4D97-AF65-F5344CB8AC3E}">
        <p14:creationId xmlns:p14="http://schemas.microsoft.com/office/powerpoint/2010/main" val="1730563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99BF394-47A6-8EAE-05B4-33D646B881BF}"/>
            </a:ext>
          </a:extLst>
        </p:cNvPr>
        <p:cNvGrpSpPr/>
        <p:nvPr/>
      </p:nvGrpSpPr>
      <p:grpSpPr>
        <a:xfrm>
          <a:off x="0" y="0"/>
          <a:ext cx="0" cy="0"/>
          <a:chOff x="0" y="0"/>
          <a:chExt cx="0" cy="0"/>
        </a:xfrm>
      </p:grpSpPr>
      <p:sp>
        <p:nvSpPr>
          <p:cNvPr id="473" name="Rectangle 472">
            <a:extLst>
              <a:ext uri="{FF2B5EF4-FFF2-40B4-BE49-F238E27FC236}">
                <a16:creationId xmlns:a16="http://schemas.microsoft.com/office/drawing/2014/main" id="{4D5A1805-D743-71CB-CF7B-85E7533B20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5" name="Freeform: Shape 474">
            <a:extLst>
              <a:ext uri="{FF2B5EF4-FFF2-40B4-BE49-F238E27FC236}">
                <a16:creationId xmlns:a16="http://schemas.microsoft.com/office/drawing/2014/main" id="{3F26F2C3-6378-8A83-F9F9-BF60F91C7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7" name="Freeform: Shape 476">
            <a:extLst>
              <a:ext uri="{FF2B5EF4-FFF2-40B4-BE49-F238E27FC236}">
                <a16:creationId xmlns:a16="http://schemas.microsoft.com/office/drawing/2014/main" id="{13C989CF-C6BA-936B-F268-59252187EC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9" name="Freeform: Shape 478">
            <a:extLst>
              <a:ext uri="{FF2B5EF4-FFF2-40B4-BE49-F238E27FC236}">
                <a16:creationId xmlns:a16="http://schemas.microsoft.com/office/drawing/2014/main" id="{1055CA3F-0840-C16C-07C1-E6E1D54FA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1" name="Graphic 141">
            <a:extLst>
              <a:ext uri="{FF2B5EF4-FFF2-40B4-BE49-F238E27FC236}">
                <a16:creationId xmlns:a16="http://schemas.microsoft.com/office/drawing/2014/main" id="{67B6190E-136A-7AC8-6722-3AE656B31B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82" name="Freeform: Shape 481">
              <a:extLst>
                <a:ext uri="{FF2B5EF4-FFF2-40B4-BE49-F238E27FC236}">
                  <a16:creationId xmlns:a16="http://schemas.microsoft.com/office/drawing/2014/main" id="{D2821FDC-98E3-1ED2-0711-4FF6F39922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3" name="Freeform: Shape 482">
              <a:extLst>
                <a:ext uri="{FF2B5EF4-FFF2-40B4-BE49-F238E27FC236}">
                  <a16:creationId xmlns:a16="http://schemas.microsoft.com/office/drawing/2014/main" id="{52E61A73-0663-218D-D3B1-FD00AC5EF4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4" name="Freeform: Shape 483">
              <a:extLst>
                <a:ext uri="{FF2B5EF4-FFF2-40B4-BE49-F238E27FC236}">
                  <a16:creationId xmlns:a16="http://schemas.microsoft.com/office/drawing/2014/main" id="{5889A04C-727B-485E-EDC0-FD4940E89F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485" name="Freeform: Shape 484">
              <a:extLst>
                <a:ext uri="{FF2B5EF4-FFF2-40B4-BE49-F238E27FC236}">
                  <a16:creationId xmlns:a16="http://schemas.microsoft.com/office/drawing/2014/main" id="{6EFFF23B-45A4-F6BB-950F-85C6F5F1B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6" name="Freeform: Shape 485">
              <a:extLst>
                <a:ext uri="{FF2B5EF4-FFF2-40B4-BE49-F238E27FC236}">
                  <a16:creationId xmlns:a16="http://schemas.microsoft.com/office/drawing/2014/main" id="{BE20D897-CD70-5D86-BBA4-14CD8AC30C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487" name="Freeform: Shape 486">
              <a:extLst>
                <a:ext uri="{FF2B5EF4-FFF2-40B4-BE49-F238E27FC236}">
                  <a16:creationId xmlns:a16="http://schemas.microsoft.com/office/drawing/2014/main" id="{59641504-0284-2E99-B9C7-756177206A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488" name="Freeform: Shape 487">
              <a:extLst>
                <a:ext uri="{FF2B5EF4-FFF2-40B4-BE49-F238E27FC236}">
                  <a16:creationId xmlns:a16="http://schemas.microsoft.com/office/drawing/2014/main" id="{EA6A3089-EFCD-978F-FCDF-51C0A1676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490" name="Graphic 157">
            <a:extLst>
              <a:ext uri="{FF2B5EF4-FFF2-40B4-BE49-F238E27FC236}">
                <a16:creationId xmlns:a16="http://schemas.microsoft.com/office/drawing/2014/main" id="{9B5400EC-839C-0DF6-105A-29CF15ED29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491" name="Freeform: Shape 490">
              <a:extLst>
                <a:ext uri="{FF2B5EF4-FFF2-40B4-BE49-F238E27FC236}">
                  <a16:creationId xmlns:a16="http://schemas.microsoft.com/office/drawing/2014/main" id="{20FDF246-1FD1-34D3-95ED-2791F8FAB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2" name="Freeform: Shape 491">
              <a:extLst>
                <a:ext uri="{FF2B5EF4-FFF2-40B4-BE49-F238E27FC236}">
                  <a16:creationId xmlns:a16="http://schemas.microsoft.com/office/drawing/2014/main" id="{00C29749-61AF-188D-190E-EB7ED3DA1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3" name="Freeform: Shape 492">
              <a:extLst>
                <a:ext uri="{FF2B5EF4-FFF2-40B4-BE49-F238E27FC236}">
                  <a16:creationId xmlns:a16="http://schemas.microsoft.com/office/drawing/2014/main" id="{02474D8D-E9FA-4DFA-5712-798BE1DC5C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4" name="Freeform: Shape 493">
              <a:extLst>
                <a:ext uri="{FF2B5EF4-FFF2-40B4-BE49-F238E27FC236}">
                  <a16:creationId xmlns:a16="http://schemas.microsoft.com/office/drawing/2014/main" id="{581E16AD-B664-2F86-98B3-A95CE100F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5" name="Freeform: Shape 494">
              <a:extLst>
                <a:ext uri="{FF2B5EF4-FFF2-40B4-BE49-F238E27FC236}">
                  <a16:creationId xmlns:a16="http://schemas.microsoft.com/office/drawing/2014/main" id="{5BC68144-7554-B5EA-485A-27F149B357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6" name="Freeform: Shape 495">
              <a:extLst>
                <a:ext uri="{FF2B5EF4-FFF2-40B4-BE49-F238E27FC236}">
                  <a16:creationId xmlns:a16="http://schemas.microsoft.com/office/drawing/2014/main" id="{B5B9F573-CBE6-2219-D652-2101F63674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7" name="Freeform: Shape 496">
              <a:extLst>
                <a:ext uri="{FF2B5EF4-FFF2-40B4-BE49-F238E27FC236}">
                  <a16:creationId xmlns:a16="http://schemas.microsoft.com/office/drawing/2014/main" id="{E48FB72E-F7B3-7D18-063C-E152129A3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99" name="Rectangle 498">
            <a:extLst>
              <a:ext uri="{FF2B5EF4-FFF2-40B4-BE49-F238E27FC236}">
                <a16:creationId xmlns:a16="http://schemas.microsoft.com/office/drawing/2014/main" id="{95D3D1AF-6A54-51A3-5E11-AF51098F5D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01" name="Rectangle 500">
            <a:extLst>
              <a:ext uri="{FF2B5EF4-FFF2-40B4-BE49-F238E27FC236}">
                <a16:creationId xmlns:a16="http://schemas.microsoft.com/office/drawing/2014/main" id="{F26DCBE5-7625-FBAB-B264-86783646B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03" name="Top Left">
            <a:extLst>
              <a:ext uri="{FF2B5EF4-FFF2-40B4-BE49-F238E27FC236}">
                <a16:creationId xmlns:a16="http://schemas.microsoft.com/office/drawing/2014/main" id="{81969869-98D9-3D57-DEC5-0019D6B517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4" name="Freeform: Shape 503">
              <a:extLst>
                <a:ext uri="{FF2B5EF4-FFF2-40B4-BE49-F238E27FC236}">
                  <a16:creationId xmlns:a16="http://schemas.microsoft.com/office/drawing/2014/main" id="{85C77497-3A52-6A8A-37E2-42D73815C5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5" name="Freeform: Shape 504">
              <a:extLst>
                <a:ext uri="{FF2B5EF4-FFF2-40B4-BE49-F238E27FC236}">
                  <a16:creationId xmlns:a16="http://schemas.microsoft.com/office/drawing/2014/main" id="{ED936360-E2B0-1A48-0D1A-709E96CDF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6" name="Freeform: Shape 505">
              <a:extLst>
                <a:ext uri="{FF2B5EF4-FFF2-40B4-BE49-F238E27FC236}">
                  <a16:creationId xmlns:a16="http://schemas.microsoft.com/office/drawing/2014/main" id="{6D606DE8-FF5F-4FA9-D805-91D759485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7" name="Freeform: Shape 506">
              <a:extLst>
                <a:ext uri="{FF2B5EF4-FFF2-40B4-BE49-F238E27FC236}">
                  <a16:creationId xmlns:a16="http://schemas.microsoft.com/office/drawing/2014/main" id="{29D7A046-ED35-62FB-6BA5-94384413F6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8" name="Freeform: Shape 507">
              <a:extLst>
                <a:ext uri="{FF2B5EF4-FFF2-40B4-BE49-F238E27FC236}">
                  <a16:creationId xmlns:a16="http://schemas.microsoft.com/office/drawing/2014/main" id="{CD28D590-B25B-C9B6-224F-67B53056D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9" name="Freeform: Shape 508">
              <a:extLst>
                <a:ext uri="{FF2B5EF4-FFF2-40B4-BE49-F238E27FC236}">
                  <a16:creationId xmlns:a16="http://schemas.microsoft.com/office/drawing/2014/main" id="{EB7E92A9-9293-84E2-7ED9-D0034FABB7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0" name="Freeform: Shape 509">
              <a:extLst>
                <a:ext uri="{FF2B5EF4-FFF2-40B4-BE49-F238E27FC236}">
                  <a16:creationId xmlns:a16="http://schemas.microsoft.com/office/drawing/2014/main" id="{7FC60F12-0F19-666C-8BB7-14D2AB35A5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1" name="Freeform: Shape 510">
              <a:extLst>
                <a:ext uri="{FF2B5EF4-FFF2-40B4-BE49-F238E27FC236}">
                  <a16:creationId xmlns:a16="http://schemas.microsoft.com/office/drawing/2014/main" id="{EB3CB57D-2BF8-0FDC-F7D7-6778C0DA2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513" name="Bottom Right">
            <a:extLst>
              <a:ext uri="{FF2B5EF4-FFF2-40B4-BE49-F238E27FC236}">
                <a16:creationId xmlns:a16="http://schemas.microsoft.com/office/drawing/2014/main" id="{09935890-75D7-0938-4632-D06AB6D90C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4" name="Freeform: Shape 513">
              <a:extLst>
                <a:ext uri="{FF2B5EF4-FFF2-40B4-BE49-F238E27FC236}">
                  <a16:creationId xmlns:a16="http://schemas.microsoft.com/office/drawing/2014/main" id="{C5E420A1-E9D4-B278-DA40-CF3EB5AAC1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5" name="Graphic 157">
              <a:extLst>
                <a:ext uri="{FF2B5EF4-FFF2-40B4-BE49-F238E27FC236}">
                  <a16:creationId xmlns:a16="http://schemas.microsoft.com/office/drawing/2014/main" id="{7E26992F-D316-B2D4-FA0D-A8BB6FBA3D9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7" name="Freeform: Shape 516">
                <a:extLst>
                  <a:ext uri="{FF2B5EF4-FFF2-40B4-BE49-F238E27FC236}">
                    <a16:creationId xmlns:a16="http://schemas.microsoft.com/office/drawing/2014/main" id="{1A89E33B-84EE-A4D2-0164-CE089B4770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8" name="Freeform: Shape 517">
                <a:extLst>
                  <a:ext uri="{FF2B5EF4-FFF2-40B4-BE49-F238E27FC236}">
                    <a16:creationId xmlns:a16="http://schemas.microsoft.com/office/drawing/2014/main" id="{840130D9-CBBE-9E98-93ED-D1DF6D42A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9" name="Freeform: Shape 518">
                <a:extLst>
                  <a:ext uri="{FF2B5EF4-FFF2-40B4-BE49-F238E27FC236}">
                    <a16:creationId xmlns:a16="http://schemas.microsoft.com/office/drawing/2014/main" id="{D33E92DE-ABDE-D12E-8376-2E8593E155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0" name="Freeform: Shape 519">
                <a:extLst>
                  <a:ext uri="{FF2B5EF4-FFF2-40B4-BE49-F238E27FC236}">
                    <a16:creationId xmlns:a16="http://schemas.microsoft.com/office/drawing/2014/main" id="{A64D3FFA-B52D-DA9C-360B-E6B9E9ECC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1" name="Freeform: Shape 520">
                <a:extLst>
                  <a:ext uri="{FF2B5EF4-FFF2-40B4-BE49-F238E27FC236}">
                    <a16:creationId xmlns:a16="http://schemas.microsoft.com/office/drawing/2014/main" id="{98DBA1D9-0F0E-0484-C3BA-36C42111BF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2" name="Freeform: Shape 521">
                <a:extLst>
                  <a:ext uri="{FF2B5EF4-FFF2-40B4-BE49-F238E27FC236}">
                    <a16:creationId xmlns:a16="http://schemas.microsoft.com/office/drawing/2014/main" id="{218A9AB9-C4F2-1BB4-0D8E-CDA9AC3D86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3" name="Freeform: Shape 522">
                <a:extLst>
                  <a:ext uri="{FF2B5EF4-FFF2-40B4-BE49-F238E27FC236}">
                    <a16:creationId xmlns:a16="http://schemas.microsoft.com/office/drawing/2014/main" id="{DF5EC1FF-9B9E-D31D-F2F9-916E61A54D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6" name="Freeform: Shape 515">
              <a:extLst>
                <a:ext uri="{FF2B5EF4-FFF2-40B4-BE49-F238E27FC236}">
                  <a16:creationId xmlns:a16="http://schemas.microsoft.com/office/drawing/2014/main" id="{15C47D6C-9165-55A3-C594-4191988B58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626613E0-E4F6-4A52-85E5-DEF4818F6ACB}"/>
              </a:ext>
            </a:extLst>
          </p:cNvPr>
          <p:cNvSpPr>
            <a:spLocks noGrp="1"/>
          </p:cNvSpPr>
          <p:nvPr>
            <p:ph type="ctrTitle"/>
          </p:nvPr>
        </p:nvSpPr>
        <p:spPr>
          <a:xfrm>
            <a:off x="996275" y="744909"/>
            <a:ext cx="10190071" cy="3145855"/>
          </a:xfrm>
        </p:spPr>
        <p:txBody>
          <a:bodyPr vert="horz" lIns="91440" tIns="45720" rIns="91440" bIns="45720" rtlCol="0" anchor="b">
            <a:normAutofit/>
          </a:bodyPr>
          <a:lstStyle/>
          <a:p>
            <a:pPr algn="ctr"/>
            <a:r>
              <a:rPr lang="en-US" sz="5400" dirty="0">
                <a:ea typeface="+mj-lt"/>
                <a:cs typeface="+mj-lt"/>
              </a:rPr>
              <a:t>Density-Based Spatial Clustering of Applications with Noise (DBSCAN)</a:t>
            </a:r>
            <a:endParaRPr lang="en-US" sz="5400" kern="1200" dirty="0">
              <a:ea typeface="+mj-lt"/>
              <a:cs typeface="+mj-lt"/>
            </a:endParaRPr>
          </a:p>
        </p:txBody>
      </p:sp>
      <p:grpSp>
        <p:nvGrpSpPr>
          <p:cNvPr id="525" name="Cross">
            <a:extLst>
              <a:ext uri="{FF2B5EF4-FFF2-40B4-BE49-F238E27FC236}">
                <a16:creationId xmlns:a16="http://schemas.microsoft.com/office/drawing/2014/main" id="{16A2C1E7-62F3-16DD-86D4-43B360C485F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526" name="Straight Connector 525">
              <a:extLst>
                <a:ext uri="{FF2B5EF4-FFF2-40B4-BE49-F238E27FC236}">
                  <a16:creationId xmlns:a16="http://schemas.microsoft.com/office/drawing/2014/main" id="{864B3359-EE52-317C-57EF-5B6E5F61B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7" name="Straight Connector 526">
              <a:extLst>
                <a:ext uri="{FF2B5EF4-FFF2-40B4-BE49-F238E27FC236}">
                  <a16:creationId xmlns:a16="http://schemas.microsoft.com/office/drawing/2014/main" id="{FB11962E-CC9D-1F03-1121-84843962CE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259263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4D816-774D-25B0-A8B7-871AB476BC20}"/>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7116FA48-5437-59BB-FA89-70595E775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4A4914DF-EE5A-8E2F-868B-1BFF884F6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F0221477-C2A4-95EC-5FAB-5A192E5DF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2D55379C-932A-C9D0-B54F-7D9609BB4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E98D6166-66C3-F54F-30F8-0A931084F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18E95C8B-BE79-625D-C850-1571C72FE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00B8DDC-C64B-9CCD-0ECF-35D556E5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9A0CF39-AD5A-992D-BE95-90DF34400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E2B3A2CB-C8D3-B032-5A3B-3D4D09ED7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674AB94-0AA8-18D8-1B96-7EC0167EC4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02E8527-4C2C-109A-3EB2-288B717F3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2928C06-9191-2C42-F738-538E664E5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32A0D319-D0DC-5D50-7F39-838B7D1D3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D4B12D03-02DB-8CE7-E756-D017DA12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7E3D7E0-F4B7-E546-60E6-81C63D4DC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43EDD1B-C7E3-AAA0-C2AE-5777988AD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553C859-7321-334A-EA20-DE1731059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668BC15-4D06-9E3B-71B0-6BCA5794B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34F3F76D-E49D-ECD2-8581-5640AB897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65F16976-5F46-6E3D-F125-28C52C66D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7E4FE192-55F8-7CDF-D426-E300AD67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C04498D-AC78-14B2-6E1A-1C6292C8D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92E1BD86-41DD-C08E-FF23-E3374670AC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7C56965B-A8D3-60AE-8E21-CB94059AE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64960423-DFAC-3ACC-744F-9943B86C2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40DFB010-6539-105C-0F44-1125FF14E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1FF6970E-8AFF-6D0D-FF97-4B8BB98EB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7E20650-ED2A-1FE1-26B2-8ED09CC06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3A1A3B7-370E-A9C1-B91C-DE20B7F74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EC4BF90-DCCE-A453-E145-9F49A6244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E549886-F9BF-4634-FDD8-418F330D1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725B4043-6B9B-9CC3-6E05-717C7B53A99B}"/>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ea typeface="+mj-lt"/>
                <a:cs typeface="+mj-lt"/>
              </a:rPr>
              <a:t>What is DBSCAN Clustering?</a:t>
            </a:r>
            <a:endParaRPr lang="en-US" kern="1200" dirty="0">
              <a:ea typeface="+mj-lt"/>
              <a:cs typeface="+mj-lt"/>
            </a:endParaRPr>
          </a:p>
        </p:txBody>
      </p:sp>
      <p:grpSp>
        <p:nvGrpSpPr>
          <p:cNvPr id="111" name="Bottom Right">
            <a:extLst>
              <a:ext uri="{FF2B5EF4-FFF2-40B4-BE49-F238E27FC236}">
                <a16:creationId xmlns:a16="http://schemas.microsoft.com/office/drawing/2014/main" id="{4FD2B68C-B73E-F455-E636-8145AFCB7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F4899B99-3DB6-D8C6-58CC-C3F3DA376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D441DFEE-3FCE-20B2-1E26-39D2C848EE5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822BDF66-49B5-62FD-B8BE-176282A7A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33544D-43E6-E25B-C948-ADFD81F44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9FD6E41F-0B38-4941-B622-FBD973436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D6C3780-B7B0-0C4E-26B4-0CF28C4D5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43B5D9C6-6493-B2A3-C4E5-965E7E528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B024037C-BF9D-58DA-B325-B98C14B81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314E5A47-2C3A-4B08-D76C-B265DAE7F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DC9AD93C-7C28-0677-5314-D83352C3C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0A82BDCA-ABE2-E436-A501-8E952F286AF0}"/>
              </a:ext>
            </a:extLst>
          </p:cNvPr>
          <p:cNvSpPr>
            <a:spLocks noGrp="1"/>
          </p:cNvSpPr>
          <p:nvPr>
            <p:ph idx="1"/>
          </p:nvPr>
        </p:nvSpPr>
        <p:spPr>
          <a:xfrm>
            <a:off x="1194512" y="2209302"/>
            <a:ext cx="9978765" cy="3956336"/>
          </a:xfrm>
          <a:prstGeom prst="roundRect">
            <a:avLst/>
          </a:prstGeom>
        </p:spPr>
        <p:txBody>
          <a:bodyPr vert="horz" lIns="91440" tIns="45720" rIns="91440" bIns="45720" rtlCol="0" anchor="t">
            <a:normAutofit/>
          </a:bodyPr>
          <a:lstStyle/>
          <a:p>
            <a:pPr indent="-228600" algn="just">
              <a:lnSpc>
                <a:spcPct val="150000"/>
              </a:lnSpc>
              <a:buChar char="+"/>
            </a:pPr>
            <a:r>
              <a:rPr lang="en-US" dirty="0">
                <a:ea typeface="+mn-lt"/>
                <a:cs typeface="+mn-lt"/>
              </a:rPr>
              <a:t>The DBSCAN clustering algorithm is a density-based clustering method that is commonly used in machine learning and data mining applications. </a:t>
            </a:r>
            <a:endParaRPr lang="en-US"/>
          </a:p>
          <a:p>
            <a:pPr indent="-228600" algn="just">
              <a:lnSpc>
                <a:spcPct val="150000"/>
              </a:lnSpc>
              <a:buChar char="+"/>
            </a:pPr>
            <a:r>
              <a:rPr lang="en-US" dirty="0">
                <a:ea typeface="+mn-lt"/>
                <a:cs typeface="+mn-lt"/>
              </a:rPr>
              <a:t>Instead of assuming that clusters are spherical like K-Means, DBSCAN can identify clusters of arbitrary shapes. </a:t>
            </a:r>
            <a:endParaRPr lang="en-US">
              <a:ea typeface="+mn-lt"/>
              <a:cs typeface="+mn-lt"/>
            </a:endParaRPr>
          </a:p>
          <a:p>
            <a:pPr indent="-228600" algn="just">
              <a:lnSpc>
                <a:spcPct val="150000"/>
              </a:lnSpc>
              <a:buChar char="+"/>
            </a:pPr>
            <a:r>
              <a:rPr lang="en-US" dirty="0">
                <a:ea typeface="+mn-lt"/>
                <a:cs typeface="+mn-lt"/>
              </a:rPr>
              <a:t>The algorithm works by grouping together points that are close to each other based on a distance metric (</a:t>
            </a:r>
            <a:r>
              <a:rPr lang="en-US" b="1" dirty="0">
                <a:ea typeface="+mn-lt"/>
                <a:cs typeface="+mn-lt"/>
              </a:rPr>
              <a:t>ε</a:t>
            </a:r>
            <a:r>
              <a:rPr lang="en-US" dirty="0">
                <a:ea typeface="+mn-lt"/>
                <a:cs typeface="+mn-lt"/>
              </a:rPr>
              <a:t>) and a minimum number of points (</a:t>
            </a:r>
            <a:r>
              <a:rPr lang="en-US" dirty="0" err="1">
                <a:ea typeface="+mn-lt"/>
                <a:cs typeface="+mn-lt"/>
              </a:rPr>
              <a:t>MinPts</a:t>
            </a:r>
            <a:r>
              <a:rPr lang="en-US" dirty="0">
                <a:ea typeface="+mn-lt"/>
                <a:cs typeface="+mn-lt"/>
              </a:rPr>
              <a:t>) required to form a cluster.</a:t>
            </a:r>
            <a:endParaRPr lang="en-US" dirty="0"/>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2F3C4210-17AE-5C2A-5337-AE1DECAB686A}"/>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16</a:t>
            </a:fld>
            <a:endParaRPr lang="en-US" cap="all">
              <a:cs typeface="Segoe UI Semilight" panose="020B0402040204020203" pitchFamily="34" charset="0"/>
            </a:endParaRPr>
          </a:p>
        </p:txBody>
      </p:sp>
    </p:spTree>
    <p:extLst>
      <p:ext uri="{BB962C8B-B14F-4D97-AF65-F5344CB8AC3E}">
        <p14:creationId xmlns:p14="http://schemas.microsoft.com/office/powerpoint/2010/main" val="293508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18780E-4A15-2621-E254-62A11A7E28FE}"/>
            </a:ext>
          </a:extLst>
        </p:cNvPr>
        <p:cNvGrpSpPr/>
        <p:nvPr/>
      </p:nvGrpSpPr>
      <p:grpSpPr>
        <a:xfrm>
          <a:off x="0" y="0"/>
          <a:ext cx="0" cy="0"/>
          <a:chOff x="0" y="0"/>
          <a:chExt cx="0" cy="0"/>
        </a:xfrm>
      </p:grpSpPr>
      <p:sp>
        <p:nvSpPr>
          <p:cNvPr id="129" name="Rectangle 12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1" name="Freeform: Shape 13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3" name="Freeform: Shape 132">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135" name="Freeform: Shape 13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3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38" name="Freeform: Shape 137">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9" name="Freeform: Shape 138">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0" name="Freeform: Shape 139">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41" name="Freeform: Shape 140">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2" name="Freeform: Shape 14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43" name="Freeform: Shape 142">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44" name="Freeform: Shape 143">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146"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147" name="Freeform: Shape 146">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8" name="Freeform: Shape 147">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9" name="Freeform: Shape 148">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0" name="Freeform: Shape 149">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55" name="Rectangle 154">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7" name="Rectangle 156">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59" name="Top left">
            <a:extLst>
              <a:ext uri="{FF2B5EF4-FFF2-40B4-BE49-F238E27FC236}">
                <a16:creationId xmlns:a16="http://schemas.microsoft.com/office/drawing/2014/main" id="{4210BA9D-B4AC-4A1D-B63B-44F10A9A7D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0" name="Freeform: Shape 159">
              <a:extLst>
                <a:ext uri="{FF2B5EF4-FFF2-40B4-BE49-F238E27FC236}">
                  <a16:creationId xmlns:a16="http://schemas.microsoft.com/office/drawing/2014/main" id="{2AB57F67-BA3E-4168-B776-298ABEE40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61" name="Freeform: Shape 160">
              <a:extLst>
                <a:ext uri="{FF2B5EF4-FFF2-40B4-BE49-F238E27FC236}">
                  <a16:creationId xmlns:a16="http://schemas.microsoft.com/office/drawing/2014/main" id="{1A37E474-2AB5-44C2-89C5-00B18BBF0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2" name="Freeform: Shape 161">
              <a:extLst>
                <a:ext uri="{FF2B5EF4-FFF2-40B4-BE49-F238E27FC236}">
                  <a16:creationId xmlns:a16="http://schemas.microsoft.com/office/drawing/2014/main" id="{3C7682BD-43A7-412C-9D1C-C253EDF7F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CE322CA5-5700-49C5-B2F4-5451AEC68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7FF4B5E5-C2CB-47A0-BDC9-D9560C77B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DC206FD4-2993-45C6-A6D2-945277425E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0AC4F993-F14F-4F25-A6AB-1AD9E2A820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1CD13FF4-3251-4983-B074-BD35A9902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F4F30291-193C-6068-C217-BF78F32AEAE9}"/>
              </a:ext>
            </a:extLst>
          </p:cNvPr>
          <p:cNvSpPr>
            <a:spLocks noGrp="1"/>
          </p:cNvSpPr>
          <p:nvPr>
            <p:ph type="title"/>
          </p:nvPr>
        </p:nvSpPr>
        <p:spPr>
          <a:xfrm>
            <a:off x="1005654" y="744909"/>
            <a:ext cx="3776416" cy="3155419"/>
          </a:xfrm>
        </p:spPr>
        <p:txBody>
          <a:bodyPr vert="horz" lIns="91440" tIns="45720" rIns="91440" bIns="45720" rtlCol="0" anchor="b">
            <a:normAutofit/>
          </a:bodyPr>
          <a:lstStyle/>
          <a:p>
            <a:r>
              <a:rPr lang="en-US" sz="5400" kern="1200">
                <a:solidFill>
                  <a:schemeClr val="tx2"/>
                </a:solidFill>
                <a:latin typeface="+mj-lt"/>
                <a:ea typeface="+mj-ea"/>
                <a:cs typeface="+mj-cs"/>
              </a:rPr>
              <a:t>DBSCAN Clustering</a:t>
            </a:r>
          </a:p>
        </p:txBody>
      </p:sp>
      <p:grpSp>
        <p:nvGrpSpPr>
          <p:cNvPr id="169" name="Cross">
            <a:extLst>
              <a:ext uri="{FF2B5EF4-FFF2-40B4-BE49-F238E27FC236}">
                <a16:creationId xmlns:a16="http://schemas.microsoft.com/office/drawing/2014/main" id="{80F56037-8334-4400-9C7A-A3BEFA96A8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945264" y="149792"/>
            <a:ext cx="118872" cy="118872"/>
            <a:chOff x="1175347" y="3733800"/>
            <a:chExt cx="118872" cy="118872"/>
          </a:xfrm>
        </p:grpSpPr>
        <p:cxnSp>
          <p:nvCxnSpPr>
            <p:cNvPr id="170" name="Straight Connector 169">
              <a:extLst>
                <a:ext uri="{FF2B5EF4-FFF2-40B4-BE49-F238E27FC236}">
                  <a16:creationId xmlns:a16="http://schemas.microsoft.com/office/drawing/2014/main" id="{060AD0EB-D554-49C4-9728-C64D6D6867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171" name="Straight Connector 170">
              <a:extLst>
                <a:ext uri="{FF2B5EF4-FFF2-40B4-BE49-F238E27FC236}">
                  <a16:creationId xmlns:a16="http://schemas.microsoft.com/office/drawing/2014/main" id="{C9432895-644F-4E09-97C7-F8DB36AAE1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pic>
        <p:nvPicPr>
          <p:cNvPr id="7" name="Content Placeholder 6">
            <a:extLst>
              <a:ext uri="{FF2B5EF4-FFF2-40B4-BE49-F238E27FC236}">
                <a16:creationId xmlns:a16="http://schemas.microsoft.com/office/drawing/2014/main" id="{FF99F096-D225-6AAA-EA99-9BA260759938}"/>
              </a:ext>
            </a:extLst>
          </p:cNvPr>
          <p:cNvPicPr>
            <a:picLocks noGrp="1" noChangeAspect="1"/>
          </p:cNvPicPr>
          <p:nvPr>
            <p:ph sz="quarter" idx="13"/>
          </p:nvPr>
        </p:nvPicPr>
        <p:blipFill>
          <a:blip r:embed="rId2"/>
          <a:stretch>
            <a:fillRect/>
          </a:stretch>
        </p:blipFill>
        <p:spPr>
          <a:xfrm>
            <a:off x="5186557" y="1257623"/>
            <a:ext cx="6402214" cy="4337499"/>
          </a:xfrm>
          <a:prstGeom prst="rect">
            <a:avLst/>
          </a:prstGeom>
        </p:spPr>
      </p:pic>
      <p:grpSp>
        <p:nvGrpSpPr>
          <p:cNvPr id="173" name="Bottom Right">
            <a:extLst>
              <a:ext uri="{FF2B5EF4-FFF2-40B4-BE49-F238E27FC236}">
                <a16:creationId xmlns:a16="http://schemas.microsoft.com/office/drawing/2014/main" id="{6B310A71-665E-47AB-9D80-2D90F7D921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74" name="Freeform: Shape 173">
              <a:extLst>
                <a:ext uri="{FF2B5EF4-FFF2-40B4-BE49-F238E27FC236}">
                  <a16:creationId xmlns:a16="http://schemas.microsoft.com/office/drawing/2014/main" id="{6AD1AF10-782F-4908-A718-EA87EC717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75" name="Graphic 157">
              <a:extLst>
                <a:ext uri="{FF2B5EF4-FFF2-40B4-BE49-F238E27FC236}">
                  <a16:creationId xmlns:a16="http://schemas.microsoft.com/office/drawing/2014/main" id="{A935357A-B553-44CD-9376-FE1E6057500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77" name="Freeform: Shape 176">
                <a:extLst>
                  <a:ext uri="{FF2B5EF4-FFF2-40B4-BE49-F238E27FC236}">
                    <a16:creationId xmlns:a16="http://schemas.microsoft.com/office/drawing/2014/main" id="{71A180B9-74EE-45CB-8BC1-41E1C0758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8" name="Freeform: Shape 177">
                <a:extLst>
                  <a:ext uri="{FF2B5EF4-FFF2-40B4-BE49-F238E27FC236}">
                    <a16:creationId xmlns:a16="http://schemas.microsoft.com/office/drawing/2014/main" id="{D0ED6DBC-425A-4959-8ACF-4263EEF246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9" name="Freeform: Shape 178">
                <a:extLst>
                  <a:ext uri="{FF2B5EF4-FFF2-40B4-BE49-F238E27FC236}">
                    <a16:creationId xmlns:a16="http://schemas.microsoft.com/office/drawing/2014/main" id="{1B431B70-9FAD-408D-890D-646D484045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0" name="Freeform: Shape 179">
                <a:extLst>
                  <a:ext uri="{FF2B5EF4-FFF2-40B4-BE49-F238E27FC236}">
                    <a16:creationId xmlns:a16="http://schemas.microsoft.com/office/drawing/2014/main" id="{8E532E75-ACFE-4179-B41D-039B3B768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1" name="Freeform: Shape 180">
                <a:extLst>
                  <a:ext uri="{FF2B5EF4-FFF2-40B4-BE49-F238E27FC236}">
                    <a16:creationId xmlns:a16="http://schemas.microsoft.com/office/drawing/2014/main" id="{1C81F463-8260-4AAF-9233-3FE29293CD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2" name="Freeform: Shape 181">
                <a:extLst>
                  <a:ext uri="{FF2B5EF4-FFF2-40B4-BE49-F238E27FC236}">
                    <a16:creationId xmlns:a16="http://schemas.microsoft.com/office/drawing/2014/main" id="{5D51C233-AAFA-43B0-85ED-E42E8DE5E5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3" name="Freeform: Shape 182">
                <a:extLst>
                  <a:ext uri="{FF2B5EF4-FFF2-40B4-BE49-F238E27FC236}">
                    <a16:creationId xmlns:a16="http://schemas.microsoft.com/office/drawing/2014/main" id="{0D7BBAB6-5F70-4658-9F1E-4F56C83F0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76" name="Freeform: Shape 175">
              <a:extLst>
                <a:ext uri="{FF2B5EF4-FFF2-40B4-BE49-F238E27FC236}">
                  <a16:creationId xmlns:a16="http://schemas.microsoft.com/office/drawing/2014/main" id="{2FADCFE9-3879-4BEB-8C66-8CDE96527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C295297F-03CD-2CAF-19D2-438C088A371E}"/>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17</a:t>
            </a:fld>
            <a:endParaRPr lang="en-US" cap="all">
              <a:cs typeface="Segoe UI Semilight" panose="020B0402040204020203" pitchFamily="34" charset="0"/>
            </a:endParaRPr>
          </a:p>
        </p:txBody>
      </p:sp>
    </p:spTree>
    <p:extLst>
      <p:ext uri="{BB962C8B-B14F-4D97-AF65-F5344CB8AC3E}">
        <p14:creationId xmlns:p14="http://schemas.microsoft.com/office/powerpoint/2010/main" val="5890380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BE105F-70AB-BE68-DB8B-C5C4C0344105}"/>
            </a:ext>
          </a:extLst>
        </p:cNvPr>
        <p:cNvGrpSpPr/>
        <p:nvPr/>
      </p:nvGrpSpPr>
      <p:grpSpPr>
        <a:xfrm>
          <a:off x="0" y="0"/>
          <a:ext cx="0" cy="0"/>
          <a:chOff x="0" y="0"/>
          <a:chExt cx="0" cy="0"/>
        </a:xfrm>
      </p:grpSpPr>
      <p:sp>
        <p:nvSpPr>
          <p:cNvPr id="298" name="Rectangle 297">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99" name="Freeform: Shape 298">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00" name="Freeform: Shape 299">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301" name="Freeform: Shape 30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02"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33" name="Freeform: Shape 232">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5" name="Freeform: Shape 234">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36" name="Freeform: Shape 235">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7" name="Freeform: Shape 236">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38" name="Freeform: Shape 237">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30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42" name="Freeform: Shape 241">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3" name="Freeform: Shape 242">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4" name="Freeform: Shape 243">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5" name="Freeform: Shape 244">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6" name="Freeform: Shape 245">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7" name="Freeform: Shape 246">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8" name="Freeform: Shape 247">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04" name="Rectangle 30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05" name="Rectangle 30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06"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55" name="Freeform: Shape 254">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6" name="Freeform: Shape 255">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7" name="Freeform: Shape 256">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58" name="Freeform: Shape 257">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59" name="Freeform: Shape 258">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60" name="Freeform: Shape 259">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61" name="Freeform: Shape 260">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62" name="Freeform: Shape 261">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1">
            <a:extLst>
              <a:ext uri="{FF2B5EF4-FFF2-40B4-BE49-F238E27FC236}">
                <a16:creationId xmlns:a16="http://schemas.microsoft.com/office/drawing/2014/main" id="{79F93D59-4AC8-2DDA-E0EB-29C0F76B9D13}"/>
              </a:ext>
            </a:extLst>
          </p:cNvPr>
          <p:cNvSpPr>
            <a:spLocks noGrp="1"/>
          </p:cNvSpPr>
          <p:nvPr>
            <p:ph type="title"/>
          </p:nvPr>
        </p:nvSpPr>
        <p:spPr>
          <a:xfrm>
            <a:off x="1198182" y="559813"/>
            <a:ext cx="10246090" cy="1471193"/>
          </a:xfrm>
        </p:spPr>
        <p:txBody>
          <a:bodyPr vert="horz" lIns="91440" tIns="45720" rIns="91440" bIns="45720" rtlCol="0" anchor="ctr">
            <a:normAutofit/>
          </a:bodyPr>
          <a:lstStyle/>
          <a:p>
            <a:pPr algn="l"/>
            <a:r>
              <a:rPr lang="en-US" dirty="0">
                <a:ea typeface="+mj-lt"/>
                <a:cs typeface="+mj-lt"/>
              </a:rPr>
              <a:t>How Does DBSCAN Work</a:t>
            </a:r>
            <a:r>
              <a:rPr lang="en-US" kern="1200" dirty="0">
                <a:latin typeface="+mj-lt"/>
                <a:ea typeface="+mj-ea"/>
                <a:cs typeface="+mj-cs"/>
              </a:rPr>
              <a:t>?</a:t>
            </a:r>
          </a:p>
        </p:txBody>
      </p:sp>
      <p:sp>
        <p:nvSpPr>
          <p:cNvPr id="76" name="Content Placeholder 75">
            <a:extLst>
              <a:ext uri="{FF2B5EF4-FFF2-40B4-BE49-F238E27FC236}">
                <a16:creationId xmlns:a16="http://schemas.microsoft.com/office/drawing/2014/main" id="{29049293-E768-E6C5-4B23-8E6EDB2640E9}"/>
              </a:ext>
            </a:extLst>
          </p:cNvPr>
          <p:cNvSpPr>
            <a:spLocks noGrp="1"/>
          </p:cNvSpPr>
          <p:nvPr>
            <p:ph sz="quarter" idx="13"/>
          </p:nvPr>
        </p:nvSpPr>
        <p:spPr>
          <a:xfrm>
            <a:off x="245017" y="2045808"/>
            <a:ext cx="6805240" cy="4123724"/>
          </a:xfrm>
        </p:spPr>
        <p:txBody>
          <a:bodyPr vert="horz" lIns="91440" tIns="45720" rIns="91440" bIns="45720" rtlCol="0" anchor="t">
            <a:normAutofit lnSpcReduction="10000"/>
          </a:bodyPr>
          <a:lstStyle/>
          <a:p>
            <a:pPr marL="114300" algn="just">
              <a:lnSpc>
                <a:spcPct val="150000"/>
              </a:lnSpc>
            </a:pPr>
            <a:r>
              <a:rPr lang="en-US" sz="1800" dirty="0">
                <a:ea typeface="+mn-lt"/>
                <a:cs typeface="+mn-lt"/>
              </a:rPr>
              <a:t>DBSCAN works by categorizing data points into three types:</a:t>
            </a:r>
            <a:endParaRPr lang="en-US" dirty="0"/>
          </a:p>
          <a:p>
            <a:pPr marL="114300" indent="-228600" algn="just">
              <a:lnSpc>
                <a:spcPct val="150000"/>
              </a:lnSpc>
              <a:buFont typeface="Avenir Next LT Pro" panose="020B0504020202020204" pitchFamily="34" charset="0"/>
              <a:buChar char="+"/>
            </a:pPr>
            <a:r>
              <a:rPr lang="en-US" sz="1800" dirty="0">
                <a:ea typeface="+mn-lt"/>
                <a:cs typeface="+mn-lt"/>
              </a:rPr>
              <a:t>Core points which have a sufficient number of neighbors within a specified radius (epsilon)</a:t>
            </a:r>
            <a:endParaRPr lang="en-US" sz="1800" dirty="0"/>
          </a:p>
          <a:p>
            <a:pPr marL="114300" indent="-228600" algn="just">
              <a:lnSpc>
                <a:spcPct val="150000"/>
              </a:lnSpc>
              <a:buFont typeface="Avenir Next LT Pro" panose="020B0504020202020204" pitchFamily="34" charset="0"/>
              <a:buChar char="+"/>
            </a:pPr>
            <a:r>
              <a:rPr lang="en-US" sz="1800" dirty="0"/>
              <a:t> Border</a:t>
            </a:r>
            <a:r>
              <a:rPr lang="en-US" sz="1800" dirty="0">
                <a:ea typeface="+mn-lt"/>
                <a:cs typeface="+mn-lt"/>
              </a:rPr>
              <a:t> points which are near core points but lack enough neighbors to be core points themselves</a:t>
            </a:r>
          </a:p>
          <a:p>
            <a:pPr marL="114300" indent="-228600" algn="just">
              <a:lnSpc>
                <a:spcPct val="150000"/>
              </a:lnSpc>
              <a:buFont typeface="Avenir Next LT Pro" panose="020B0504020202020204" pitchFamily="34" charset="0"/>
              <a:buChar char="+"/>
            </a:pPr>
            <a:r>
              <a:rPr lang="en-US" sz="1800" dirty="0">
                <a:ea typeface="+mn-lt"/>
                <a:cs typeface="+mn-lt"/>
              </a:rPr>
              <a:t>Noise points which do not belong to any cluster. </a:t>
            </a:r>
          </a:p>
          <a:p>
            <a:pPr algn="just">
              <a:lnSpc>
                <a:spcPct val="150000"/>
              </a:lnSpc>
            </a:pPr>
            <a:r>
              <a:rPr lang="en-US" sz="1800" dirty="0">
                <a:ea typeface="+mn-lt"/>
                <a:cs typeface="+mn-lt"/>
              </a:rPr>
              <a:t>By iteratively expanding clusters from core points and connecting density-reachable points, DBSCAN forms clusters without relying on rigid assumptions about their shape or size. </a:t>
            </a:r>
            <a:endParaRPr lang="en-US" dirty="0"/>
          </a:p>
        </p:txBody>
      </p:sp>
      <p:pic>
        <p:nvPicPr>
          <p:cNvPr id="5" name="Picture 4">
            <a:extLst>
              <a:ext uri="{FF2B5EF4-FFF2-40B4-BE49-F238E27FC236}">
                <a16:creationId xmlns:a16="http://schemas.microsoft.com/office/drawing/2014/main" id="{4DCDEA85-2BE9-0D09-1223-649F6B442927}"/>
              </a:ext>
            </a:extLst>
          </p:cNvPr>
          <p:cNvPicPr>
            <a:picLocks noChangeAspect="1"/>
          </p:cNvPicPr>
          <p:nvPr/>
        </p:nvPicPr>
        <p:blipFill>
          <a:blip r:embed="rId2"/>
          <a:stretch>
            <a:fillRect/>
          </a:stretch>
        </p:blipFill>
        <p:spPr>
          <a:xfrm>
            <a:off x="7169790" y="2716824"/>
            <a:ext cx="4967270" cy="2483635"/>
          </a:xfrm>
          <a:prstGeom prst="rect">
            <a:avLst/>
          </a:prstGeom>
        </p:spPr>
      </p:pic>
      <p:grpSp>
        <p:nvGrpSpPr>
          <p:cNvPr id="307"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5" name="Freeform: Shape 264">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66"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68" name="Freeform: Shape 267">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1" name="Freeform: Shape 270">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2" name="Freeform: Shape 271">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3" name="Freeform: Shape 272">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4" name="Freeform: Shape 273">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7" name="Freeform: Shape 266">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Slide Number Placeholder 3">
            <a:extLst>
              <a:ext uri="{FF2B5EF4-FFF2-40B4-BE49-F238E27FC236}">
                <a16:creationId xmlns:a16="http://schemas.microsoft.com/office/drawing/2014/main" id="{5AA3F95A-91F8-0403-2EA6-9C87D4BF78F3}"/>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18</a:t>
            </a:fld>
            <a:endParaRPr lang="en-US" cap="all">
              <a:cs typeface="Segoe UI Semilight" panose="020B0402040204020203" pitchFamily="34" charset="0"/>
            </a:endParaRPr>
          </a:p>
        </p:txBody>
      </p:sp>
    </p:spTree>
    <p:extLst>
      <p:ext uri="{BB962C8B-B14F-4D97-AF65-F5344CB8AC3E}">
        <p14:creationId xmlns:p14="http://schemas.microsoft.com/office/powerpoint/2010/main" val="732557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0921E1-B86A-C62D-EB7D-5BFA9887456E}"/>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BE1D2711-846F-40C5-AEEE-56FC5C501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C8A432F3-2744-CE28-FAC4-B0C01AE7D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4550B574-285D-B5B8-5C6C-A116AC8BF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7E1CA9E8-FC5E-6EF8-AAD8-4110C5F58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D0B9B9D7-C945-5CDA-0338-C0A40635B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8CD4A2D9-3D7C-D7C2-BDD9-10C0EBA30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8304E9DE-AB37-1920-76D0-005AF4E2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E04C839-1E51-AA4D-A080-2D7B5C298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D3110A-1237-6A8E-D611-4335C3FEB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A48A0E9-7F5A-D707-2A01-9C2C33FE8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C15EBE6-0832-D958-0BE7-EE2072022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F40E839-66DB-7A2E-B07F-B76DBAFDB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5F6C382B-FA68-2249-6C03-4BDAF7C335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D6335784-D96F-C1CE-463C-E55D5697C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D2865F3-52DF-F09A-75DC-F15DD3DEC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F2150A9-9E51-35F8-219A-5068C374A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84DAA6FF-6508-18F2-9358-B646F7D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2DB86A8-FE55-5729-FB75-FF61B60CA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1E65329-21AB-F503-CCC7-E4266A102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817FE18D-6E37-8A52-F914-254036A2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2FCDC12B-EA28-0360-5001-61090192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CBFCCF93-87FF-65E3-213E-F4B0DB57A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96897754-9047-BD76-C29E-68254B77CD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926F84B0-E509-A226-815F-8660B726F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F1333ABA-277D-8CE1-4D28-4637943E0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4329D62E-C7AA-C972-0371-82FE75CA3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EA939DC-52E2-3D22-BCA3-FB3854E02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2CCA98F-C907-B26B-CFB9-F2010E2B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01C4820-A390-DCF9-B03E-79A87BCD8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F5E4E68-6AF5-860D-3A75-36A034665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926A238-1FA1-732D-C6B3-C86F2CEEB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976A049B-BF28-A468-270D-5336497C2341}"/>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ea typeface="+mj-lt"/>
                <a:cs typeface="+mj-lt"/>
              </a:rPr>
              <a:t>DBSCAN vs. K-Means</a:t>
            </a:r>
            <a:endParaRPr lang="en-US" kern="1200" dirty="0">
              <a:latin typeface="+mj-lt"/>
              <a:cs typeface="Posterama"/>
            </a:endParaRPr>
          </a:p>
        </p:txBody>
      </p:sp>
      <p:grpSp>
        <p:nvGrpSpPr>
          <p:cNvPr id="111" name="Bottom Right">
            <a:extLst>
              <a:ext uri="{FF2B5EF4-FFF2-40B4-BE49-F238E27FC236}">
                <a16:creationId xmlns:a16="http://schemas.microsoft.com/office/drawing/2014/main" id="{5C96DDEF-D4F4-274B-094B-25B43B25C7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62C81129-3D5C-44A0-3DFA-C90D637C3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87676956-0B2B-D7CA-503C-7DC1E9A1B0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F93798E4-2B0B-29AF-E6CF-5A151868DA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95BE409-9130-CCCC-5DF0-1F611CBA4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4B62AB3-42F2-CB23-3FA7-80C1D219A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4A0B932F-15AE-4ADB-9B77-F70735FE5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A9EF276F-E6F2-754F-CBE7-62D9F4270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57C4477-A117-6F8C-6FCE-B7D0E19D0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92210ADF-7D4E-0DB1-1E02-76451F92D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8AD296E-72B9-1A10-83B4-C8EE8C8A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4CEB8101-5DF0-097B-889B-3C5046F039B9}"/>
              </a:ext>
            </a:extLst>
          </p:cNvPr>
          <p:cNvSpPr>
            <a:spLocks noGrp="1"/>
          </p:cNvSpPr>
          <p:nvPr>
            <p:ph idx="1"/>
          </p:nvPr>
        </p:nvSpPr>
        <p:spPr>
          <a:xfrm>
            <a:off x="1195161" y="1904697"/>
            <a:ext cx="9987523" cy="4255427"/>
          </a:xfrm>
          <a:prstGeom prst="roundRect">
            <a:avLst/>
          </a:prstGeom>
        </p:spPr>
        <p:txBody>
          <a:bodyPr vert="horz" lIns="91440" tIns="45720" rIns="91440" bIns="45720" rtlCol="0" anchor="t">
            <a:normAutofit/>
          </a:bodyPr>
          <a:lstStyle/>
          <a:p>
            <a:pPr indent="-228600" algn="just">
              <a:lnSpc>
                <a:spcPct val="150000"/>
              </a:lnSpc>
              <a:buChar char="+"/>
            </a:pPr>
            <a:r>
              <a:rPr lang="en-US" dirty="0">
                <a:ea typeface="+mn-lt"/>
                <a:cs typeface="+mn-lt"/>
              </a:rPr>
              <a:t>DBSCAN is a density-based clustering algorithm, whereas K-Means is a centroid-based clustering algorithm.</a:t>
            </a:r>
          </a:p>
          <a:p>
            <a:pPr indent="-228600" algn="just">
              <a:lnSpc>
                <a:spcPct val="150000"/>
              </a:lnSpc>
              <a:buChar char="+"/>
            </a:pPr>
            <a:r>
              <a:rPr lang="en-US" dirty="0">
                <a:ea typeface="+mn-lt"/>
                <a:cs typeface="+mn-lt"/>
              </a:rPr>
              <a:t>DBSCAN can discover clusters of arbitrary shapes, whereas K-Means assumes that the clusters are spherical.</a:t>
            </a:r>
          </a:p>
          <a:p>
            <a:pPr indent="-228600" algn="just">
              <a:lnSpc>
                <a:spcPct val="150000"/>
              </a:lnSpc>
              <a:buChar char="+"/>
            </a:pPr>
            <a:r>
              <a:rPr lang="en-US" dirty="0">
                <a:ea typeface="+mn-lt"/>
                <a:cs typeface="+mn-lt"/>
              </a:rPr>
              <a:t>DBSCAN does not require the number of clusters to be specified in advance, whereas K-Means requires the number of clusters to be specified.</a:t>
            </a:r>
          </a:p>
          <a:p>
            <a:pPr indent="-228600" algn="just">
              <a:lnSpc>
                <a:spcPct val="150000"/>
              </a:lnSpc>
              <a:buChar char="+"/>
            </a:pPr>
            <a:r>
              <a:rPr lang="en-US" dirty="0">
                <a:ea typeface="+mn-lt"/>
                <a:cs typeface="+mn-lt"/>
              </a:rPr>
              <a:t>DBSCAN is less sensitive to initialization than K-Means.</a:t>
            </a:r>
          </a:p>
        </p:txBody>
      </p:sp>
      <p:sp>
        <p:nvSpPr>
          <p:cNvPr id="7" name="Slide Number Placeholder 6">
            <a:extLst>
              <a:ext uri="{FF2B5EF4-FFF2-40B4-BE49-F238E27FC236}">
                <a16:creationId xmlns:a16="http://schemas.microsoft.com/office/drawing/2014/main" id="{8669816A-1498-D209-E6BF-4EE5EEA9141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19</a:t>
            </a:fld>
            <a:endParaRPr lang="en-US" cap="all">
              <a:cs typeface="Segoe UI Semilight" panose="020B0402040204020203" pitchFamily="34" charset="0"/>
            </a:endParaRPr>
          </a:p>
        </p:txBody>
      </p:sp>
    </p:spTree>
    <p:extLst>
      <p:ext uri="{BB962C8B-B14F-4D97-AF65-F5344CB8AC3E}">
        <p14:creationId xmlns:p14="http://schemas.microsoft.com/office/powerpoint/2010/main" val="2621521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1198182" y="559813"/>
            <a:ext cx="5605358" cy="1664573"/>
          </a:xfrm>
        </p:spPr>
        <p:txBody>
          <a:bodyPr/>
          <a:lstStyle/>
          <a:p>
            <a:r>
              <a:rPr lang="en-US"/>
              <a:t>Agenda</a:t>
            </a:r>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1195452" y="1797647"/>
            <a:ext cx="8708640" cy="4372590"/>
          </a:xfrm>
        </p:spPr>
        <p:txBody>
          <a:bodyPr lIns="91440" tIns="45720" rIns="91440" bIns="45720" anchor="t"/>
          <a:lstStyle/>
          <a:p>
            <a:r>
              <a:rPr lang="en-US" dirty="0">
                <a:ea typeface="+mn-lt"/>
                <a:cs typeface="+mn-lt"/>
              </a:rPr>
              <a:t>Unsupervised Learning</a:t>
            </a:r>
            <a:endParaRPr lang="en-US" dirty="0"/>
          </a:p>
          <a:p>
            <a:r>
              <a:rPr lang="en-US" dirty="0"/>
              <a:t>K-Means Clustering</a:t>
            </a:r>
          </a:p>
          <a:p>
            <a:r>
              <a:rPr lang="en-US" dirty="0"/>
              <a:t>DBSCAN</a:t>
            </a:r>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64216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996275" y="4098524"/>
            <a:ext cx="5996628" cy="2226076"/>
          </a:xfrm>
        </p:spPr>
        <p:txBody>
          <a:bodyPr/>
          <a:lstStyle/>
          <a:p>
            <a:r>
              <a:rPr lang="en-US"/>
              <a:t>Thank You</a:t>
            </a:r>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20</a:t>
            </a:fld>
            <a:endParaRPr lang="en-US"/>
          </a:p>
        </p:txBody>
      </p:sp>
      <p:pic>
        <p:nvPicPr>
          <p:cNvPr id="36" name="Picture Placeholder 35" descr="Picture of a yacht sailing on the water at sunset">
            <a:extLst>
              <a:ext uri="{FF2B5EF4-FFF2-40B4-BE49-F238E27FC236}">
                <a16:creationId xmlns:a16="http://schemas.microsoft.com/office/drawing/2014/main" id="{BB3E2B51-62E1-4C2D-86B7-1C4FF75F21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9842" y="0"/>
            <a:ext cx="11084189" cy="3854030"/>
          </a:xfrm>
        </p:spPr>
      </p:pic>
    </p:spTree>
    <p:extLst>
      <p:ext uri="{BB962C8B-B14F-4D97-AF65-F5344CB8AC3E}">
        <p14:creationId xmlns:p14="http://schemas.microsoft.com/office/powerpoint/2010/main" val="1684746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02C7D812-0771-4D00-92C7-CB0E83EE75A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dirty="0">
                <a:latin typeface="+mj-lt"/>
                <a:ea typeface="+mj-ea"/>
                <a:cs typeface="+mj-cs"/>
              </a:rPr>
              <a:t>What </a:t>
            </a:r>
            <a:r>
              <a:rPr lang="en-US" kern="1200" dirty="0">
                <a:ea typeface="+mj-lt"/>
                <a:cs typeface="+mj-lt"/>
              </a:rPr>
              <a:t>is </a:t>
            </a:r>
            <a:r>
              <a:rPr lang="en-US" dirty="0">
                <a:ea typeface="+mj-lt"/>
                <a:cs typeface="+mj-lt"/>
              </a:rPr>
              <a:t>Unsupervised Learning</a:t>
            </a:r>
            <a:r>
              <a:rPr lang="en-US" kern="1200" dirty="0">
                <a:ea typeface="+mj-lt"/>
                <a:cs typeface="+mj-lt"/>
              </a:rPr>
              <a:t>?</a:t>
            </a:r>
          </a:p>
        </p:txBody>
      </p:sp>
      <p:grpSp>
        <p:nvGrpSpPr>
          <p:cNvPr id="111"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02338824-BECA-4FA6-8497-F1FDE9B960EF}"/>
              </a:ext>
            </a:extLst>
          </p:cNvPr>
          <p:cNvSpPr>
            <a:spLocks noGrp="1"/>
          </p:cNvSpPr>
          <p:nvPr>
            <p:ph idx="1"/>
          </p:nvPr>
        </p:nvSpPr>
        <p:spPr>
          <a:xfrm>
            <a:off x="1194512" y="1911509"/>
            <a:ext cx="9978765" cy="4254129"/>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latin typeface="Avenir Next LT Pro"/>
                <a:ea typeface="+mn-lt"/>
                <a:cs typeface="+mn-lt"/>
              </a:rPr>
              <a:t>Machine</a:t>
            </a:r>
            <a:r>
              <a:rPr lang="en-US" dirty="0">
                <a:ea typeface="+mn-lt"/>
                <a:cs typeface="+mn-lt"/>
              </a:rPr>
              <a:t> learning algorithms can be broadly classified into two categories - supervised and unsupervised learning. There are other categories also like semi-supervised learning and reinforcement learning. But, most of the algorithms are classified as supervised or unsupervised learning. </a:t>
            </a:r>
            <a:endParaRPr lang="en-US"/>
          </a:p>
          <a:p>
            <a:pPr indent="-228600" algn="just">
              <a:lnSpc>
                <a:spcPct val="150000"/>
              </a:lnSpc>
              <a:buFont typeface="Avenir Next LT Pro" panose="020B0504020202020204" pitchFamily="34" charset="0"/>
              <a:buChar char="+"/>
            </a:pPr>
            <a:r>
              <a:rPr lang="en-US" dirty="0">
                <a:ea typeface="+mn-lt"/>
                <a:cs typeface="+mn-lt"/>
              </a:rPr>
              <a:t>The difference between them happens because of presence of target variable. In unsupervised learning, there is no target variable. The dataset only has input variables which describe the data. This is called unsupervised learning.</a:t>
            </a:r>
            <a:endParaRPr lang="en-US"/>
          </a:p>
          <a:p>
            <a:pPr indent="-228600" algn="just">
              <a:lnSpc>
                <a:spcPct val="150000"/>
              </a:lnSpc>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00959A09-3D6B-4D8D-AB3E-BB106DC088E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3</a:t>
            </a:fld>
            <a:endParaRPr lang="en-US" cap="all">
              <a:cs typeface="Segoe UI Semilight" panose="020B0402040204020203" pitchFamily="34" charset="0"/>
            </a:endParaRPr>
          </a:p>
        </p:txBody>
      </p:sp>
    </p:spTree>
    <p:extLst>
      <p:ext uri="{BB962C8B-B14F-4D97-AF65-F5344CB8AC3E}">
        <p14:creationId xmlns:p14="http://schemas.microsoft.com/office/powerpoint/2010/main" val="83223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77428-03BE-4A3D-F714-F36FDFFAAA4B}"/>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7861736-E8B1-814C-B8FF-6E7DB4A2713E}"/>
              </a:ext>
            </a:extLst>
          </p:cNvPr>
          <p:cNvSpPr>
            <a:spLocks noGrp="1"/>
          </p:cNvSpPr>
          <p:nvPr>
            <p:ph type="title"/>
          </p:nvPr>
        </p:nvSpPr>
        <p:spPr>
          <a:xfrm>
            <a:off x="1198182" y="559814"/>
            <a:ext cx="9795636" cy="1335662"/>
          </a:xfrm>
        </p:spPr>
        <p:txBody>
          <a:bodyPr lIns="91440" tIns="45720" rIns="91440" bIns="45720" anchor="t"/>
          <a:lstStyle/>
          <a:p>
            <a:r>
              <a:rPr lang="en-US" dirty="0"/>
              <a:t>Unsupervised Learning Methods</a:t>
            </a:r>
            <a:endParaRPr lang="en-US" dirty="0" err="1">
              <a:cs typeface="Posterama"/>
            </a:endParaRPr>
          </a:p>
        </p:txBody>
      </p:sp>
      <p:sp>
        <p:nvSpPr>
          <p:cNvPr id="11" name="Text Placeholder 10">
            <a:extLst>
              <a:ext uri="{FF2B5EF4-FFF2-40B4-BE49-F238E27FC236}">
                <a16:creationId xmlns:a16="http://schemas.microsoft.com/office/drawing/2014/main" id="{97E21A8E-4441-FF26-D324-69B295CBED5F}"/>
              </a:ext>
            </a:extLst>
          </p:cNvPr>
          <p:cNvSpPr>
            <a:spLocks noGrp="1"/>
          </p:cNvSpPr>
          <p:nvPr>
            <p:ph type="body" sz="quarter" idx="13"/>
          </p:nvPr>
        </p:nvSpPr>
        <p:spPr>
          <a:xfrm>
            <a:off x="1327091" y="2107496"/>
            <a:ext cx="9667381" cy="607011"/>
          </a:xfrm>
        </p:spPr>
        <p:txBody>
          <a:bodyPr lIns="91440" tIns="45720" rIns="91440" bIns="45720" anchor="t"/>
          <a:lstStyle/>
          <a:p>
            <a:pPr algn="just"/>
            <a:r>
              <a:rPr lang="en-US" dirty="0"/>
              <a:t>Clustering</a:t>
            </a:r>
          </a:p>
        </p:txBody>
      </p:sp>
      <p:sp>
        <p:nvSpPr>
          <p:cNvPr id="10" name="Content Placeholder 9">
            <a:extLst>
              <a:ext uri="{FF2B5EF4-FFF2-40B4-BE49-F238E27FC236}">
                <a16:creationId xmlns:a16="http://schemas.microsoft.com/office/drawing/2014/main" id="{27A8B657-AC1B-A4F9-A705-EBAB86358DE9}"/>
              </a:ext>
            </a:extLst>
          </p:cNvPr>
          <p:cNvSpPr>
            <a:spLocks noGrp="1"/>
          </p:cNvSpPr>
          <p:nvPr>
            <p:ph idx="1"/>
          </p:nvPr>
        </p:nvSpPr>
        <p:spPr>
          <a:xfrm>
            <a:off x="1195281" y="2717782"/>
            <a:ext cx="9797345" cy="3365605"/>
          </a:xfrm>
          <a:prstGeom prst="roundRect">
            <a:avLst/>
          </a:prstGeom>
        </p:spPr>
        <p:txBody>
          <a:bodyPr lIns="91440" tIns="45720" rIns="91440" bIns="45720" anchor="t">
            <a:normAutofit/>
          </a:bodyPr>
          <a:lstStyle/>
          <a:p>
            <a:pPr algn="just">
              <a:lnSpc>
                <a:spcPct val="150000"/>
              </a:lnSpc>
            </a:pPr>
            <a:r>
              <a:rPr lang="en-US" dirty="0">
                <a:latin typeface="Avenir Next LT Pro"/>
              </a:rPr>
              <a:t>Clustering</a:t>
            </a:r>
            <a:r>
              <a:rPr lang="en-US" dirty="0">
                <a:ea typeface="+mn-lt"/>
                <a:cs typeface="+mn-lt"/>
              </a:rPr>
              <a:t> is a technique for exploring raw, unlabeled data and breaking it down into groups (or clusters) based on similarities or differences. </a:t>
            </a:r>
          </a:p>
          <a:p>
            <a:pPr algn="just">
              <a:lnSpc>
                <a:spcPct val="150000"/>
              </a:lnSpc>
            </a:pPr>
            <a:r>
              <a:rPr lang="en-US" dirty="0">
                <a:ea typeface="+mn-lt"/>
                <a:cs typeface="+mn-lt"/>
              </a:rPr>
              <a:t>It is used in a variety of applications, including customer segmentation, fraud detection, and image analysis. </a:t>
            </a:r>
          </a:p>
          <a:p>
            <a:pPr algn="just">
              <a:lnSpc>
                <a:spcPct val="150000"/>
              </a:lnSpc>
            </a:pPr>
            <a:r>
              <a:rPr lang="en-US" dirty="0">
                <a:ea typeface="+mn-lt"/>
                <a:cs typeface="+mn-lt"/>
              </a:rPr>
              <a:t>Clustering algorithms split data into natural groups by finding similar structures or patterns in uncategorized data. </a:t>
            </a:r>
            <a:endParaRPr lang="en-US">
              <a:latin typeface="Avenir Next LT Pro"/>
            </a:endParaRPr>
          </a:p>
        </p:txBody>
      </p:sp>
      <p:sp>
        <p:nvSpPr>
          <p:cNvPr id="16" name="Slide Number Placeholder 15">
            <a:extLst>
              <a:ext uri="{FF2B5EF4-FFF2-40B4-BE49-F238E27FC236}">
                <a16:creationId xmlns:a16="http://schemas.microsoft.com/office/drawing/2014/main" id="{0BD95190-4BAC-E074-39EC-FF676F58960F}"/>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4</a:t>
            </a:fld>
            <a:endParaRPr lang="en-US"/>
          </a:p>
        </p:txBody>
      </p:sp>
    </p:spTree>
    <p:extLst>
      <p:ext uri="{BB962C8B-B14F-4D97-AF65-F5344CB8AC3E}">
        <p14:creationId xmlns:p14="http://schemas.microsoft.com/office/powerpoint/2010/main" val="6089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9EDE1-4A7B-ED95-639E-EC5F0D62C25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BF44B98-D8F3-7BD8-6952-F2BCC1B05024}"/>
              </a:ext>
            </a:extLst>
          </p:cNvPr>
          <p:cNvSpPr>
            <a:spLocks noGrp="1"/>
          </p:cNvSpPr>
          <p:nvPr>
            <p:ph type="title"/>
          </p:nvPr>
        </p:nvSpPr>
        <p:spPr>
          <a:xfrm>
            <a:off x="1198182" y="559814"/>
            <a:ext cx="9795636" cy="1335662"/>
          </a:xfrm>
        </p:spPr>
        <p:txBody>
          <a:bodyPr lIns="91440" tIns="45720" rIns="91440" bIns="45720" anchor="t"/>
          <a:lstStyle/>
          <a:p>
            <a:r>
              <a:rPr lang="en-US" dirty="0"/>
              <a:t>Unsupervised Learning Methods</a:t>
            </a:r>
            <a:endParaRPr lang="en-US" dirty="0" err="1">
              <a:cs typeface="Posterama"/>
            </a:endParaRPr>
          </a:p>
        </p:txBody>
      </p:sp>
      <p:sp>
        <p:nvSpPr>
          <p:cNvPr id="11" name="Text Placeholder 10">
            <a:extLst>
              <a:ext uri="{FF2B5EF4-FFF2-40B4-BE49-F238E27FC236}">
                <a16:creationId xmlns:a16="http://schemas.microsoft.com/office/drawing/2014/main" id="{FFCAC353-C1BD-5C7C-BD56-21548A1FFD00}"/>
              </a:ext>
            </a:extLst>
          </p:cNvPr>
          <p:cNvSpPr>
            <a:spLocks noGrp="1"/>
          </p:cNvSpPr>
          <p:nvPr>
            <p:ph type="body" sz="quarter" idx="13"/>
          </p:nvPr>
        </p:nvSpPr>
        <p:spPr>
          <a:xfrm>
            <a:off x="1327091" y="2107496"/>
            <a:ext cx="9667381" cy="607011"/>
          </a:xfrm>
        </p:spPr>
        <p:txBody>
          <a:bodyPr lIns="91440" tIns="45720" rIns="91440" bIns="45720" anchor="t"/>
          <a:lstStyle/>
          <a:p>
            <a:pPr algn="just"/>
            <a:r>
              <a:rPr lang="en-US" dirty="0">
                <a:ea typeface="+mn-lt"/>
                <a:cs typeface="+mn-lt"/>
              </a:rPr>
              <a:t>Association Rules</a:t>
            </a:r>
            <a:endParaRPr lang="en-US" dirty="0"/>
          </a:p>
        </p:txBody>
      </p:sp>
      <p:sp>
        <p:nvSpPr>
          <p:cNvPr id="10" name="Content Placeholder 9">
            <a:extLst>
              <a:ext uri="{FF2B5EF4-FFF2-40B4-BE49-F238E27FC236}">
                <a16:creationId xmlns:a16="http://schemas.microsoft.com/office/drawing/2014/main" id="{A666C6BC-5276-739C-C30F-10EB26B6F64B}"/>
              </a:ext>
            </a:extLst>
          </p:cNvPr>
          <p:cNvSpPr>
            <a:spLocks noGrp="1"/>
          </p:cNvSpPr>
          <p:nvPr>
            <p:ph idx="1"/>
          </p:nvPr>
        </p:nvSpPr>
        <p:spPr>
          <a:xfrm>
            <a:off x="1195281" y="2709024"/>
            <a:ext cx="9797345" cy="3803535"/>
          </a:xfrm>
          <a:prstGeom prst="roundRect">
            <a:avLst/>
          </a:prstGeom>
        </p:spPr>
        <p:txBody>
          <a:bodyPr lIns="91440" tIns="45720" rIns="91440" bIns="45720" anchor="t">
            <a:normAutofit lnSpcReduction="10000"/>
          </a:bodyPr>
          <a:lstStyle/>
          <a:p>
            <a:pPr algn="just">
              <a:lnSpc>
                <a:spcPct val="150000"/>
              </a:lnSpc>
            </a:pPr>
            <a:r>
              <a:rPr lang="en-US" dirty="0">
                <a:ea typeface="+mn-lt"/>
                <a:cs typeface="+mn-lt"/>
              </a:rPr>
              <a:t>An association rule is a rule-based method for finding relationships between variables in a given dataset. </a:t>
            </a:r>
            <a:endParaRPr lang="en-US" dirty="0"/>
          </a:p>
          <a:p>
            <a:pPr algn="just">
              <a:lnSpc>
                <a:spcPct val="150000"/>
              </a:lnSpc>
            </a:pPr>
            <a:r>
              <a:rPr lang="en-US" dirty="0">
                <a:ea typeface="+mn-lt"/>
                <a:cs typeface="+mn-lt"/>
              </a:rPr>
              <a:t>These methods are frequently used for market basket analysis, allowing companies to better understand relationships between different products. </a:t>
            </a:r>
          </a:p>
          <a:p>
            <a:pPr algn="just">
              <a:lnSpc>
                <a:spcPct val="150000"/>
              </a:lnSpc>
            </a:pPr>
            <a:r>
              <a:rPr lang="en-US" dirty="0">
                <a:ea typeface="+mn-lt"/>
                <a:cs typeface="+mn-lt"/>
              </a:rPr>
              <a:t>Understanding consumption habits of customers enables businesses to develop better cross-selling strategies and recommendation engines. Examples of this can be seen in Amazon’s “Customers Who Bought This Item Also Bought” or Spotify’s "Discover Weekly" playlist.</a:t>
            </a:r>
            <a:endParaRPr lang="en-US"/>
          </a:p>
        </p:txBody>
      </p:sp>
      <p:sp>
        <p:nvSpPr>
          <p:cNvPr id="16" name="Slide Number Placeholder 15">
            <a:extLst>
              <a:ext uri="{FF2B5EF4-FFF2-40B4-BE49-F238E27FC236}">
                <a16:creationId xmlns:a16="http://schemas.microsoft.com/office/drawing/2014/main" id="{84CD3D8D-2C7C-9413-0F05-6FA7A5626E69}"/>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5</a:t>
            </a:fld>
            <a:endParaRPr lang="en-US"/>
          </a:p>
        </p:txBody>
      </p:sp>
    </p:spTree>
    <p:extLst>
      <p:ext uri="{BB962C8B-B14F-4D97-AF65-F5344CB8AC3E}">
        <p14:creationId xmlns:p14="http://schemas.microsoft.com/office/powerpoint/2010/main" val="4045773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94FDA-89DA-C75D-6654-0C26D4B4C060}"/>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A71AF4F1-1563-D6DC-3C0F-67C2F37D005E}"/>
              </a:ext>
            </a:extLst>
          </p:cNvPr>
          <p:cNvSpPr>
            <a:spLocks noGrp="1"/>
          </p:cNvSpPr>
          <p:nvPr>
            <p:ph type="title"/>
          </p:nvPr>
        </p:nvSpPr>
        <p:spPr>
          <a:xfrm>
            <a:off x="1198182" y="559814"/>
            <a:ext cx="9795636" cy="1335662"/>
          </a:xfrm>
        </p:spPr>
        <p:txBody>
          <a:bodyPr lIns="91440" tIns="45720" rIns="91440" bIns="45720" anchor="t"/>
          <a:lstStyle/>
          <a:p>
            <a:r>
              <a:rPr lang="en-US" dirty="0"/>
              <a:t>Unsupervised Learning Methods</a:t>
            </a:r>
            <a:endParaRPr lang="en-US" dirty="0" err="1">
              <a:cs typeface="Posterama"/>
            </a:endParaRPr>
          </a:p>
        </p:txBody>
      </p:sp>
      <p:sp>
        <p:nvSpPr>
          <p:cNvPr id="11" name="Text Placeholder 10">
            <a:extLst>
              <a:ext uri="{FF2B5EF4-FFF2-40B4-BE49-F238E27FC236}">
                <a16:creationId xmlns:a16="http://schemas.microsoft.com/office/drawing/2014/main" id="{E5A1ABA2-58CC-BA3B-FA7C-B367A20979D7}"/>
              </a:ext>
            </a:extLst>
          </p:cNvPr>
          <p:cNvSpPr>
            <a:spLocks noGrp="1"/>
          </p:cNvSpPr>
          <p:nvPr>
            <p:ph type="body" sz="quarter" idx="13"/>
          </p:nvPr>
        </p:nvSpPr>
        <p:spPr>
          <a:xfrm>
            <a:off x="1327091" y="2107496"/>
            <a:ext cx="9667381" cy="607011"/>
          </a:xfrm>
        </p:spPr>
        <p:txBody>
          <a:bodyPr lIns="91440" tIns="45720" rIns="91440" bIns="45720" anchor="t"/>
          <a:lstStyle/>
          <a:p>
            <a:pPr algn="just"/>
            <a:r>
              <a:rPr lang="en-US" dirty="0"/>
              <a:t>Dimensionality</a:t>
            </a:r>
            <a:r>
              <a:rPr lang="en-US" dirty="0">
                <a:ea typeface="+mn-lt"/>
                <a:cs typeface="+mn-lt"/>
              </a:rPr>
              <a:t> Reduction</a:t>
            </a:r>
            <a:endParaRPr lang="en-US" dirty="0"/>
          </a:p>
        </p:txBody>
      </p:sp>
      <p:sp>
        <p:nvSpPr>
          <p:cNvPr id="10" name="Content Placeholder 9">
            <a:extLst>
              <a:ext uri="{FF2B5EF4-FFF2-40B4-BE49-F238E27FC236}">
                <a16:creationId xmlns:a16="http://schemas.microsoft.com/office/drawing/2014/main" id="{B122378C-A684-879A-7151-50DADCC902EA}"/>
              </a:ext>
            </a:extLst>
          </p:cNvPr>
          <p:cNvSpPr>
            <a:spLocks noGrp="1"/>
          </p:cNvSpPr>
          <p:nvPr>
            <p:ph idx="1"/>
          </p:nvPr>
        </p:nvSpPr>
        <p:spPr>
          <a:xfrm>
            <a:off x="1195281" y="2717782"/>
            <a:ext cx="9797345" cy="3365605"/>
          </a:xfrm>
          <a:prstGeom prst="roundRect">
            <a:avLst/>
          </a:prstGeom>
        </p:spPr>
        <p:txBody>
          <a:bodyPr lIns="91440" tIns="45720" rIns="91440" bIns="45720" anchor="t">
            <a:normAutofit lnSpcReduction="10000"/>
          </a:bodyPr>
          <a:lstStyle/>
          <a:p>
            <a:pPr algn="just">
              <a:lnSpc>
                <a:spcPct val="150000"/>
              </a:lnSpc>
            </a:pPr>
            <a:r>
              <a:rPr lang="en-US" dirty="0">
                <a:ea typeface="+mn-lt"/>
                <a:cs typeface="+mn-lt"/>
              </a:rPr>
              <a:t>Dimensionality reduction is an unsupervised learning technique that reduces the number of features, or dimensions, in a dataset. </a:t>
            </a:r>
          </a:p>
          <a:p>
            <a:pPr algn="just">
              <a:lnSpc>
                <a:spcPct val="150000"/>
              </a:lnSpc>
            </a:pPr>
            <a:r>
              <a:rPr lang="en-US" dirty="0">
                <a:ea typeface="+mn-lt"/>
                <a:cs typeface="+mn-lt"/>
              </a:rPr>
              <a:t>Dimensionality reduction extracts important features from the dataset, reducing the number of irrelevant or random features present.</a:t>
            </a:r>
          </a:p>
          <a:p>
            <a:pPr algn="just">
              <a:lnSpc>
                <a:spcPct val="150000"/>
              </a:lnSpc>
            </a:pPr>
            <a:r>
              <a:rPr lang="en-US" dirty="0">
                <a:ea typeface="+mn-lt"/>
                <a:cs typeface="+mn-lt"/>
              </a:rPr>
              <a:t>This method uses principle component analysis (PCA) and singular value decomposition (SVD) algorithms to reduce the number of data inputs without compromising the integrity of the properties in the original data.</a:t>
            </a:r>
          </a:p>
        </p:txBody>
      </p:sp>
      <p:sp>
        <p:nvSpPr>
          <p:cNvPr id="16" name="Slide Number Placeholder 15">
            <a:extLst>
              <a:ext uri="{FF2B5EF4-FFF2-40B4-BE49-F238E27FC236}">
                <a16:creationId xmlns:a16="http://schemas.microsoft.com/office/drawing/2014/main" id="{865D2C7C-3676-FCC7-162F-0B24284EA50E}"/>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6</a:t>
            </a:fld>
            <a:endParaRPr lang="en-US"/>
          </a:p>
        </p:txBody>
      </p:sp>
    </p:spTree>
    <p:extLst>
      <p:ext uri="{BB962C8B-B14F-4D97-AF65-F5344CB8AC3E}">
        <p14:creationId xmlns:p14="http://schemas.microsoft.com/office/powerpoint/2010/main" val="6167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1A7A97-C854-1A0B-4AD1-76D79B9795D6}"/>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86402F38-42C9-F762-0C8A-2BC5E615A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A8E2985F-CE6A-31DF-ADDF-63D962C93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D5D849C1-37B5-55DE-5289-BBAA9ABA9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A1E00718-0CAE-7569-D723-756032DD6B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F0556896-A746-501E-03F4-5E2D17587F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92815227-83C1-69EC-1ED8-80088981A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5D65EBB-2043-8A05-98C9-D47BEAFE1F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31B3501-281F-3E01-84F5-02B3B70A44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3A1EA1C3-3D72-CF72-74FE-B7857353B9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10D3399-71A7-3C91-9DD9-66F6C6BC6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A40F4FA5-16FC-D0AA-96B1-3D5F5995A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08511C7-A8B2-E50A-6C5F-3A671BE528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4BBEB1D3-1799-DE33-2CDB-E0EA7C3CAE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3AE886D7-DE06-8E9C-AACC-988AAC0E60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9CFC4FA-987A-D43C-965B-39B134B53B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D65D37E9-835A-E2C7-3505-2F77947C30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FC27B6F7-54EE-FF8D-8AE1-9F60E5D92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13CDCE37-59E4-944A-BB6B-3C1140A57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29EBEBF-78D1-4942-286C-C2B321D58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DDF25CCE-EBA4-5312-3C04-7DA74E6D5B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0B2D3DDF-F8B3-C5C9-AC4C-3D7619566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FF18043B-DF30-3486-B517-F3538504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B3706606-B97E-4EDF-B334-22E16CD514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DB0FEB21-5E9F-65BC-1680-883DB8F28E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08775CBA-2875-F093-4045-6174FA2912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4F18F74-2591-07D1-600B-E21807E4B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59DC4354-7E44-E307-38D7-4CAAA0CC1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F0A17630-BBE6-CA5C-EDD2-45145B12B1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4B57DEAC-D47B-A99B-11C7-59AE76DBA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FED9C8A-54F2-06FC-EF40-2591385F2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F258A70B-9BA3-B34F-766B-3BD22CE2A0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91E6FB80-9E25-050E-B032-98A6D126604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ea typeface="+mj-lt"/>
                <a:cs typeface="+mj-lt"/>
              </a:rPr>
              <a:t>Applications of Unsupervised Learning</a:t>
            </a:r>
            <a:endParaRPr lang="en-US" dirty="0"/>
          </a:p>
        </p:txBody>
      </p:sp>
      <p:grpSp>
        <p:nvGrpSpPr>
          <p:cNvPr id="111" name="Bottom Right">
            <a:extLst>
              <a:ext uri="{FF2B5EF4-FFF2-40B4-BE49-F238E27FC236}">
                <a16:creationId xmlns:a16="http://schemas.microsoft.com/office/drawing/2014/main" id="{10312149-DAA4-4EFD-EA30-2603DA72D0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A4E18201-69CA-B2FF-231A-782A24D086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8B2102C2-7375-91BD-3B97-277EAB1532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403AFA66-5ACA-812D-37C8-6753273C88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61EAF4E7-520B-66BF-04AA-1F9AD6179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7BB96C1B-1347-3C8A-0DCC-72928236B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12A12A6-164B-6785-7BDC-DD63EC8C83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C95C3300-D700-FD97-208A-6D6D6AE124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E47E4770-6569-C6BD-D1CF-FD22DE18E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CDB0A831-4693-8FDF-2443-D320ED627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2FAFE046-6CE0-9893-D0D0-BABD81367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5E6EA5D1-8F96-67AA-3281-0D9328F9DB19}"/>
              </a:ext>
            </a:extLst>
          </p:cNvPr>
          <p:cNvSpPr>
            <a:spLocks noGrp="1"/>
          </p:cNvSpPr>
          <p:nvPr>
            <p:ph idx="1"/>
          </p:nvPr>
        </p:nvSpPr>
        <p:spPr>
          <a:xfrm>
            <a:off x="1194512" y="1911509"/>
            <a:ext cx="9978765" cy="4254129"/>
          </a:xfrm>
          <a:prstGeom prst="roundRect">
            <a:avLst/>
          </a:prstGeom>
        </p:spPr>
        <p:txBody>
          <a:bodyPr vert="horz" lIns="91440" tIns="45720" rIns="91440" bIns="45720" rtlCol="0" anchor="t">
            <a:normAutofit/>
          </a:bodyPr>
          <a:lstStyle/>
          <a:p>
            <a:pPr indent="-228600" algn="just">
              <a:lnSpc>
                <a:spcPct val="150000"/>
              </a:lnSpc>
              <a:buChar char="+"/>
            </a:pPr>
            <a:r>
              <a:rPr lang="en-US" dirty="0">
                <a:ea typeface="+mn-lt"/>
                <a:cs typeface="+mn-lt"/>
              </a:rPr>
              <a:t>Customer Segmentation: Algorithms cluster customers based on purchasing behavior or demographics, enabling targeted marketing strategies.</a:t>
            </a:r>
          </a:p>
          <a:p>
            <a:pPr indent="-228600" algn="just">
              <a:lnSpc>
                <a:spcPct val="150000"/>
              </a:lnSpc>
              <a:buFont typeface="Avenir Next LT Pro" panose="020B0504020202020204" pitchFamily="34" charset="0"/>
              <a:buChar char="+"/>
            </a:pPr>
            <a:r>
              <a:rPr lang="en-US" dirty="0">
                <a:ea typeface="+mn-lt"/>
                <a:cs typeface="+mn-lt"/>
              </a:rPr>
              <a:t>Anomaly Detection: Identifies unusual patterns in data, aiding fraud detection, cybersecurity and equipment failure prevention.</a:t>
            </a:r>
          </a:p>
          <a:p>
            <a:pPr indent="-228600" algn="just">
              <a:lnSpc>
                <a:spcPct val="150000"/>
              </a:lnSpc>
              <a:buChar char="+"/>
            </a:pPr>
            <a:r>
              <a:rPr lang="en-US" dirty="0">
                <a:ea typeface="+mn-lt"/>
                <a:cs typeface="+mn-lt"/>
              </a:rPr>
              <a:t>Recommendation Systems: Suggests products, movies or music by analyzing user behavior and preferences.</a:t>
            </a:r>
          </a:p>
          <a:p>
            <a:pPr indent="-228600" algn="just">
              <a:lnSpc>
                <a:spcPct val="150000"/>
              </a:lnSpc>
              <a:buChar char="+"/>
            </a:pPr>
            <a:r>
              <a:rPr lang="en-US" dirty="0">
                <a:ea typeface="+mn-lt"/>
                <a:cs typeface="+mn-lt"/>
              </a:rPr>
              <a:t>Image and Text Clustering: Groups similar images or documents for tasks like organization, classification or content recommendation.</a:t>
            </a:r>
          </a:p>
          <a:p>
            <a:pPr indent="-228600" algn="just">
              <a:lnSpc>
                <a:spcPct val="150000"/>
              </a:lnSpc>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A1495C9F-6A51-011F-EE4E-6A598408903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7</a:t>
            </a:fld>
            <a:endParaRPr lang="en-US" cap="all">
              <a:cs typeface="Segoe UI Semilight" panose="020B0402040204020203" pitchFamily="34" charset="0"/>
            </a:endParaRPr>
          </a:p>
        </p:txBody>
      </p:sp>
    </p:spTree>
    <p:extLst>
      <p:ext uri="{BB962C8B-B14F-4D97-AF65-F5344CB8AC3E}">
        <p14:creationId xmlns:p14="http://schemas.microsoft.com/office/powerpoint/2010/main" val="395173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7AE648-A8D3-BEF7-EA1B-B3ED7C9DFBDB}"/>
            </a:ext>
          </a:extLst>
        </p:cNvPr>
        <p:cNvGrpSpPr/>
        <p:nvPr/>
      </p:nvGrpSpPr>
      <p:grpSpPr>
        <a:xfrm>
          <a:off x="0" y="0"/>
          <a:ext cx="0" cy="0"/>
          <a:chOff x="0" y="0"/>
          <a:chExt cx="0" cy="0"/>
        </a:xfrm>
      </p:grpSpPr>
      <p:sp>
        <p:nvSpPr>
          <p:cNvPr id="473" name="Rectangle 47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5" name="Freeform: Shape 47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7" name="Freeform: Shape 47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9" name="Freeform: Shape 47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82" name="Freeform: Shape 48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3" name="Freeform: Shape 48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4" name="Freeform: Shape 48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485" name="Freeform: Shape 48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6" name="Freeform: Shape 48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487" name="Freeform: Shape 48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488" name="Freeform: Shape 48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49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491" name="Freeform: Shape 49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2" name="Freeform: Shape 49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3" name="Freeform: Shape 49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4" name="Freeform: Shape 49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5" name="Freeform: Shape 49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6" name="Freeform: Shape 49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7" name="Freeform: Shape 49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99" name="Rectangle 49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01" name="Rectangle 50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03" name="Top Left">
            <a:extLst>
              <a:ext uri="{FF2B5EF4-FFF2-40B4-BE49-F238E27FC236}">
                <a16:creationId xmlns:a16="http://schemas.microsoft.com/office/drawing/2014/main" id="{F478807D-D964-4FD1-ADDC-13ADCA84C7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4" name="Freeform: Shape 503">
              <a:extLst>
                <a:ext uri="{FF2B5EF4-FFF2-40B4-BE49-F238E27FC236}">
                  <a16:creationId xmlns:a16="http://schemas.microsoft.com/office/drawing/2014/main" id="{9A9B974A-6D46-4B1E-A578-7FC950F65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5" name="Freeform: Shape 504">
              <a:extLst>
                <a:ext uri="{FF2B5EF4-FFF2-40B4-BE49-F238E27FC236}">
                  <a16:creationId xmlns:a16="http://schemas.microsoft.com/office/drawing/2014/main" id="{B94ECBDD-53F1-4E3E-935F-AE2F925E5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6" name="Freeform: Shape 505">
              <a:extLst>
                <a:ext uri="{FF2B5EF4-FFF2-40B4-BE49-F238E27FC236}">
                  <a16:creationId xmlns:a16="http://schemas.microsoft.com/office/drawing/2014/main" id="{BB0065AE-42FD-4390-B77A-10CD9C635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7" name="Freeform: Shape 506">
              <a:extLst>
                <a:ext uri="{FF2B5EF4-FFF2-40B4-BE49-F238E27FC236}">
                  <a16:creationId xmlns:a16="http://schemas.microsoft.com/office/drawing/2014/main" id="{2FC1DC9F-A018-40A6-83A2-4E44030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8" name="Freeform: Shape 507">
              <a:extLst>
                <a:ext uri="{FF2B5EF4-FFF2-40B4-BE49-F238E27FC236}">
                  <a16:creationId xmlns:a16="http://schemas.microsoft.com/office/drawing/2014/main" id="{E18F5621-44C3-495A-BFC4-4C0B2D7A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9" name="Freeform: Shape 508">
              <a:extLst>
                <a:ext uri="{FF2B5EF4-FFF2-40B4-BE49-F238E27FC236}">
                  <a16:creationId xmlns:a16="http://schemas.microsoft.com/office/drawing/2014/main" id="{9369DA58-91BE-4846-85BC-48899AC96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0" name="Freeform: Shape 509">
              <a:extLst>
                <a:ext uri="{FF2B5EF4-FFF2-40B4-BE49-F238E27FC236}">
                  <a16:creationId xmlns:a16="http://schemas.microsoft.com/office/drawing/2014/main" id="{B9CE5473-6DF1-4C49-A489-8DA8871CA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1" name="Freeform: Shape 510">
              <a:extLst>
                <a:ext uri="{FF2B5EF4-FFF2-40B4-BE49-F238E27FC236}">
                  <a16:creationId xmlns:a16="http://schemas.microsoft.com/office/drawing/2014/main" id="{35EC2B31-6A44-41AE-822B-8B6D7479FF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513" name="Bottom Right">
            <a:extLst>
              <a:ext uri="{FF2B5EF4-FFF2-40B4-BE49-F238E27FC236}">
                <a16:creationId xmlns:a16="http://schemas.microsoft.com/office/drawing/2014/main" id="{8BAEE281-C3DD-4DC6-AFC2-A74532519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4" name="Freeform: Shape 513">
              <a:extLst>
                <a:ext uri="{FF2B5EF4-FFF2-40B4-BE49-F238E27FC236}">
                  <a16:creationId xmlns:a16="http://schemas.microsoft.com/office/drawing/2014/main" id="{2A5FE8B5-509D-4E81-ADDD-4B7A6A51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5" name="Graphic 157">
              <a:extLst>
                <a:ext uri="{FF2B5EF4-FFF2-40B4-BE49-F238E27FC236}">
                  <a16:creationId xmlns:a16="http://schemas.microsoft.com/office/drawing/2014/main" id="{F44E233E-3672-4EB8-9A91-E597F4A673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7" name="Freeform: Shape 516">
                <a:extLst>
                  <a:ext uri="{FF2B5EF4-FFF2-40B4-BE49-F238E27FC236}">
                    <a16:creationId xmlns:a16="http://schemas.microsoft.com/office/drawing/2014/main" id="{9B21D5AE-5F1F-4C73-AB13-B0035B162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8" name="Freeform: Shape 517">
                <a:extLst>
                  <a:ext uri="{FF2B5EF4-FFF2-40B4-BE49-F238E27FC236}">
                    <a16:creationId xmlns:a16="http://schemas.microsoft.com/office/drawing/2014/main" id="{E0EBFFB2-FF52-4A4B-86C5-D20939768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9" name="Freeform: Shape 518">
                <a:extLst>
                  <a:ext uri="{FF2B5EF4-FFF2-40B4-BE49-F238E27FC236}">
                    <a16:creationId xmlns:a16="http://schemas.microsoft.com/office/drawing/2014/main" id="{53759ABD-0D5D-4A90-9296-9139552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0" name="Freeform: Shape 519">
                <a:extLst>
                  <a:ext uri="{FF2B5EF4-FFF2-40B4-BE49-F238E27FC236}">
                    <a16:creationId xmlns:a16="http://schemas.microsoft.com/office/drawing/2014/main" id="{195C28B4-CC6B-4089-9E74-93049FAFD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1" name="Freeform: Shape 520">
                <a:extLst>
                  <a:ext uri="{FF2B5EF4-FFF2-40B4-BE49-F238E27FC236}">
                    <a16:creationId xmlns:a16="http://schemas.microsoft.com/office/drawing/2014/main" id="{E065796C-5CD6-4C94-88E7-697C93174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2" name="Freeform: Shape 521">
                <a:extLst>
                  <a:ext uri="{FF2B5EF4-FFF2-40B4-BE49-F238E27FC236}">
                    <a16:creationId xmlns:a16="http://schemas.microsoft.com/office/drawing/2014/main" id="{F6696015-E662-4352-A76F-D018CD1B7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3" name="Freeform: Shape 522">
                <a:extLst>
                  <a:ext uri="{FF2B5EF4-FFF2-40B4-BE49-F238E27FC236}">
                    <a16:creationId xmlns:a16="http://schemas.microsoft.com/office/drawing/2014/main" id="{2A68CB33-E73E-4301-98E6-20EAD6BAA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6" name="Freeform: Shape 515">
              <a:extLst>
                <a:ext uri="{FF2B5EF4-FFF2-40B4-BE49-F238E27FC236}">
                  <a16:creationId xmlns:a16="http://schemas.microsoft.com/office/drawing/2014/main" id="{8F84B74D-C5F9-4AB3-9260-852E90E66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EE83C779-704C-1731-BB23-BF42F7DBBA40}"/>
              </a:ext>
            </a:extLst>
          </p:cNvPr>
          <p:cNvSpPr>
            <a:spLocks noGrp="1"/>
          </p:cNvSpPr>
          <p:nvPr>
            <p:ph type="ctrTitle"/>
          </p:nvPr>
        </p:nvSpPr>
        <p:spPr>
          <a:xfrm>
            <a:off x="996275" y="744909"/>
            <a:ext cx="10190071" cy="3145855"/>
          </a:xfrm>
        </p:spPr>
        <p:txBody>
          <a:bodyPr vert="horz" lIns="91440" tIns="45720" rIns="91440" bIns="45720" rtlCol="0" anchor="b">
            <a:normAutofit/>
          </a:bodyPr>
          <a:lstStyle/>
          <a:p>
            <a:pPr algn="ctr"/>
            <a:r>
              <a:rPr lang="en-US" sz="5400" dirty="0">
                <a:ea typeface="+mj-lt"/>
                <a:cs typeface="+mj-lt"/>
              </a:rPr>
              <a:t>K-Means Clustering</a:t>
            </a:r>
            <a:endParaRPr lang="en-US" sz="5400" kern="1200" dirty="0">
              <a:ea typeface="+mj-lt"/>
              <a:cs typeface="+mj-lt"/>
            </a:endParaRPr>
          </a:p>
        </p:txBody>
      </p:sp>
      <p:grpSp>
        <p:nvGrpSpPr>
          <p:cNvPr id="525"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526" name="Straight Connector 52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7" name="Straight Connector 52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53922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F50203-B21B-134C-1BAA-69393DE22D83}"/>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12A4F8CA-4CAF-E606-C204-FE81750BA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5317AFE4-0711-D9D0-0D63-6B0AAB8BE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9D6DEE54-148E-E211-D8F7-BEBD464B7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C8089533-1959-08DC-050B-64FDB9F4E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44EA63C5-6C83-2093-3B0A-523DCDD323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4FA7D364-48E0-9C7A-5671-798D16A471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763078-0745-28CC-588C-635865647A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0CAE535-A02D-77AB-7867-A38CD964DC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0E0F1F58-B3BA-5D20-D695-A1B7554ED7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84AA142-8567-D68E-ABC0-321F9BC1E9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FA96CD3-695C-8461-CA24-663AC5A475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49DF9368-5A1F-49F1-B097-ED11690D3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851190FE-E618-FDEE-4E86-687AE3947A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409A2DD8-3C0A-B8E5-3B4A-EA282F4CF3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5E1ACDF2-3099-DF45-56D0-47F534C06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E7E9E2D1-C2A5-8E01-2325-D846A478FC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B7DC067-1F2A-60C5-78CB-6A4FE38C8D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C1A193A7-2A57-CB1B-24C6-A3C84CD3DE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5486403B-8B33-F227-2927-35ED34EBF9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6BCF3F20-FF36-694D-9B49-24E971C93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004C8CDF-9FF1-BF80-C606-2451232B5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4FFA5B8-A577-CEE9-F2CD-383524339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034298A8-607D-027F-2558-05AA85C07D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5B393092-AC11-6521-966C-035A5BF41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9E479C2F-1D89-E53C-19F2-68E5FAC5F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EBB82142-71EA-14AB-E507-F4BCA5F93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275E5D3-8A29-5C0B-B279-95F4097BF9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B9EC1FD4-CC5D-2B13-9068-641404CD2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852A6E72-364D-8E87-1EAE-99F9264A51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A244553-3DDA-77FD-072F-825FF1349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A98F4DC1-A33D-6786-9AC9-4C2A17620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56131A87-AFE8-45B7-F59A-AD6CA214F71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dirty="0">
                <a:latin typeface="+mj-lt"/>
                <a:ea typeface="+mj-ea"/>
                <a:cs typeface="+mj-cs"/>
              </a:rPr>
              <a:t>What </a:t>
            </a:r>
            <a:r>
              <a:rPr lang="en-US" kern="1200" dirty="0">
                <a:ea typeface="+mj-lt"/>
                <a:cs typeface="+mj-lt"/>
              </a:rPr>
              <a:t>is </a:t>
            </a:r>
            <a:r>
              <a:rPr lang="en-US" dirty="0">
                <a:ea typeface="+mj-lt"/>
                <a:cs typeface="+mj-lt"/>
              </a:rPr>
              <a:t>K-Means Clustering</a:t>
            </a:r>
            <a:r>
              <a:rPr lang="en-US" kern="1200" dirty="0">
                <a:ea typeface="+mj-lt"/>
                <a:cs typeface="+mj-lt"/>
              </a:rPr>
              <a:t>?</a:t>
            </a:r>
          </a:p>
        </p:txBody>
      </p:sp>
      <p:grpSp>
        <p:nvGrpSpPr>
          <p:cNvPr id="111" name="Bottom Right">
            <a:extLst>
              <a:ext uri="{FF2B5EF4-FFF2-40B4-BE49-F238E27FC236}">
                <a16:creationId xmlns:a16="http://schemas.microsoft.com/office/drawing/2014/main" id="{977D88E9-F4EC-CBB0-19ED-F751CB2B3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022A0928-02AF-66AB-1AC1-AED908042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DEEC1308-C6BF-11EF-164B-8771CCE49B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DD46BDAA-9441-7B8E-3F0D-57465D6C5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19CA9094-3ECF-2B10-5F16-C7543FBD8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E7FD7C50-5101-4544-47C3-32C791F0D0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F86044B-4545-0908-F624-F3426C929B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D01B9C1E-5AFE-6FE7-4D1F-B733355CF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7EA7AC32-08AE-A4DC-7226-F2579FC453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5CA1704F-D2B4-2C1B-2F84-1D30F0BCE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C75154E6-4ADA-063E-FD74-EB2365AF3B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4A28CF83-E329-FFD5-09A2-B70303CAA739}"/>
              </a:ext>
            </a:extLst>
          </p:cNvPr>
          <p:cNvSpPr>
            <a:spLocks noGrp="1"/>
          </p:cNvSpPr>
          <p:nvPr>
            <p:ph idx="1"/>
          </p:nvPr>
        </p:nvSpPr>
        <p:spPr>
          <a:xfrm>
            <a:off x="1194512" y="1911509"/>
            <a:ext cx="9978765" cy="4254129"/>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ea typeface="+mn-lt"/>
                <a:cs typeface="+mn-lt"/>
              </a:rPr>
              <a:t>K-Means clustering is the most popular unsupervised learning algorithm. It is used when we have </a:t>
            </a:r>
            <a:r>
              <a:rPr lang="en-US" err="1">
                <a:ea typeface="+mn-lt"/>
                <a:cs typeface="+mn-lt"/>
              </a:rPr>
              <a:t>unlabelled</a:t>
            </a:r>
            <a:r>
              <a:rPr lang="en-US" dirty="0">
                <a:ea typeface="+mn-lt"/>
                <a:cs typeface="+mn-lt"/>
              </a:rPr>
              <a:t> data which is data without defined categories or groups. </a:t>
            </a:r>
          </a:p>
          <a:p>
            <a:pPr indent="-228600" algn="just">
              <a:lnSpc>
                <a:spcPct val="150000"/>
              </a:lnSpc>
              <a:buFont typeface="Avenir Next LT Pro" panose="020B0504020202020204" pitchFamily="34" charset="0"/>
              <a:buChar char="+"/>
            </a:pPr>
            <a:r>
              <a:rPr lang="en-US" dirty="0">
                <a:ea typeface="+mn-lt"/>
                <a:cs typeface="+mn-lt"/>
              </a:rPr>
              <a:t>The algorithm follows an easy or simple way to classify a given data set through a certain number of clusters, fixed </a:t>
            </a:r>
            <a:r>
              <a:rPr lang="en-US" dirty="0" err="1">
                <a:ea typeface="+mn-lt"/>
                <a:cs typeface="+mn-lt"/>
              </a:rPr>
              <a:t>apriori</a:t>
            </a:r>
            <a:r>
              <a:rPr lang="en-US" dirty="0">
                <a:ea typeface="+mn-lt"/>
                <a:cs typeface="+mn-lt"/>
              </a:rPr>
              <a:t>. </a:t>
            </a:r>
            <a:endParaRPr lang="en-US">
              <a:ea typeface="+mn-lt"/>
              <a:cs typeface="+mn-lt"/>
            </a:endParaRPr>
          </a:p>
          <a:p>
            <a:pPr indent="-228600" algn="just">
              <a:lnSpc>
                <a:spcPct val="150000"/>
              </a:lnSpc>
              <a:buFont typeface="Avenir Next LT Pro" panose="020B0504020202020204" pitchFamily="34" charset="0"/>
              <a:buChar char="+"/>
            </a:pPr>
            <a:r>
              <a:rPr lang="en-US" dirty="0">
                <a:ea typeface="+mn-lt"/>
                <a:cs typeface="+mn-lt"/>
              </a:rPr>
              <a:t>K-Means algorithm works iteratively to assign each data point to one of K groups based on the features that are provided. Data points are clustered based on feature similarity.</a:t>
            </a:r>
            <a:endParaRPr lang="en-US"/>
          </a:p>
          <a:p>
            <a:pPr indent="-228600" algn="just">
              <a:lnSpc>
                <a:spcPct val="150000"/>
              </a:lnSpc>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DB308CA2-37AE-3B29-2D6D-20D9FE15D0D1}"/>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9</a:t>
            </a:fld>
            <a:endParaRPr lang="en-US" cap="all">
              <a:cs typeface="Segoe UI Semilight" panose="020B0402040204020203" pitchFamily="34" charset="0"/>
            </a:endParaRPr>
          </a:p>
        </p:txBody>
      </p:sp>
    </p:spTree>
    <p:extLst>
      <p:ext uri="{BB962C8B-B14F-4D97-AF65-F5344CB8AC3E}">
        <p14:creationId xmlns:p14="http://schemas.microsoft.com/office/powerpoint/2010/main" val="3338917855"/>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5E3B5A-BC69-49FF-8D6A-CC47CD10268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22B19F1-827B-4D29-A0BB-81814D5A90F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945E2802-9433-4964-B550-6B2C67F9376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20</Slides>
  <Notes>6</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ExploreVTI</vt:lpstr>
      <vt:lpstr>Unsupervised Learning</vt:lpstr>
      <vt:lpstr>Agenda</vt:lpstr>
      <vt:lpstr>What is Unsupervised Learning?</vt:lpstr>
      <vt:lpstr>Unsupervised Learning Methods</vt:lpstr>
      <vt:lpstr>Unsupervised Learning Methods</vt:lpstr>
      <vt:lpstr>Unsupervised Learning Methods</vt:lpstr>
      <vt:lpstr>Applications of Unsupervised Learning</vt:lpstr>
      <vt:lpstr>K-Means Clustering</vt:lpstr>
      <vt:lpstr>What is K-Means Clustering?</vt:lpstr>
      <vt:lpstr>K-Means Clustering</vt:lpstr>
      <vt:lpstr>How K-Means Clustering Works?</vt:lpstr>
      <vt:lpstr>How K-Means Clustering Works?</vt:lpstr>
      <vt:lpstr>Advantages of K-Means Clustering</vt:lpstr>
      <vt:lpstr>Disadvantages of K-Means Clustering</vt:lpstr>
      <vt:lpstr>Density-Based Spatial Clustering of Applications with Noise (DBSCAN)</vt:lpstr>
      <vt:lpstr>What is DBSCAN Clustering?</vt:lpstr>
      <vt:lpstr>DBSCAN Clustering</vt:lpstr>
      <vt:lpstr>How Does DBSCAN Work?</vt:lpstr>
      <vt:lpstr>DBSCAN vs. K-Means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770</cp:revision>
  <dcterms:created xsi:type="dcterms:W3CDTF">2025-09-17T13:49:37Z</dcterms:created>
  <dcterms:modified xsi:type="dcterms:W3CDTF">2025-10-13T06:39:19Z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