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7C3"/>
    <a:srgbClr val="39A9DB"/>
    <a:srgbClr val="D0D9EC"/>
    <a:srgbClr val="ECE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2511" autoAdjust="0"/>
  </p:normalViewPr>
  <p:slideViewPr>
    <p:cSldViewPr snapToGrid="0">
      <p:cViewPr>
        <p:scale>
          <a:sx n="50" d="100"/>
          <a:sy n="50" d="100"/>
        </p:scale>
        <p:origin x="29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DF450-895B-4BED-9418-C8BAB9ADCA76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A5950-6B8E-497A-BF1B-A70846FFA0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79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TODO:</a:t>
            </a:r>
          </a:p>
          <a:p>
            <a:r>
              <a:rPr lang="en-SG" dirty="0"/>
              <a:t>Animation</a:t>
            </a:r>
          </a:p>
          <a:p>
            <a:pPr marL="285750" indent="-285750">
              <a:buFontTx/>
              <a:buChar char="-"/>
            </a:pPr>
            <a:r>
              <a:rPr lang="en-SG" dirty="0"/>
              <a:t>Controllable animation speed</a:t>
            </a:r>
          </a:p>
          <a:p>
            <a:pPr marL="285750" indent="-285750">
              <a:buFontTx/>
              <a:buChar char="-"/>
            </a:pPr>
            <a:r>
              <a:rPr lang="en-SG" dirty="0"/>
              <a:t>Step</a:t>
            </a:r>
          </a:p>
          <a:p>
            <a:r>
              <a:rPr lang="en-SG" dirty="0"/>
              <a:t>Random tree form</a:t>
            </a:r>
          </a:p>
          <a:p>
            <a:pPr marL="285750" indent="-285750">
              <a:buFontTx/>
              <a:buChar char="-"/>
            </a:pPr>
            <a:r>
              <a:rPr lang="en-SG" dirty="0"/>
              <a:t>Keep structure on canvas</a:t>
            </a:r>
          </a:p>
          <a:p>
            <a:pPr marL="285750" indent="-285750">
              <a:buFontTx/>
              <a:buChar char="-"/>
            </a:pPr>
            <a:r>
              <a:rPr lang="en-SG" dirty="0"/>
              <a:t>Smart randomisation </a:t>
            </a:r>
            <a:r>
              <a:rPr lang="en-SG" dirty="0" err="1"/>
              <a:t>s.t.</a:t>
            </a:r>
            <a:r>
              <a:rPr lang="en-SG" dirty="0"/>
              <a:t> there will always be </a:t>
            </a:r>
            <a:r>
              <a:rPr lang="en-SG" dirty="0" err="1"/>
              <a:t>smth</a:t>
            </a:r>
            <a:r>
              <a:rPr lang="en-SG" dirty="0"/>
              <a:t> to prune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A5950-6B8E-497A-BF1B-A70846FFA06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74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880A-6209-4293-B411-1744A379B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7A539-8BC7-408F-8384-35D2882BA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7B12-DCBA-4FA9-A8EA-A18BB05C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6045D-E1CE-4928-BD2C-4532840B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DF19-5BB6-4D75-9319-D5D47D58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657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ABAB-44C5-4EC2-9459-A1A15093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63870-1DE9-4777-AFFB-70A766A53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46D5-5587-4876-AA60-FBED4512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B1084-8B4D-4701-AF21-99A37CB0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97C79-E82D-4397-960D-D2150482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81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1669B-7C76-4783-9FC1-B145B58EA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AD210-9E56-40CD-9857-DE2CCDC97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49E6-814C-48A1-98BE-074B97D8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00805-78E2-4191-9EF8-7DF01A5E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89E97-2F51-4442-98F6-5B834E75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161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A2D5-3182-4F33-ACC2-BF46FA3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DEB8-E026-4307-BA00-CDD1BBB1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2EB3-D124-4399-ABA2-996928BA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BFE5-7990-4CF2-9155-DF3416A1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3428-5CAA-4D47-B0E2-D7506921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04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D3D7-D7A6-4E64-9475-F6612235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6E9BF-725F-4EC8-8A70-A2E2B130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1D0B-BAAE-4AF9-8232-B202890C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C71D-C7DB-44E5-AB40-48F89248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24711-9492-4605-81D9-CD708282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1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5675-755C-4B20-BDBE-C828AA91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B057-3EB5-4469-A2E7-299691AF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4DBDC-A370-429E-BFD7-1C4D8FEC4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0756A-6C75-4A64-895E-2668285B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E991-91B8-4536-A259-0BFDFA96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2EBAB-A504-4D8B-818C-EB52B632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23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899C-4961-42ED-A3CE-3D375D1F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42BF-1325-4073-826C-F45A5042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2F49-6376-448B-826D-656198E6F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2BA14-16DB-4E7E-BD35-43581B052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D00A7-54CC-41C6-B38F-77ACC84F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EE06-FDFC-495E-B564-9A6609D9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07821-BA31-41ED-998F-F0D3E2EF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093DF-295F-44FF-8531-11B477B6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15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F254-BF9F-4349-BE62-C3052611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8EAD3-5DA3-41F7-97D8-D6A19628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15EE1-4AB6-4EEF-B658-7165D61F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F43A1-7DA1-4AFB-85CA-1C05D101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3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60ECA-992D-4476-9432-55963101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C3C04-344D-41E4-A641-04C0ED8C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F50B2-4730-448C-9809-F72CABCB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49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D8E1-E91F-4515-B5A4-0FAD0DFE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CCCE-7A62-44BC-979B-8762649A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29F26-F6FF-41B5-ADCD-F6F420D1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F1710-ACE5-4C53-9D87-73336F72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F1BBE-3D15-4915-A8E1-C86A1940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6B17A-B2F7-42C3-884A-4F908285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43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CDD2-657A-4482-B13E-79ADB8FC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48B2F-6D3C-4E28-9173-5BA179AC5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F9035-9E38-4BB7-9336-0794C841E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485E5-6EB7-4652-B644-A82DAC41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BA16-5295-40E9-9EDB-FCA481450BED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1CF92-C6AE-49FE-BE1F-A9046696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E4324-191B-40C4-9F2D-505C4494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2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37B2F-194F-432E-8028-D15377E6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1376E-B9B3-4B1B-8AED-E63AE4985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649C-A257-439A-8A5A-87BB2A0E2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BA16-5295-40E9-9EDB-FCA481450BED}" type="datetimeFigureOut">
              <a:rPr lang="en-SG" smtClean="0"/>
              <a:t>15/6/2019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FF60-851B-40F0-9079-D5AE4E950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6E2A-4F4A-472E-BB62-D872A34F2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3572-5A31-4A0F-B4F5-6180DB7E9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37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81D69-37F3-4972-9FCA-2C848295E3BD}"/>
              </a:ext>
            </a:extLst>
          </p:cNvPr>
          <p:cNvSpPr/>
          <p:nvPr/>
        </p:nvSpPr>
        <p:spPr>
          <a:xfrm>
            <a:off x="2856550" y="352696"/>
            <a:ext cx="8782447" cy="6191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C1558F-235C-4244-88B7-C0D00E20053F}"/>
              </a:ext>
            </a:extLst>
          </p:cNvPr>
          <p:cNvSpPr/>
          <p:nvPr/>
        </p:nvSpPr>
        <p:spPr>
          <a:xfrm>
            <a:off x="2856550" y="753493"/>
            <a:ext cx="8782446" cy="579099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15F578-920A-4FBD-84ED-71549B7A1D22}"/>
              </a:ext>
            </a:extLst>
          </p:cNvPr>
          <p:cNvSpPr/>
          <p:nvPr/>
        </p:nvSpPr>
        <p:spPr>
          <a:xfrm>
            <a:off x="9084507" y="1013162"/>
            <a:ext cx="2275148" cy="1606059"/>
          </a:xfrm>
          <a:prstGeom prst="roundRect">
            <a:avLst>
              <a:gd name="adj" fmla="val 66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1C77C3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BBC92-EC36-4954-B845-AF5511C9D4E6}"/>
              </a:ext>
            </a:extLst>
          </p:cNvPr>
          <p:cNvSpPr/>
          <p:nvPr/>
        </p:nvSpPr>
        <p:spPr>
          <a:xfrm>
            <a:off x="506947" y="744891"/>
            <a:ext cx="1800000" cy="5799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EDBD5A-1C15-47F4-9980-D840B5F3E71C}"/>
              </a:ext>
            </a:extLst>
          </p:cNvPr>
          <p:cNvSpPr/>
          <p:nvPr/>
        </p:nvSpPr>
        <p:spPr>
          <a:xfrm>
            <a:off x="506947" y="1251201"/>
            <a:ext cx="1800000" cy="1068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DD078-BA86-49E9-9C72-4C12BF9A8EC5}"/>
              </a:ext>
            </a:extLst>
          </p:cNvPr>
          <p:cNvSpPr/>
          <p:nvPr/>
        </p:nvSpPr>
        <p:spPr>
          <a:xfrm>
            <a:off x="2869505" y="361359"/>
            <a:ext cx="2128363" cy="3918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600" dirty="0">
                <a:solidFill>
                  <a:schemeClr val="tx1"/>
                </a:solidFill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αβ</a:t>
            </a:r>
            <a:r>
              <a:rPr lang="en-SG" sz="1600" dirty="0">
                <a:solidFill>
                  <a:schemeClr val="tx1"/>
                </a:solidFill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Scissors</a:t>
            </a:r>
            <a:endParaRPr lang="en-SG" dirty="0">
              <a:solidFill>
                <a:schemeClr val="tx1"/>
              </a:solidFill>
              <a:latin typeface="Product Sans" panose="020B040303050204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A57326-D8A5-48E0-9222-D9297ABCD8D8}"/>
              </a:ext>
            </a:extLst>
          </p:cNvPr>
          <p:cNvGrpSpPr>
            <a:grpSpLocks noChangeAspect="1"/>
          </p:cNvGrpSpPr>
          <p:nvPr/>
        </p:nvGrpSpPr>
        <p:grpSpPr>
          <a:xfrm>
            <a:off x="3686734" y="1816191"/>
            <a:ext cx="4218481" cy="3765452"/>
            <a:chOff x="4194592" y="1513114"/>
            <a:chExt cx="4741580" cy="4232366"/>
          </a:xfrm>
          <a:solidFill>
            <a:schemeClr val="bg1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8F7E27-B733-49B1-A1CF-A5E710A207B4}"/>
                </a:ext>
              </a:extLst>
            </p:cNvPr>
            <p:cNvSpPr/>
            <p:nvPr/>
          </p:nvSpPr>
          <p:spPr>
            <a:xfrm>
              <a:off x="6391945" y="1513114"/>
              <a:ext cx="548640" cy="5486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FF35F7-7BE4-4549-9D89-13FEA64FBEDD}"/>
                </a:ext>
              </a:extLst>
            </p:cNvPr>
            <p:cNvSpPr/>
            <p:nvPr/>
          </p:nvSpPr>
          <p:spPr>
            <a:xfrm>
              <a:off x="5291981" y="227076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D4D5B9-7D66-4D3A-8B5A-6D331B313AF0}"/>
                </a:ext>
              </a:extLst>
            </p:cNvPr>
            <p:cNvSpPr/>
            <p:nvPr/>
          </p:nvSpPr>
          <p:spPr>
            <a:xfrm>
              <a:off x="7661728" y="227076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D3EC3F-008A-4C07-8F62-8BAC026D0991}"/>
                </a:ext>
              </a:extLst>
            </p:cNvPr>
            <p:cNvSpPr/>
            <p:nvPr/>
          </p:nvSpPr>
          <p:spPr>
            <a:xfrm>
              <a:off x="5291981" y="3583577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1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DE49AF-6F0F-4369-8A97-2BA89B15DA91}"/>
                </a:ext>
              </a:extLst>
            </p:cNvPr>
            <p:cNvSpPr/>
            <p:nvPr/>
          </p:nvSpPr>
          <p:spPr>
            <a:xfrm>
              <a:off x="5914571" y="3583577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BBB518-3860-4932-98B1-E305D7788093}"/>
                </a:ext>
              </a:extLst>
            </p:cNvPr>
            <p:cNvSpPr/>
            <p:nvPr/>
          </p:nvSpPr>
          <p:spPr>
            <a:xfrm>
              <a:off x="4669391" y="3583577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E34457-A831-4341-82E6-1CDD2A64E739}"/>
                </a:ext>
              </a:extLst>
            </p:cNvPr>
            <p:cNvSpPr/>
            <p:nvPr/>
          </p:nvSpPr>
          <p:spPr>
            <a:xfrm>
              <a:off x="4194592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47C604-3AAE-41FF-A672-36711DF04EC7}"/>
                </a:ext>
              </a:extLst>
            </p:cNvPr>
            <p:cNvSpPr/>
            <p:nvPr/>
          </p:nvSpPr>
          <p:spPr>
            <a:xfrm>
              <a:off x="4817581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313B56-3E5C-4CC9-913C-0114960FF211}"/>
                </a:ext>
              </a:extLst>
            </p:cNvPr>
            <p:cNvSpPr/>
            <p:nvPr/>
          </p:nvSpPr>
          <p:spPr>
            <a:xfrm>
              <a:off x="5640251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E45416-668D-4215-92D1-137B4B302033}"/>
                </a:ext>
              </a:extLst>
            </p:cNvPr>
            <p:cNvSpPr/>
            <p:nvPr/>
          </p:nvSpPr>
          <p:spPr>
            <a:xfrm>
              <a:off x="6280370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B899FA-E516-43B1-A097-841EFEC4CE2F}"/>
                </a:ext>
              </a:extLst>
            </p:cNvPr>
            <p:cNvSpPr/>
            <p:nvPr/>
          </p:nvSpPr>
          <p:spPr>
            <a:xfrm>
              <a:off x="7263890" y="3583577"/>
              <a:ext cx="548640" cy="548640"/>
            </a:xfrm>
            <a:prstGeom prst="ellipse">
              <a:avLst/>
            </a:prstGeom>
            <a:solidFill>
              <a:srgbClr val="1C77C3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A5F7A4-930B-4A93-9138-B774F0FACF8B}"/>
                </a:ext>
              </a:extLst>
            </p:cNvPr>
            <p:cNvSpPr/>
            <p:nvPr/>
          </p:nvSpPr>
          <p:spPr>
            <a:xfrm>
              <a:off x="8387532" y="3562964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98D17-04AE-4A3F-B94C-A9B5CDF0A6BA}"/>
                </a:ext>
              </a:extLst>
            </p:cNvPr>
            <p:cNvSpPr/>
            <p:nvPr/>
          </p:nvSpPr>
          <p:spPr>
            <a:xfrm>
              <a:off x="7341668" y="5170714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E81243-DCB3-43BB-9C76-13D5C8BFF0C4}"/>
                </a:ext>
              </a:extLst>
            </p:cNvPr>
            <p:cNvSpPr/>
            <p:nvPr/>
          </p:nvSpPr>
          <p:spPr>
            <a:xfrm>
              <a:off x="7992026" y="5170714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7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8C9D6B2-9EAF-49EE-9A9C-63C0967B8EDE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5760275" y="1981408"/>
              <a:ext cx="712016" cy="369698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5BA0AA-D4E5-4528-BCE2-452B2FD1EF3D}"/>
                </a:ext>
              </a:extLst>
            </p:cNvPr>
            <p:cNvCxnSpPr>
              <a:cxnSpLocks/>
              <a:stCxn id="9" idx="1"/>
              <a:endCxn id="7" idx="5"/>
            </p:cNvCxnSpPr>
            <p:nvPr/>
          </p:nvCxnSpPr>
          <p:spPr>
            <a:xfrm flipH="1" flipV="1">
              <a:off x="6860239" y="1981408"/>
              <a:ext cx="881835" cy="369698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FEE39F-1633-4BF1-BC63-782640CE6681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flipV="1">
              <a:off x="4943711" y="2739054"/>
              <a:ext cx="428616" cy="84452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5CC4E7-57EB-483E-9690-99971144C4BB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5566301" y="2819400"/>
              <a:ext cx="0" cy="764177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B231C2-B1E6-4649-BA65-C2FA7615245A}"/>
                </a:ext>
              </a:extLst>
            </p:cNvPr>
            <p:cNvCxnSpPr>
              <a:cxnSpLocks/>
              <a:stCxn id="11" idx="0"/>
              <a:endCxn id="8" idx="5"/>
            </p:cNvCxnSpPr>
            <p:nvPr/>
          </p:nvCxnSpPr>
          <p:spPr>
            <a:xfrm flipH="1" flipV="1">
              <a:off x="5760275" y="2739054"/>
              <a:ext cx="428616" cy="84452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D3FEDF-0703-4D18-A2D3-AC89EDE9BB59}"/>
                </a:ext>
              </a:extLst>
            </p:cNvPr>
            <p:cNvCxnSpPr>
              <a:cxnSpLocks/>
              <a:stCxn id="17" idx="0"/>
              <a:endCxn id="9" idx="3"/>
            </p:cNvCxnSpPr>
            <p:nvPr/>
          </p:nvCxnSpPr>
          <p:spPr>
            <a:xfrm flipV="1">
              <a:off x="7538210" y="2739054"/>
              <a:ext cx="203864" cy="84452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49601-0C2E-4806-8743-E3E3ABCEF99E}"/>
                </a:ext>
              </a:extLst>
            </p:cNvPr>
            <p:cNvCxnSpPr>
              <a:cxnSpLocks/>
              <a:stCxn id="18" idx="0"/>
              <a:endCxn id="9" idx="5"/>
            </p:cNvCxnSpPr>
            <p:nvPr/>
          </p:nvCxnSpPr>
          <p:spPr>
            <a:xfrm flipH="1" flipV="1">
              <a:off x="8130022" y="2739053"/>
              <a:ext cx="531830" cy="823911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635B5DE-2042-4D09-BD16-FA894967812A}"/>
                </a:ext>
              </a:extLst>
            </p:cNvPr>
            <p:cNvCxnSpPr>
              <a:cxnSpLocks/>
              <a:stCxn id="13" idx="0"/>
              <a:endCxn id="12" idx="3"/>
            </p:cNvCxnSpPr>
            <p:nvPr/>
          </p:nvCxnSpPr>
          <p:spPr>
            <a:xfrm flipV="1">
              <a:off x="4468912" y="4051871"/>
              <a:ext cx="280825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EDB4D5-8746-4498-ACAF-245D4478F7B8}"/>
                </a:ext>
              </a:extLst>
            </p:cNvPr>
            <p:cNvCxnSpPr>
              <a:cxnSpLocks/>
              <a:stCxn id="14" idx="0"/>
              <a:endCxn id="12" idx="5"/>
            </p:cNvCxnSpPr>
            <p:nvPr/>
          </p:nvCxnSpPr>
          <p:spPr>
            <a:xfrm flipV="1">
              <a:off x="5091901" y="4051871"/>
              <a:ext cx="45784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41449F-7799-4800-865A-F01C97FD0B53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>
            <a:xfrm flipV="1">
              <a:off x="5914571" y="4051871"/>
              <a:ext cx="80346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97C5E5-5B55-4B76-BEC7-789F7D5699C2}"/>
                </a:ext>
              </a:extLst>
            </p:cNvPr>
            <p:cNvCxnSpPr>
              <a:cxnSpLocks/>
              <a:stCxn id="16" idx="0"/>
              <a:endCxn id="11" idx="5"/>
            </p:cNvCxnSpPr>
            <p:nvPr/>
          </p:nvCxnSpPr>
          <p:spPr>
            <a:xfrm flipH="1" flipV="1">
              <a:off x="6382865" y="4051871"/>
              <a:ext cx="171825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C829FE-1B67-454C-8ADE-B8F28892D21E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H="1" flipV="1">
              <a:off x="7538210" y="4132217"/>
              <a:ext cx="77778" cy="1038497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29FB3C-47E4-42A7-ABF8-8BB4C76B8224}"/>
                </a:ext>
              </a:extLst>
            </p:cNvPr>
            <p:cNvCxnSpPr>
              <a:cxnSpLocks/>
              <a:stCxn id="20" idx="0"/>
              <a:endCxn id="17" idx="5"/>
            </p:cNvCxnSpPr>
            <p:nvPr/>
          </p:nvCxnSpPr>
          <p:spPr>
            <a:xfrm flipH="1" flipV="1">
              <a:off x="7732184" y="4051871"/>
              <a:ext cx="534162" cy="111884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99C76-5DEE-4D59-8B21-01FF5B7D9E14}"/>
              </a:ext>
            </a:extLst>
          </p:cNvPr>
          <p:cNvSpPr txBox="1"/>
          <p:nvPr/>
        </p:nvSpPr>
        <p:spPr>
          <a:xfrm>
            <a:off x="607482" y="1379137"/>
            <a:ext cx="117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αβ </a:t>
            </a:r>
            <a:r>
              <a:rPr lang="en-SG" sz="1600" dirty="0">
                <a:latin typeface="Product Sans" panose="020B0403030502040203" pitchFamily="34" charset="0"/>
              </a:rPr>
              <a:t>Pruning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B2463F-C82B-4E38-A995-EC7AC7E00092}"/>
              </a:ext>
            </a:extLst>
          </p:cNvPr>
          <p:cNvSpPr txBox="1"/>
          <p:nvPr/>
        </p:nvSpPr>
        <p:spPr>
          <a:xfrm>
            <a:off x="607483" y="1664113"/>
            <a:ext cx="136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Given a tree, mark pruned arcs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F7F1E-EC5C-4ACD-9797-0291A1B5513C}"/>
              </a:ext>
            </a:extLst>
          </p:cNvPr>
          <p:cNvSpPr txBox="1"/>
          <p:nvPr/>
        </p:nvSpPr>
        <p:spPr>
          <a:xfrm>
            <a:off x="438268" y="3279809"/>
            <a:ext cx="117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latin typeface="Product Sans" panose="020B0403030502040203" pitchFamily="34" charset="0"/>
              </a:rPr>
              <a:t>Minimax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BD872A-6290-440C-9F8B-D38EE06B8C9E}"/>
              </a:ext>
            </a:extLst>
          </p:cNvPr>
          <p:cNvSpPr txBox="1"/>
          <p:nvPr/>
        </p:nvSpPr>
        <p:spPr>
          <a:xfrm>
            <a:off x="580872" y="3560794"/>
            <a:ext cx="151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Find value at nodes and identify </a:t>
            </a:r>
            <a:r>
              <a:rPr lang="en-SG" sz="1200" dirty="0" err="1">
                <a:solidFill>
                  <a:schemeClr val="accent3"/>
                </a:solidFill>
                <a:latin typeface="Product Sans" panose="020B0403030502040203" pitchFamily="34" charset="0"/>
              </a:rPr>
              <a:t>nash</a:t>
            </a:r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 equilibriums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73B338-20EE-4B5B-AA80-775FC46D9506}"/>
              </a:ext>
            </a:extLst>
          </p:cNvPr>
          <p:cNvSpPr txBox="1"/>
          <p:nvPr/>
        </p:nvSpPr>
        <p:spPr>
          <a:xfrm>
            <a:off x="575703" y="2358517"/>
            <a:ext cx="151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latin typeface="Product Sans" panose="020B0403030502040203" pitchFamily="34" charset="0"/>
              </a:rPr>
              <a:t>Leaf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21AA4-2FAC-4A50-8D06-4B8A1C042569}"/>
              </a:ext>
            </a:extLst>
          </p:cNvPr>
          <p:cNvSpPr txBox="1"/>
          <p:nvPr/>
        </p:nvSpPr>
        <p:spPr>
          <a:xfrm>
            <a:off x="570224" y="2639135"/>
            <a:ext cx="151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Deduce leaf values, given pruned arcs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818F88-1F76-438D-B85C-800106A4E60B}"/>
              </a:ext>
            </a:extLst>
          </p:cNvPr>
          <p:cNvSpPr txBox="1"/>
          <p:nvPr/>
        </p:nvSpPr>
        <p:spPr>
          <a:xfrm>
            <a:off x="829731" y="874664"/>
            <a:ext cx="151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Collapse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6176F9-42C6-4A56-9BBD-B48724D3DB88}"/>
              </a:ext>
            </a:extLst>
          </p:cNvPr>
          <p:cNvCxnSpPr>
            <a:cxnSpLocks/>
          </p:cNvCxnSpPr>
          <p:nvPr/>
        </p:nvCxnSpPr>
        <p:spPr>
          <a:xfrm>
            <a:off x="655380" y="1019801"/>
            <a:ext cx="174351" cy="0"/>
          </a:xfrm>
          <a:prstGeom prst="straightConnector1">
            <a:avLst/>
          </a:prstGeom>
          <a:ln w="15875">
            <a:solidFill>
              <a:srgbClr val="1C77C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51A54B-74C5-454B-A08C-55D472BE1739}"/>
              </a:ext>
            </a:extLst>
          </p:cNvPr>
          <p:cNvSpPr/>
          <p:nvPr/>
        </p:nvSpPr>
        <p:spPr>
          <a:xfrm>
            <a:off x="3031385" y="952291"/>
            <a:ext cx="527113" cy="440696"/>
          </a:xfrm>
          <a:prstGeom prst="roundRect">
            <a:avLst>
              <a:gd name="adj" fmla="val 26059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1C77C3"/>
                </a:solidFill>
                <a:latin typeface="Product Sans" panose="020B0403030502040203" pitchFamily="34" charset="0"/>
              </a:rPr>
              <a:t>☰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F49DEC-EABF-4EFB-82E7-CC529613D371}"/>
              </a:ext>
            </a:extLst>
          </p:cNvPr>
          <p:cNvCxnSpPr/>
          <p:nvPr/>
        </p:nvCxnSpPr>
        <p:spPr>
          <a:xfrm flipH="1" flipV="1">
            <a:off x="2856550" y="766838"/>
            <a:ext cx="8782447" cy="663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249682-F35C-4F9C-8C3D-59175D098923}"/>
              </a:ext>
            </a:extLst>
          </p:cNvPr>
          <p:cNvSpPr txBox="1"/>
          <p:nvPr/>
        </p:nvSpPr>
        <p:spPr>
          <a:xfrm>
            <a:off x="9328323" y="1664974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Product Sans" panose="020B0403030502040203" pitchFamily="34" charset="0"/>
              </a:rPr>
              <a:t>Children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06B357-CBDF-4464-9AC1-A2AA66CC03CC}"/>
              </a:ext>
            </a:extLst>
          </p:cNvPr>
          <p:cNvSpPr/>
          <p:nvPr/>
        </p:nvSpPr>
        <p:spPr>
          <a:xfrm>
            <a:off x="9084507" y="2814269"/>
            <a:ext cx="2275148" cy="3477353"/>
          </a:xfrm>
          <a:prstGeom prst="roundRect">
            <a:avLst>
              <a:gd name="adj" fmla="val 66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1C77C3"/>
              </a:solidFill>
              <a:latin typeface="Product Sans" panose="020B040303050204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CA3875-F59C-42C2-8C2A-8A4894C8FDC2}"/>
              </a:ext>
            </a:extLst>
          </p:cNvPr>
          <p:cNvSpPr txBox="1"/>
          <p:nvPr/>
        </p:nvSpPr>
        <p:spPr>
          <a:xfrm>
            <a:off x="9342290" y="1990751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Value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51C071-F4FB-4310-963B-0FA8C5854291}"/>
              </a:ext>
            </a:extLst>
          </p:cNvPr>
          <p:cNvSpPr txBox="1"/>
          <p:nvPr/>
        </p:nvSpPr>
        <p:spPr>
          <a:xfrm>
            <a:off x="9328323" y="1286831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96B535-6D01-4987-B4AF-323AD07A7872}"/>
              </a:ext>
            </a:extLst>
          </p:cNvPr>
          <p:cNvSpPr/>
          <p:nvPr/>
        </p:nvSpPr>
        <p:spPr>
          <a:xfrm>
            <a:off x="9420499" y="5624490"/>
            <a:ext cx="1586043" cy="440696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70C0"/>
                </a:solidFill>
                <a:latin typeface="Product Sans" panose="020B0403030502040203" pitchFamily="34" charset="0"/>
              </a:rPr>
              <a:t>Reveal Solution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5977042-4288-4653-8461-C3DD9A6A1D88}"/>
              </a:ext>
            </a:extLst>
          </p:cNvPr>
          <p:cNvSpPr/>
          <p:nvPr/>
        </p:nvSpPr>
        <p:spPr>
          <a:xfrm>
            <a:off x="7870429" y="1060040"/>
            <a:ext cx="814535" cy="382321"/>
          </a:xfrm>
          <a:prstGeom prst="roundRect">
            <a:avLst>
              <a:gd name="adj" fmla="val 26059"/>
            </a:avLst>
          </a:prstGeom>
          <a:noFill/>
          <a:ln w="127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1C77C3"/>
              </a:solidFill>
              <a:latin typeface="Product Sans" panose="020B0403030502040203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1130523-9008-4EE7-AEF2-D3C174F7AA43}"/>
              </a:ext>
            </a:extLst>
          </p:cNvPr>
          <p:cNvSpPr/>
          <p:nvPr/>
        </p:nvSpPr>
        <p:spPr>
          <a:xfrm>
            <a:off x="9425021" y="5053382"/>
            <a:ext cx="1581521" cy="440696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70C0"/>
                </a:solidFill>
                <a:latin typeface="Product Sans" panose="020B0403030502040203" pitchFamily="34" charset="0"/>
              </a:rPr>
              <a:t>Check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BA3D3D-44E0-40E0-A7EB-1C8A751A474A}"/>
              </a:ext>
            </a:extLst>
          </p:cNvPr>
          <p:cNvSpPr txBox="1"/>
          <p:nvPr/>
        </p:nvSpPr>
        <p:spPr>
          <a:xfrm>
            <a:off x="9300546" y="2983365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Roboto" panose="02000000000000000000" pitchFamily="2" charset="0"/>
                <a:ea typeface="Roboto" panose="02000000000000000000" pitchFamily="2" charset="0"/>
              </a:rPr>
              <a:t>DIALOG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2DF202-6588-4B4B-BFA8-6C220870F8BC}"/>
              </a:ext>
            </a:extLst>
          </p:cNvPr>
          <p:cNvSpPr txBox="1"/>
          <p:nvPr/>
        </p:nvSpPr>
        <p:spPr>
          <a:xfrm>
            <a:off x="9297306" y="3279790"/>
            <a:ext cx="174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All pruned arcs correctly identified.</a:t>
            </a:r>
          </a:p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αβ values incorrect.</a:t>
            </a:r>
          </a:p>
        </p:txBody>
      </p:sp>
      <p:sp>
        <p:nvSpPr>
          <p:cNvPr id="80" name="Cross 79">
            <a:extLst>
              <a:ext uri="{FF2B5EF4-FFF2-40B4-BE49-F238E27FC236}">
                <a16:creationId xmlns:a16="http://schemas.microsoft.com/office/drawing/2014/main" id="{6F751FC1-C6BA-4D82-9242-2550F4B4560B}"/>
              </a:ext>
            </a:extLst>
          </p:cNvPr>
          <p:cNvSpPr>
            <a:spLocks noChangeAspect="1"/>
          </p:cNvSpPr>
          <p:nvPr/>
        </p:nvSpPr>
        <p:spPr>
          <a:xfrm rot="4146821">
            <a:off x="4343666" y="3104570"/>
            <a:ext cx="364233" cy="364233"/>
          </a:xfrm>
          <a:prstGeom prst="plus">
            <a:avLst>
              <a:gd name="adj" fmla="val 46105"/>
            </a:avLst>
          </a:prstGeom>
          <a:solidFill>
            <a:srgbClr val="1C7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3D12592-EDF4-48DD-BCEF-3BDB63E69BF4}"/>
              </a:ext>
            </a:extLst>
          </p:cNvPr>
          <p:cNvSpPr/>
          <p:nvPr/>
        </p:nvSpPr>
        <p:spPr>
          <a:xfrm>
            <a:off x="7259483" y="-1577500"/>
            <a:ext cx="2232834" cy="1301631"/>
          </a:xfrm>
          <a:prstGeom prst="roundRect">
            <a:avLst>
              <a:gd name="adj" fmla="val 3027"/>
            </a:avLst>
          </a:prstGeom>
          <a:solidFill>
            <a:schemeClr val="accent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3"/>
              </a:solidFill>
              <a:latin typeface="Product Sans" panose="020B0403030502040203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DFDC65E-2988-4E65-ABB3-167A7A25818E}"/>
              </a:ext>
            </a:extLst>
          </p:cNvPr>
          <p:cNvSpPr/>
          <p:nvPr/>
        </p:nvSpPr>
        <p:spPr>
          <a:xfrm>
            <a:off x="7428420" y="1118163"/>
            <a:ext cx="249843" cy="24984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5015C9-AB36-4E8E-A1C6-359A24682D7A}"/>
              </a:ext>
            </a:extLst>
          </p:cNvPr>
          <p:cNvSpPr txBox="1"/>
          <p:nvPr/>
        </p:nvSpPr>
        <p:spPr>
          <a:xfrm>
            <a:off x="7485639" y="-1405933"/>
            <a:ext cx="1745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Product Sans" panose="020B0403030502040203" pitchFamily="34" charset="0"/>
              </a:rPr>
              <a:t>Click and drag to move around the canvas</a:t>
            </a:r>
          </a:p>
          <a:p>
            <a:endParaRPr lang="en-SG" sz="1200" dirty="0">
              <a:latin typeface="Product Sans" panose="020B0403030502040203" pitchFamily="34" charset="0"/>
            </a:endParaRPr>
          </a:p>
          <a:p>
            <a:r>
              <a:rPr lang="en-SG" sz="1200" dirty="0">
                <a:latin typeface="Product Sans" panose="020B0403030502040203" pitchFamily="34" charset="0"/>
              </a:rPr>
              <a:t>Use the buttons or Ctrl + scroll to zoom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A744426-61C4-441F-83D3-C86045A02344}"/>
              </a:ext>
            </a:extLst>
          </p:cNvPr>
          <p:cNvSpPr/>
          <p:nvPr/>
        </p:nvSpPr>
        <p:spPr>
          <a:xfrm>
            <a:off x="12385219" y="3148471"/>
            <a:ext cx="2064845" cy="1260816"/>
          </a:xfrm>
          <a:prstGeom prst="roundRect">
            <a:avLst>
              <a:gd name="adj" fmla="val 3027"/>
            </a:avLst>
          </a:prstGeom>
          <a:solidFill>
            <a:schemeClr val="accent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3"/>
              </a:solidFill>
              <a:latin typeface="Product Sans" panose="020B040303050204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16056C-3074-4372-A17F-05454ACDCA62}"/>
              </a:ext>
            </a:extLst>
          </p:cNvPr>
          <p:cNvSpPr txBox="1"/>
          <p:nvPr/>
        </p:nvSpPr>
        <p:spPr>
          <a:xfrm>
            <a:off x="12584096" y="3369737"/>
            <a:ext cx="174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Product Sans" panose="020B0403030502040203" pitchFamily="34" charset="0"/>
              </a:rPr>
              <a:t>Click arcs to prune them, then check your answers by clicking “Check”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D7697A3-D14D-4C75-BF00-B245D2E88407}"/>
              </a:ext>
            </a:extLst>
          </p:cNvPr>
          <p:cNvSpPr/>
          <p:nvPr/>
        </p:nvSpPr>
        <p:spPr>
          <a:xfrm>
            <a:off x="10913198" y="3148471"/>
            <a:ext cx="249843" cy="24984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722895-CF6C-42F2-9967-781B59A0CC4F}"/>
              </a:ext>
            </a:extLst>
          </p:cNvPr>
          <p:cNvSpPr txBox="1"/>
          <p:nvPr/>
        </p:nvSpPr>
        <p:spPr>
          <a:xfrm>
            <a:off x="8985591" y="3972289"/>
            <a:ext cx="24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latin typeface="Product Sans" panose="020B0403030502040203" pitchFamily="34" charset="0"/>
              </a:rPr>
              <a:t>L-to-R	     R-to-L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3D5C007-45B1-423F-BFF1-128C40223433}"/>
              </a:ext>
            </a:extLst>
          </p:cNvPr>
          <p:cNvSpPr/>
          <p:nvPr/>
        </p:nvSpPr>
        <p:spPr>
          <a:xfrm>
            <a:off x="10044542" y="4070816"/>
            <a:ext cx="255771" cy="114545"/>
          </a:xfrm>
          <a:prstGeom prst="roundRect">
            <a:avLst>
              <a:gd name="adj" fmla="val 50000"/>
            </a:avLst>
          </a:prstGeom>
          <a:solidFill>
            <a:srgbClr val="39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rgbClr val="0070C0"/>
              </a:solidFill>
              <a:latin typeface="Product Sans" panose="020B0403030502040203" pitchFamily="34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0DF2D11-CC52-4A4A-BB3F-79E582E4E254}"/>
              </a:ext>
            </a:extLst>
          </p:cNvPr>
          <p:cNvSpPr/>
          <p:nvPr/>
        </p:nvSpPr>
        <p:spPr>
          <a:xfrm>
            <a:off x="10195077" y="4023321"/>
            <a:ext cx="210473" cy="210473"/>
          </a:xfrm>
          <a:prstGeom prst="ellipse">
            <a:avLst/>
          </a:prstGeom>
          <a:solidFill>
            <a:srgbClr val="1C77C3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5E9C74-62CD-412E-B8A5-246961D805C1}"/>
              </a:ext>
            </a:extLst>
          </p:cNvPr>
          <p:cNvSpPr txBox="1"/>
          <p:nvPr/>
        </p:nvSpPr>
        <p:spPr>
          <a:xfrm>
            <a:off x="3701571" y="1039292"/>
            <a:ext cx="117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αβ </a:t>
            </a:r>
            <a:r>
              <a:rPr lang="en-SG" sz="1600" dirty="0">
                <a:latin typeface="Product Sans" panose="020B0403030502040203" pitchFamily="34" charset="0"/>
              </a:rPr>
              <a:t>Pruning</a:t>
            </a:r>
          </a:p>
        </p:txBody>
      </p:sp>
      <p:sp>
        <p:nvSpPr>
          <p:cNvPr id="93" name="Cross 92">
            <a:extLst>
              <a:ext uri="{FF2B5EF4-FFF2-40B4-BE49-F238E27FC236}">
                <a16:creationId xmlns:a16="http://schemas.microsoft.com/office/drawing/2014/main" id="{36A5BFE3-0707-48E9-B396-2EF811254E96}"/>
              </a:ext>
            </a:extLst>
          </p:cNvPr>
          <p:cNvSpPr>
            <a:spLocks noChangeAspect="1"/>
          </p:cNvSpPr>
          <p:nvPr/>
        </p:nvSpPr>
        <p:spPr>
          <a:xfrm>
            <a:off x="10925324" y="1764612"/>
            <a:ext cx="117373" cy="117373"/>
          </a:xfrm>
          <a:prstGeom prst="plus">
            <a:avLst>
              <a:gd name="adj" fmla="val 38034"/>
            </a:avLst>
          </a:prstGeom>
          <a:solidFill>
            <a:srgbClr val="1C7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52C380A-FB7F-4974-9098-0AB3779C1303}"/>
              </a:ext>
            </a:extLst>
          </p:cNvPr>
          <p:cNvCxnSpPr/>
          <p:nvPr/>
        </p:nvCxnSpPr>
        <p:spPr>
          <a:xfrm>
            <a:off x="10459720" y="1834969"/>
            <a:ext cx="106680" cy="0"/>
          </a:xfrm>
          <a:prstGeom prst="line">
            <a:avLst/>
          </a:prstGeom>
          <a:ln w="28575">
            <a:solidFill>
              <a:srgbClr val="1C77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D192990-4FD5-42AE-9D2B-B00CC587C091}"/>
              </a:ext>
            </a:extLst>
          </p:cNvPr>
          <p:cNvCxnSpPr>
            <a:cxnSpLocks/>
          </p:cNvCxnSpPr>
          <p:nvPr/>
        </p:nvCxnSpPr>
        <p:spPr>
          <a:xfrm>
            <a:off x="10617811" y="1910185"/>
            <a:ext cx="244587" cy="0"/>
          </a:xfrm>
          <a:prstGeom prst="line">
            <a:avLst/>
          </a:prstGeom>
          <a:ln w="6350">
            <a:solidFill>
              <a:srgbClr val="1C77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FA3BBB4-B34D-4888-BD19-86A575605A8E}"/>
              </a:ext>
            </a:extLst>
          </p:cNvPr>
          <p:cNvSpPr txBox="1"/>
          <p:nvPr/>
        </p:nvSpPr>
        <p:spPr>
          <a:xfrm>
            <a:off x="10606637" y="1652283"/>
            <a:ext cx="24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Product Sans" panose="020B0403030502040203" pitchFamily="34" charset="0"/>
              </a:rPr>
              <a:t>2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78320AD-F014-4601-BD96-9A0322AF9700}"/>
              </a:ext>
            </a:extLst>
          </p:cNvPr>
          <p:cNvCxnSpPr>
            <a:cxnSpLocks/>
          </p:cNvCxnSpPr>
          <p:nvPr/>
        </p:nvCxnSpPr>
        <p:spPr>
          <a:xfrm>
            <a:off x="10622859" y="2232823"/>
            <a:ext cx="244587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59AC4EAD-FF5A-41E4-8E2B-97E1ACFB55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28" y="1135634"/>
            <a:ext cx="264341" cy="264341"/>
          </a:xfrm>
          <a:prstGeom prst="rect">
            <a:avLst/>
          </a:prstGeom>
        </p:spPr>
      </p:pic>
      <p:pic>
        <p:nvPicPr>
          <p:cNvPr id="109" name="Picture 108" descr="A close up of a logo&#10;&#10;Description automatically generated">
            <a:extLst>
              <a:ext uri="{FF2B5EF4-FFF2-40B4-BE49-F238E27FC236}">
                <a16:creationId xmlns:a16="http://schemas.microsoft.com/office/drawing/2014/main" id="{010265D7-371A-4E59-B626-BA9B653F8F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57" y="1136423"/>
            <a:ext cx="264342" cy="264342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DE128B0-38BC-4518-B4D5-847DDB251F46}"/>
              </a:ext>
            </a:extLst>
          </p:cNvPr>
          <p:cNvCxnSpPr>
            <a:cxnSpLocks/>
            <a:stCxn id="65" idx="0"/>
          </p:cNvCxnSpPr>
          <p:nvPr/>
        </p:nvCxnSpPr>
        <p:spPr>
          <a:xfrm flipH="1">
            <a:off x="8273281" y="1060040"/>
            <a:ext cx="4416" cy="38232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4F1010A-4E3E-4983-A264-3EE4307795ED}"/>
              </a:ext>
            </a:extLst>
          </p:cNvPr>
          <p:cNvSpPr/>
          <p:nvPr/>
        </p:nvSpPr>
        <p:spPr>
          <a:xfrm>
            <a:off x="9431320" y="4469442"/>
            <a:ext cx="1586043" cy="440696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FF0000"/>
                </a:solidFill>
                <a:latin typeface="Product Sans" panose="020B0403030502040203" pitchFamily="34" charset="0"/>
              </a:rPr>
              <a:t>Random Tree</a:t>
            </a:r>
          </a:p>
        </p:txBody>
      </p:sp>
    </p:spTree>
    <p:extLst>
      <p:ext uri="{BB962C8B-B14F-4D97-AF65-F5344CB8AC3E}">
        <p14:creationId xmlns:p14="http://schemas.microsoft.com/office/powerpoint/2010/main" val="65126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81D69-37F3-4972-9FCA-2C848295E3BD}"/>
              </a:ext>
            </a:extLst>
          </p:cNvPr>
          <p:cNvSpPr/>
          <p:nvPr/>
        </p:nvSpPr>
        <p:spPr>
          <a:xfrm>
            <a:off x="2856550" y="352696"/>
            <a:ext cx="8782447" cy="6191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C1558F-235C-4244-88B7-C0D00E20053F}"/>
              </a:ext>
            </a:extLst>
          </p:cNvPr>
          <p:cNvSpPr/>
          <p:nvPr/>
        </p:nvSpPr>
        <p:spPr>
          <a:xfrm>
            <a:off x="2856550" y="753493"/>
            <a:ext cx="8782446" cy="579099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06B357-CBDF-4464-9AC1-A2AA66CC03CC}"/>
              </a:ext>
            </a:extLst>
          </p:cNvPr>
          <p:cNvSpPr/>
          <p:nvPr/>
        </p:nvSpPr>
        <p:spPr>
          <a:xfrm>
            <a:off x="9084507" y="2814269"/>
            <a:ext cx="2275148" cy="3477353"/>
          </a:xfrm>
          <a:prstGeom prst="roundRect">
            <a:avLst>
              <a:gd name="adj" fmla="val 66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1C77C3"/>
              </a:solidFill>
              <a:latin typeface="Product Sans" panose="020B0403030502040203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E087D29-C2F9-4BAE-A523-40616443E0F1}"/>
              </a:ext>
            </a:extLst>
          </p:cNvPr>
          <p:cNvSpPr/>
          <p:nvPr/>
        </p:nvSpPr>
        <p:spPr>
          <a:xfrm>
            <a:off x="9420499" y="5623007"/>
            <a:ext cx="1586043" cy="440696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70C0"/>
                </a:solidFill>
                <a:latin typeface="Product Sans" panose="020B0403030502040203" pitchFamily="34" charset="0"/>
              </a:rPr>
              <a:t>Hide Solution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15F578-920A-4FBD-84ED-71549B7A1D22}"/>
              </a:ext>
            </a:extLst>
          </p:cNvPr>
          <p:cNvSpPr/>
          <p:nvPr/>
        </p:nvSpPr>
        <p:spPr>
          <a:xfrm>
            <a:off x="9084507" y="1013162"/>
            <a:ext cx="2275148" cy="1606059"/>
          </a:xfrm>
          <a:prstGeom prst="roundRect">
            <a:avLst>
              <a:gd name="adj" fmla="val 663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1C77C3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DD078-BA86-49E9-9C72-4C12BF9A8EC5}"/>
              </a:ext>
            </a:extLst>
          </p:cNvPr>
          <p:cNvSpPr/>
          <p:nvPr/>
        </p:nvSpPr>
        <p:spPr>
          <a:xfrm>
            <a:off x="2869505" y="361359"/>
            <a:ext cx="2128363" cy="3918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600" dirty="0">
                <a:solidFill>
                  <a:schemeClr val="tx1"/>
                </a:solidFill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αβ</a:t>
            </a:r>
            <a:r>
              <a:rPr lang="en-SG" sz="1600" dirty="0">
                <a:solidFill>
                  <a:schemeClr val="tx1"/>
                </a:solidFill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Scissors</a:t>
            </a:r>
            <a:endParaRPr lang="en-SG" dirty="0">
              <a:solidFill>
                <a:schemeClr val="tx1"/>
              </a:solidFill>
              <a:latin typeface="Product Sans" panose="020B040303050204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A57326-D8A5-48E0-9222-D9297ABCD8D8}"/>
              </a:ext>
            </a:extLst>
          </p:cNvPr>
          <p:cNvGrpSpPr>
            <a:grpSpLocks noChangeAspect="1"/>
          </p:cNvGrpSpPr>
          <p:nvPr/>
        </p:nvGrpSpPr>
        <p:grpSpPr>
          <a:xfrm>
            <a:off x="3686734" y="1816191"/>
            <a:ext cx="4218481" cy="3765452"/>
            <a:chOff x="4194592" y="1513114"/>
            <a:chExt cx="4741580" cy="4232366"/>
          </a:xfrm>
          <a:solidFill>
            <a:schemeClr val="bg1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8F7E27-B733-49B1-A1CF-A5E710A207B4}"/>
                </a:ext>
              </a:extLst>
            </p:cNvPr>
            <p:cNvSpPr/>
            <p:nvPr/>
          </p:nvSpPr>
          <p:spPr>
            <a:xfrm>
              <a:off x="6391945" y="1513114"/>
              <a:ext cx="548640" cy="5486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00B050"/>
                  </a:solidFill>
                </a:rPr>
                <a:t>2</a:t>
              </a:r>
              <a:endParaRPr lang="en-SG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FF35F7-7BE4-4549-9D89-13FEA64FBEDD}"/>
                </a:ext>
              </a:extLst>
            </p:cNvPr>
            <p:cNvSpPr/>
            <p:nvPr/>
          </p:nvSpPr>
          <p:spPr>
            <a:xfrm>
              <a:off x="5291981" y="227076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00B050"/>
                  </a:solidFill>
                </a:rPr>
                <a:t>1</a:t>
              </a:r>
              <a:endParaRPr lang="en-SG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D4D5B9-7D66-4D3A-8B5A-6D331B313AF0}"/>
                </a:ext>
              </a:extLst>
            </p:cNvPr>
            <p:cNvSpPr/>
            <p:nvPr/>
          </p:nvSpPr>
          <p:spPr>
            <a:xfrm>
              <a:off x="7661728" y="227076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00B050"/>
                  </a:solidFill>
                </a:rPr>
                <a:t>2</a:t>
              </a:r>
              <a:endParaRPr lang="en-SG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D3EC3F-008A-4C07-8F62-8BAC026D0991}"/>
                </a:ext>
              </a:extLst>
            </p:cNvPr>
            <p:cNvSpPr/>
            <p:nvPr/>
          </p:nvSpPr>
          <p:spPr>
            <a:xfrm>
              <a:off x="5291981" y="3583577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DE49AF-6F0F-4369-8A97-2BA89B15DA91}"/>
                </a:ext>
              </a:extLst>
            </p:cNvPr>
            <p:cNvSpPr/>
            <p:nvPr/>
          </p:nvSpPr>
          <p:spPr>
            <a:xfrm>
              <a:off x="5914571" y="3583577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00B050"/>
                  </a:solidFill>
                </a:rPr>
                <a:t>4</a:t>
              </a:r>
              <a:endParaRPr lang="en-S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BBB518-3860-4932-98B1-E305D7788093}"/>
                </a:ext>
              </a:extLst>
            </p:cNvPr>
            <p:cNvSpPr/>
            <p:nvPr/>
          </p:nvSpPr>
          <p:spPr>
            <a:xfrm>
              <a:off x="4669391" y="3583577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E34457-A831-4341-82E6-1CDD2A64E739}"/>
                </a:ext>
              </a:extLst>
            </p:cNvPr>
            <p:cNvSpPr/>
            <p:nvPr/>
          </p:nvSpPr>
          <p:spPr>
            <a:xfrm>
              <a:off x="4194592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47C604-3AAE-41FF-A672-36711DF04EC7}"/>
                </a:ext>
              </a:extLst>
            </p:cNvPr>
            <p:cNvSpPr/>
            <p:nvPr/>
          </p:nvSpPr>
          <p:spPr>
            <a:xfrm>
              <a:off x="4817581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313B56-3E5C-4CC9-913C-0114960FF211}"/>
                </a:ext>
              </a:extLst>
            </p:cNvPr>
            <p:cNvSpPr/>
            <p:nvPr/>
          </p:nvSpPr>
          <p:spPr>
            <a:xfrm>
              <a:off x="5640251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E45416-668D-4215-92D1-137B4B302033}"/>
                </a:ext>
              </a:extLst>
            </p:cNvPr>
            <p:cNvSpPr/>
            <p:nvPr/>
          </p:nvSpPr>
          <p:spPr>
            <a:xfrm>
              <a:off x="6280370" y="5196840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B899FA-E516-43B1-A097-841EFEC4CE2F}"/>
                </a:ext>
              </a:extLst>
            </p:cNvPr>
            <p:cNvSpPr/>
            <p:nvPr/>
          </p:nvSpPr>
          <p:spPr>
            <a:xfrm>
              <a:off x="7263890" y="3583577"/>
              <a:ext cx="548640" cy="5486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A5F7A4-930B-4A93-9138-B774F0FACF8B}"/>
                </a:ext>
              </a:extLst>
            </p:cNvPr>
            <p:cNvSpPr/>
            <p:nvPr/>
          </p:nvSpPr>
          <p:spPr>
            <a:xfrm>
              <a:off x="8387532" y="3562964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98D17-04AE-4A3F-B94C-A9B5CDF0A6BA}"/>
                </a:ext>
              </a:extLst>
            </p:cNvPr>
            <p:cNvSpPr/>
            <p:nvPr/>
          </p:nvSpPr>
          <p:spPr>
            <a:xfrm>
              <a:off x="7341668" y="5170714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E81243-DCB3-43BB-9C76-13D5C8BFF0C4}"/>
                </a:ext>
              </a:extLst>
            </p:cNvPr>
            <p:cNvSpPr/>
            <p:nvPr/>
          </p:nvSpPr>
          <p:spPr>
            <a:xfrm>
              <a:off x="7992026" y="5170714"/>
              <a:ext cx="548640" cy="548640"/>
            </a:xfrm>
            <a:prstGeom prst="ellips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Product Sans" panose="020B0403030502040203" pitchFamily="34" charset="0"/>
                </a:rPr>
                <a:t>7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8C9D6B2-9EAF-49EE-9A9C-63C0967B8EDE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5760275" y="1981408"/>
              <a:ext cx="712016" cy="369698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5BA0AA-D4E5-4528-BCE2-452B2FD1EF3D}"/>
                </a:ext>
              </a:extLst>
            </p:cNvPr>
            <p:cNvCxnSpPr>
              <a:cxnSpLocks/>
              <a:stCxn id="9" idx="1"/>
              <a:endCxn id="7" idx="5"/>
            </p:cNvCxnSpPr>
            <p:nvPr/>
          </p:nvCxnSpPr>
          <p:spPr>
            <a:xfrm flipH="1" flipV="1">
              <a:off x="6860239" y="1981408"/>
              <a:ext cx="881835" cy="369698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FEE39F-1633-4BF1-BC63-782640CE6681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flipV="1">
              <a:off x="4943711" y="2739054"/>
              <a:ext cx="428616" cy="84452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5CC4E7-57EB-483E-9690-99971144C4BB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5566301" y="2819400"/>
              <a:ext cx="0" cy="764177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B231C2-B1E6-4649-BA65-C2FA7615245A}"/>
                </a:ext>
              </a:extLst>
            </p:cNvPr>
            <p:cNvCxnSpPr>
              <a:cxnSpLocks/>
              <a:stCxn id="11" idx="0"/>
              <a:endCxn id="8" idx="5"/>
            </p:cNvCxnSpPr>
            <p:nvPr/>
          </p:nvCxnSpPr>
          <p:spPr>
            <a:xfrm flipH="1" flipV="1">
              <a:off x="5760275" y="2739054"/>
              <a:ext cx="428616" cy="84452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D3FEDF-0703-4D18-A2D3-AC89EDE9BB59}"/>
                </a:ext>
              </a:extLst>
            </p:cNvPr>
            <p:cNvCxnSpPr>
              <a:cxnSpLocks/>
              <a:stCxn id="17" idx="0"/>
              <a:endCxn id="9" idx="3"/>
            </p:cNvCxnSpPr>
            <p:nvPr/>
          </p:nvCxnSpPr>
          <p:spPr>
            <a:xfrm flipV="1">
              <a:off x="7538210" y="2739054"/>
              <a:ext cx="203864" cy="84452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49601-0C2E-4806-8743-E3E3ABCEF99E}"/>
                </a:ext>
              </a:extLst>
            </p:cNvPr>
            <p:cNvCxnSpPr>
              <a:cxnSpLocks/>
              <a:stCxn id="18" idx="0"/>
              <a:endCxn id="9" idx="5"/>
            </p:cNvCxnSpPr>
            <p:nvPr/>
          </p:nvCxnSpPr>
          <p:spPr>
            <a:xfrm flipH="1" flipV="1">
              <a:off x="8130022" y="2739053"/>
              <a:ext cx="531830" cy="823911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635B5DE-2042-4D09-BD16-FA894967812A}"/>
                </a:ext>
              </a:extLst>
            </p:cNvPr>
            <p:cNvCxnSpPr>
              <a:cxnSpLocks/>
              <a:stCxn id="13" idx="0"/>
              <a:endCxn id="12" idx="3"/>
            </p:cNvCxnSpPr>
            <p:nvPr/>
          </p:nvCxnSpPr>
          <p:spPr>
            <a:xfrm flipV="1">
              <a:off x="4468912" y="4051871"/>
              <a:ext cx="280825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EDB4D5-8746-4498-ACAF-245D4478F7B8}"/>
                </a:ext>
              </a:extLst>
            </p:cNvPr>
            <p:cNvCxnSpPr>
              <a:cxnSpLocks/>
              <a:stCxn id="14" idx="0"/>
              <a:endCxn id="12" idx="5"/>
            </p:cNvCxnSpPr>
            <p:nvPr/>
          </p:nvCxnSpPr>
          <p:spPr>
            <a:xfrm flipV="1">
              <a:off x="5091901" y="4051871"/>
              <a:ext cx="45784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41449F-7799-4800-865A-F01C97FD0B53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>
            <a:xfrm flipV="1">
              <a:off x="5914571" y="4051871"/>
              <a:ext cx="80346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97C5E5-5B55-4B76-BEC7-789F7D5699C2}"/>
                </a:ext>
              </a:extLst>
            </p:cNvPr>
            <p:cNvCxnSpPr>
              <a:cxnSpLocks/>
              <a:stCxn id="16" idx="0"/>
              <a:endCxn id="11" idx="5"/>
            </p:cNvCxnSpPr>
            <p:nvPr/>
          </p:nvCxnSpPr>
          <p:spPr>
            <a:xfrm flipH="1" flipV="1">
              <a:off x="6382865" y="4051871"/>
              <a:ext cx="171825" cy="1144969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C829FE-1B67-454C-8ADE-B8F28892D21E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H="1" flipV="1">
              <a:off x="7538210" y="4132217"/>
              <a:ext cx="77778" cy="1038497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29FB3C-47E4-42A7-ABF8-8BB4C76B8224}"/>
                </a:ext>
              </a:extLst>
            </p:cNvPr>
            <p:cNvCxnSpPr>
              <a:cxnSpLocks/>
              <a:stCxn id="20" idx="0"/>
              <a:endCxn id="17" idx="5"/>
            </p:cNvCxnSpPr>
            <p:nvPr/>
          </p:nvCxnSpPr>
          <p:spPr>
            <a:xfrm flipH="1" flipV="1">
              <a:off x="7732184" y="4051871"/>
              <a:ext cx="534162" cy="111884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51A54B-74C5-454B-A08C-55D472BE1739}"/>
              </a:ext>
            </a:extLst>
          </p:cNvPr>
          <p:cNvSpPr/>
          <p:nvPr/>
        </p:nvSpPr>
        <p:spPr>
          <a:xfrm>
            <a:off x="3031385" y="952291"/>
            <a:ext cx="527113" cy="440696"/>
          </a:xfrm>
          <a:prstGeom prst="roundRect">
            <a:avLst>
              <a:gd name="adj" fmla="val 26059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1C77C3"/>
                </a:solidFill>
                <a:latin typeface="Product Sans" panose="020B0403030502040203" pitchFamily="34" charset="0"/>
              </a:rPr>
              <a:t>☰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F49DEC-EABF-4EFB-82E7-CC529613D371}"/>
              </a:ext>
            </a:extLst>
          </p:cNvPr>
          <p:cNvCxnSpPr/>
          <p:nvPr/>
        </p:nvCxnSpPr>
        <p:spPr>
          <a:xfrm flipH="1" flipV="1">
            <a:off x="2856550" y="766838"/>
            <a:ext cx="8782447" cy="663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249682-F35C-4F9C-8C3D-59175D098923}"/>
              </a:ext>
            </a:extLst>
          </p:cNvPr>
          <p:cNvSpPr txBox="1"/>
          <p:nvPr/>
        </p:nvSpPr>
        <p:spPr>
          <a:xfrm>
            <a:off x="9328323" y="1664974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Children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CA3875-F59C-42C2-8C2A-8A4894C8FDC2}"/>
              </a:ext>
            </a:extLst>
          </p:cNvPr>
          <p:cNvSpPr txBox="1"/>
          <p:nvPr/>
        </p:nvSpPr>
        <p:spPr>
          <a:xfrm>
            <a:off x="9342290" y="1990751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Value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51C071-F4FB-4310-963B-0FA8C5854291}"/>
              </a:ext>
            </a:extLst>
          </p:cNvPr>
          <p:cNvSpPr txBox="1"/>
          <p:nvPr/>
        </p:nvSpPr>
        <p:spPr>
          <a:xfrm>
            <a:off x="9328323" y="1286831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5977042-4288-4653-8461-C3DD9A6A1D88}"/>
              </a:ext>
            </a:extLst>
          </p:cNvPr>
          <p:cNvSpPr/>
          <p:nvPr/>
        </p:nvSpPr>
        <p:spPr>
          <a:xfrm>
            <a:off x="7870429" y="1060040"/>
            <a:ext cx="814535" cy="382321"/>
          </a:xfrm>
          <a:prstGeom prst="roundRect">
            <a:avLst>
              <a:gd name="adj" fmla="val 26059"/>
            </a:avLst>
          </a:prstGeom>
          <a:noFill/>
          <a:ln w="127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1C77C3"/>
              </a:solidFill>
              <a:latin typeface="Product Sans" panose="020B0403030502040203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1130523-9008-4EE7-AEF2-D3C174F7AA43}"/>
              </a:ext>
            </a:extLst>
          </p:cNvPr>
          <p:cNvSpPr/>
          <p:nvPr/>
        </p:nvSpPr>
        <p:spPr>
          <a:xfrm>
            <a:off x="9425021" y="5053382"/>
            <a:ext cx="1581521" cy="4406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Check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BA3D3D-44E0-40E0-A7EB-1C8A751A474A}"/>
              </a:ext>
            </a:extLst>
          </p:cNvPr>
          <p:cNvSpPr txBox="1"/>
          <p:nvPr/>
        </p:nvSpPr>
        <p:spPr>
          <a:xfrm>
            <a:off x="9300546" y="2983365"/>
            <a:ext cx="13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Roboto" panose="02000000000000000000" pitchFamily="2" charset="0"/>
                <a:ea typeface="Roboto" panose="02000000000000000000" pitchFamily="2" charset="0"/>
              </a:rPr>
              <a:t>DIALOG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2DF202-6588-4B4B-BFA8-6C220870F8BC}"/>
              </a:ext>
            </a:extLst>
          </p:cNvPr>
          <p:cNvSpPr txBox="1"/>
          <p:nvPr/>
        </p:nvSpPr>
        <p:spPr>
          <a:xfrm>
            <a:off x="9297306" y="3279790"/>
            <a:ext cx="174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All pruned arcs correctly identified.</a:t>
            </a:r>
          </a:p>
          <a:p>
            <a:r>
              <a:rPr lang="en-SG" sz="1200" dirty="0">
                <a:solidFill>
                  <a:schemeClr val="accent3"/>
                </a:solidFill>
                <a:latin typeface="Product Sans" panose="020B0403030502040203" pitchFamily="34" charset="0"/>
              </a:rPr>
              <a:t>αβ values incorrect.</a:t>
            </a:r>
          </a:p>
        </p:txBody>
      </p:sp>
      <p:sp>
        <p:nvSpPr>
          <p:cNvPr id="80" name="Cross 79">
            <a:extLst>
              <a:ext uri="{FF2B5EF4-FFF2-40B4-BE49-F238E27FC236}">
                <a16:creationId xmlns:a16="http://schemas.microsoft.com/office/drawing/2014/main" id="{6F751FC1-C6BA-4D82-9242-2550F4B4560B}"/>
              </a:ext>
            </a:extLst>
          </p:cNvPr>
          <p:cNvSpPr>
            <a:spLocks noChangeAspect="1"/>
          </p:cNvSpPr>
          <p:nvPr/>
        </p:nvSpPr>
        <p:spPr>
          <a:xfrm rot="4146821">
            <a:off x="4316899" y="3136188"/>
            <a:ext cx="364233" cy="364233"/>
          </a:xfrm>
          <a:prstGeom prst="plus">
            <a:avLst>
              <a:gd name="adj" fmla="val 4610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DFDC65E-2988-4E65-ABB3-167A7A25818E}"/>
              </a:ext>
            </a:extLst>
          </p:cNvPr>
          <p:cNvSpPr/>
          <p:nvPr/>
        </p:nvSpPr>
        <p:spPr>
          <a:xfrm>
            <a:off x="7428420" y="1118163"/>
            <a:ext cx="249843" cy="24984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i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D7697A3-D14D-4C75-BF00-B245D2E88407}"/>
              </a:ext>
            </a:extLst>
          </p:cNvPr>
          <p:cNvSpPr/>
          <p:nvPr/>
        </p:nvSpPr>
        <p:spPr>
          <a:xfrm>
            <a:off x="10913198" y="3148471"/>
            <a:ext cx="249843" cy="24984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accent3"/>
                </a:solidFill>
                <a:latin typeface="Product Sans" panose="020B0403030502040203" pitchFamily="34" charset="0"/>
              </a:rPr>
              <a:t>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722895-CF6C-42F2-9967-781B59A0CC4F}"/>
              </a:ext>
            </a:extLst>
          </p:cNvPr>
          <p:cNvSpPr txBox="1"/>
          <p:nvPr/>
        </p:nvSpPr>
        <p:spPr>
          <a:xfrm>
            <a:off x="8985591" y="3972289"/>
            <a:ext cx="24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latin typeface="Product Sans" panose="020B0403030502040203" pitchFamily="34" charset="0"/>
              </a:rPr>
              <a:t>L-to-R	     R-to-L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3D5C007-45B1-423F-BFF1-128C40223433}"/>
              </a:ext>
            </a:extLst>
          </p:cNvPr>
          <p:cNvSpPr/>
          <p:nvPr/>
        </p:nvSpPr>
        <p:spPr>
          <a:xfrm>
            <a:off x="10044542" y="4070816"/>
            <a:ext cx="255771" cy="114545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rgbClr val="0070C0"/>
              </a:solidFill>
              <a:latin typeface="Product Sans" panose="020B0403030502040203" pitchFamily="34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0DF2D11-CC52-4A4A-BB3F-79E582E4E254}"/>
              </a:ext>
            </a:extLst>
          </p:cNvPr>
          <p:cNvSpPr/>
          <p:nvPr/>
        </p:nvSpPr>
        <p:spPr>
          <a:xfrm>
            <a:off x="10195077" y="4023321"/>
            <a:ext cx="210473" cy="210473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5E9C74-62CD-412E-B8A5-246961D805C1}"/>
              </a:ext>
            </a:extLst>
          </p:cNvPr>
          <p:cNvSpPr txBox="1"/>
          <p:nvPr/>
        </p:nvSpPr>
        <p:spPr>
          <a:xfrm>
            <a:off x="3701571" y="1039292"/>
            <a:ext cx="117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αβ </a:t>
            </a:r>
            <a:r>
              <a:rPr lang="en-SG" sz="1600" dirty="0">
                <a:latin typeface="Product Sans" panose="020B0403030502040203" pitchFamily="34" charset="0"/>
              </a:rPr>
              <a:t>Pruning</a:t>
            </a:r>
          </a:p>
        </p:txBody>
      </p:sp>
      <p:sp>
        <p:nvSpPr>
          <p:cNvPr id="93" name="Cross 92">
            <a:extLst>
              <a:ext uri="{FF2B5EF4-FFF2-40B4-BE49-F238E27FC236}">
                <a16:creationId xmlns:a16="http://schemas.microsoft.com/office/drawing/2014/main" id="{36A5BFE3-0707-48E9-B396-2EF811254E96}"/>
              </a:ext>
            </a:extLst>
          </p:cNvPr>
          <p:cNvSpPr>
            <a:spLocks noChangeAspect="1"/>
          </p:cNvSpPr>
          <p:nvPr/>
        </p:nvSpPr>
        <p:spPr>
          <a:xfrm>
            <a:off x="10925324" y="1764612"/>
            <a:ext cx="117373" cy="117373"/>
          </a:xfrm>
          <a:prstGeom prst="plus">
            <a:avLst>
              <a:gd name="adj" fmla="val 380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3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52C380A-FB7F-4974-9098-0AB3779C1303}"/>
              </a:ext>
            </a:extLst>
          </p:cNvPr>
          <p:cNvCxnSpPr/>
          <p:nvPr/>
        </p:nvCxnSpPr>
        <p:spPr>
          <a:xfrm>
            <a:off x="10459720" y="1834969"/>
            <a:ext cx="10668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D192990-4FD5-42AE-9D2B-B00CC587C091}"/>
              </a:ext>
            </a:extLst>
          </p:cNvPr>
          <p:cNvCxnSpPr>
            <a:cxnSpLocks/>
          </p:cNvCxnSpPr>
          <p:nvPr/>
        </p:nvCxnSpPr>
        <p:spPr>
          <a:xfrm>
            <a:off x="10617811" y="1910185"/>
            <a:ext cx="244587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78320AD-F014-4601-BD96-9A0322AF9700}"/>
              </a:ext>
            </a:extLst>
          </p:cNvPr>
          <p:cNvCxnSpPr>
            <a:cxnSpLocks/>
          </p:cNvCxnSpPr>
          <p:nvPr/>
        </p:nvCxnSpPr>
        <p:spPr>
          <a:xfrm>
            <a:off x="10622859" y="2232823"/>
            <a:ext cx="244587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 descr="A close up of a logo&#10;&#10;Description automatically generated">
            <a:extLst>
              <a:ext uri="{FF2B5EF4-FFF2-40B4-BE49-F238E27FC236}">
                <a16:creationId xmlns:a16="http://schemas.microsoft.com/office/drawing/2014/main" id="{59AC4EAD-FF5A-41E4-8E2B-97E1ACFB55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28" y="1135634"/>
            <a:ext cx="264341" cy="264341"/>
          </a:xfrm>
          <a:prstGeom prst="rect">
            <a:avLst/>
          </a:prstGeom>
        </p:spPr>
      </p:pic>
      <p:pic>
        <p:nvPicPr>
          <p:cNvPr id="109" name="Picture 108" descr="A close up of a logo&#10;&#10;Description automatically generated">
            <a:extLst>
              <a:ext uri="{FF2B5EF4-FFF2-40B4-BE49-F238E27FC236}">
                <a16:creationId xmlns:a16="http://schemas.microsoft.com/office/drawing/2014/main" id="{010265D7-371A-4E59-B626-BA9B653F8F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57" y="1136423"/>
            <a:ext cx="264342" cy="264342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DE128B0-38BC-4518-B4D5-847DDB251F46}"/>
              </a:ext>
            </a:extLst>
          </p:cNvPr>
          <p:cNvCxnSpPr>
            <a:cxnSpLocks/>
            <a:stCxn id="65" idx="0"/>
          </p:cNvCxnSpPr>
          <p:nvPr/>
        </p:nvCxnSpPr>
        <p:spPr>
          <a:xfrm flipH="1">
            <a:off x="8273281" y="1060040"/>
            <a:ext cx="4416" cy="38232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4F1010A-4E3E-4983-A264-3EE4307795ED}"/>
              </a:ext>
            </a:extLst>
          </p:cNvPr>
          <p:cNvSpPr/>
          <p:nvPr/>
        </p:nvSpPr>
        <p:spPr>
          <a:xfrm>
            <a:off x="9417467" y="4479089"/>
            <a:ext cx="1581521" cy="440696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FF0000"/>
                </a:solidFill>
                <a:latin typeface="Product Sans" panose="020B0403030502040203" pitchFamily="34" charset="0"/>
              </a:rPr>
              <a:t>Random Tree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E9A126-EA40-418F-AD36-39355D2057D1}"/>
              </a:ext>
            </a:extLst>
          </p:cNvPr>
          <p:cNvSpPr txBox="1"/>
          <p:nvPr/>
        </p:nvSpPr>
        <p:spPr>
          <a:xfrm>
            <a:off x="7253409" y="2562190"/>
            <a:ext cx="61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β</a:t>
            </a:r>
            <a:r>
              <a:rPr lang="en-SG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2</a:t>
            </a:r>
            <a:endParaRPr lang="en-SG" sz="1400" dirty="0">
              <a:latin typeface="Product Sans" panose="020B040303050204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F2623C-14CD-4825-88E7-8665B93C172A}"/>
              </a:ext>
            </a:extLst>
          </p:cNvPr>
          <p:cNvSpPr txBox="1"/>
          <p:nvPr/>
        </p:nvSpPr>
        <p:spPr>
          <a:xfrm>
            <a:off x="6847567" y="3729070"/>
            <a:ext cx="611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</a:t>
            </a:r>
            <a:r>
              <a:rPr lang="en-SG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7</a:t>
            </a:r>
          </a:p>
        </p:txBody>
      </p:sp>
      <p:sp>
        <p:nvSpPr>
          <p:cNvPr id="89" name="Cross 88">
            <a:extLst>
              <a:ext uri="{FF2B5EF4-FFF2-40B4-BE49-F238E27FC236}">
                <a16:creationId xmlns:a16="http://schemas.microsoft.com/office/drawing/2014/main" id="{BE3F9A8D-494A-4BC8-98F7-41CA83A0BCC6}"/>
              </a:ext>
            </a:extLst>
          </p:cNvPr>
          <p:cNvSpPr>
            <a:spLocks noChangeAspect="1"/>
          </p:cNvSpPr>
          <p:nvPr/>
        </p:nvSpPr>
        <p:spPr>
          <a:xfrm rot="18262814">
            <a:off x="6526899" y="4457284"/>
            <a:ext cx="364233" cy="364233"/>
          </a:xfrm>
          <a:prstGeom prst="plus">
            <a:avLst>
              <a:gd name="adj" fmla="val 4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7A60CD-3D8C-4906-A76E-FE4DDEF895FF}"/>
              </a:ext>
            </a:extLst>
          </p:cNvPr>
          <p:cNvSpPr txBox="1"/>
          <p:nvPr/>
        </p:nvSpPr>
        <p:spPr>
          <a:xfrm>
            <a:off x="6095140" y="1893559"/>
            <a:ext cx="61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</a:t>
            </a:r>
            <a:r>
              <a:rPr lang="en-SG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B86AB7-4386-4C3E-9D95-D8C1D26C6226}"/>
              </a:ext>
            </a:extLst>
          </p:cNvPr>
          <p:cNvSpPr txBox="1"/>
          <p:nvPr/>
        </p:nvSpPr>
        <p:spPr>
          <a:xfrm>
            <a:off x="5131318" y="2580422"/>
            <a:ext cx="611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β</a:t>
            </a:r>
            <a:r>
              <a:rPr lang="en-SG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0FAA6D5-0B5B-48EE-A96B-298547582B67}"/>
              </a:ext>
            </a:extLst>
          </p:cNvPr>
          <p:cNvSpPr txBox="1"/>
          <p:nvPr/>
        </p:nvSpPr>
        <p:spPr>
          <a:xfrm>
            <a:off x="5673107" y="3730070"/>
            <a:ext cx="611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α</a:t>
            </a:r>
            <a:r>
              <a:rPr lang="en-SG" sz="1400" dirty="0">
                <a:latin typeface="Product Sans" panose="020B040303050204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50360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8624</TotalTime>
  <Words>178</Words>
  <Application>Microsoft Office PowerPoint</Application>
  <PresentationFormat>Widescreen</PresentationFormat>
  <Paragraphs>76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Product Sans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 Liang Jun</dc:creator>
  <cp:lastModifiedBy>Au Liang Jun</cp:lastModifiedBy>
  <cp:revision>82</cp:revision>
  <dcterms:created xsi:type="dcterms:W3CDTF">2019-05-23T15:51:34Z</dcterms:created>
  <dcterms:modified xsi:type="dcterms:W3CDTF">2019-06-15T10:01:51Z</dcterms:modified>
</cp:coreProperties>
</file>