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2" r:id="rId4"/>
    <p:sldId id="264" r:id="rId5"/>
    <p:sldId id="261" r:id="rId6"/>
    <p:sldId id="263" r:id="rId7"/>
    <p:sldId id="273" r:id="rId8"/>
    <p:sldId id="279" r:id="rId9"/>
    <p:sldId id="286" r:id="rId10"/>
    <p:sldId id="274" r:id="rId11"/>
    <p:sldId id="275" r:id="rId12"/>
    <p:sldId id="277" r:id="rId13"/>
    <p:sldId id="282" r:id="rId14"/>
    <p:sldId id="283" r:id="rId15"/>
    <p:sldId id="284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E5AB"/>
    <a:srgbClr val="FBD19F"/>
    <a:srgbClr val="FEF3E6"/>
    <a:srgbClr val="738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40" autoAdjust="0"/>
    <p:restoredTop sz="94675" autoAdjust="0"/>
  </p:normalViewPr>
  <p:slideViewPr>
    <p:cSldViewPr>
      <p:cViewPr>
        <p:scale>
          <a:sx n="80" d="100"/>
          <a:sy n="80" d="100"/>
        </p:scale>
        <p:origin x="-1326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0E333-8417-4997-9B6F-512D4F097319}" type="datetimeFigureOut">
              <a:rPr lang="en-GB" smtClean="0"/>
              <a:t>2015-11-05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BFC10-E88A-4B5B-9BBC-327990A5D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73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BFC10-E88A-4B5B-9BBC-327990A5DCA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24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BFC10-E88A-4B5B-9BBC-327990A5DCA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246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BFC10-E88A-4B5B-9BBC-327990A5DCA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246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BFC10-E88A-4B5B-9BBC-327990A5DCA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24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B3F4-23F8-41B5-BE32-2CF4F80EC8D5}" type="datetimeFigureOut">
              <a:rPr lang="en-GB" smtClean="0"/>
              <a:t>2015-11-05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D2CB-FFC2-4159-A8F9-9D0A74EAA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4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B3F4-23F8-41B5-BE32-2CF4F80EC8D5}" type="datetimeFigureOut">
              <a:rPr lang="en-GB" smtClean="0"/>
              <a:t>2015-11-05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D2CB-FFC2-4159-A8F9-9D0A74EAA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8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B3F4-23F8-41B5-BE32-2CF4F80EC8D5}" type="datetimeFigureOut">
              <a:rPr lang="en-GB" smtClean="0"/>
              <a:t>2015-11-05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D2CB-FFC2-4159-A8F9-9D0A74EAA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7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B3F4-23F8-41B5-BE32-2CF4F80EC8D5}" type="datetimeFigureOut">
              <a:rPr lang="en-GB" smtClean="0"/>
              <a:t>2015-11-05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D2CB-FFC2-4159-A8F9-9D0A74EAA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4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B3F4-23F8-41B5-BE32-2CF4F80EC8D5}" type="datetimeFigureOut">
              <a:rPr lang="en-GB" smtClean="0"/>
              <a:t>2015-11-05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D2CB-FFC2-4159-A8F9-9D0A74EAA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97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B3F4-23F8-41B5-BE32-2CF4F80EC8D5}" type="datetimeFigureOut">
              <a:rPr lang="en-GB" smtClean="0"/>
              <a:t>2015-11-05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D2CB-FFC2-4159-A8F9-9D0A74EAA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31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B3F4-23F8-41B5-BE32-2CF4F80EC8D5}" type="datetimeFigureOut">
              <a:rPr lang="en-GB" smtClean="0"/>
              <a:t>2015-11-05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D2CB-FFC2-4159-A8F9-9D0A74EAA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08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B3F4-23F8-41B5-BE32-2CF4F80EC8D5}" type="datetimeFigureOut">
              <a:rPr lang="en-GB" smtClean="0"/>
              <a:t>2015-11-05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D2CB-FFC2-4159-A8F9-9D0A74EAA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B3F4-23F8-41B5-BE32-2CF4F80EC8D5}" type="datetimeFigureOut">
              <a:rPr lang="en-GB" smtClean="0"/>
              <a:t>2015-11-05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D2CB-FFC2-4159-A8F9-9D0A74EAA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25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B3F4-23F8-41B5-BE32-2CF4F80EC8D5}" type="datetimeFigureOut">
              <a:rPr lang="en-GB" smtClean="0"/>
              <a:t>2015-11-05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D2CB-FFC2-4159-A8F9-9D0A74EAA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72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B3F4-23F8-41B5-BE32-2CF4F80EC8D5}" type="datetimeFigureOut">
              <a:rPr lang="en-GB" smtClean="0"/>
              <a:t>2015-11-05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D2CB-FFC2-4159-A8F9-9D0A74EAA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92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B3F4-23F8-41B5-BE32-2CF4F80EC8D5}" type="datetimeFigureOut">
              <a:rPr lang="en-GB" smtClean="0"/>
              <a:t>2015-11-05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9D2CB-FFC2-4159-A8F9-9D0A74EAA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153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57150" y="260648"/>
            <a:ext cx="9244282" cy="1578329"/>
          </a:xfrm>
          <a:prstGeom prst="rect">
            <a:avLst/>
          </a:prstGeom>
          <a:solidFill>
            <a:srgbClr val="8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8" t="69585" r="72772" b="4403"/>
          <a:stretch/>
        </p:blipFill>
        <p:spPr bwMode="auto">
          <a:xfrm rot="16200000">
            <a:off x="4170415" y="1628303"/>
            <a:ext cx="805249" cy="915917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</p:pic>
      <p:pic>
        <p:nvPicPr>
          <p:cNvPr id="25" name="Picture 2" descr="C:\Users\jad41\Desktop\flag_yellow_hig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7622"/>
            <a:ext cx="97899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392377" y="1126485"/>
            <a:ext cx="181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EU FP7:</a:t>
            </a:r>
          </a:p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GA no</a:t>
            </a:r>
            <a:r>
              <a:rPr lang="en-GB" dirty="0">
                <a:latin typeface="Arial Rounded MT Bold" panose="020F0704030504030204" pitchFamily="34" charset="0"/>
              </a:rPr>
              <a:t>:</a:t>
            </a:r>
            <a:r>
              <a:rPr lang="en-GB" dirty="0" smtClean="0">
                <a:latin typeface="Arial Rounded MT Bold" panose="020F0704030504030204" pitchFamily="34" charset="0"/>
              </a:rPr>
              <a:t> 606692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19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117064" y="1941420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2006866" y="1399105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2951767" y="1127948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3896668" y="856791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4841569" y="585634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5786470" y="314477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6731371" y="43320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7676272" y="-227837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910161" y="2377455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2799963" y="1835140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1855062" y="2106297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3744864" y="1563983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4689765" y="1292826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5634666" y="1021669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6579567" y="750512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7524468" y="479355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8469369" y="208198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0" t="4806" r="13406" b="2556"/>
          <a:stretch/>
        </p:blipFill>
        <p:spPr bwMode="auto">
          <a:xfrm>
            <a:off x="107504" y="391426"/>
            <a:ext cx="1321648" cy="131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1061965" y="1670262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-36512" y="332656"/>
            <a:ext cx="9169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cap="none" spc="0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HELCATS</a:t>
            </a:r>
          </a:p>
          <a:p>
            <a:pPr algn="ctr"/>
            <a:endParaRPr lang="en-GB" sz="14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endParaRPr lang="en-GB" sz="16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r>
              <a:rPr lang="en-GB" sz="48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Heliospheric Cataloguing, Analysis and Techniques Service</a:t>
            </a:r>
          </a:p>
          <a:p>
            <a:pPr algn="ctr"/>
            <a:endParaRPr lang="en-GB" sz="12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r>
              <a:rPr lang="en-GB" sz="2200" b="1" cap="none" spc="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R.A. Harrison, </a:t>
            </a:r>
            <a:r>
              <a:rPr lang="en-GB" sz="2200" b="1" dirty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J.A. Davies, C</a:t>
            </a:r>
            <a:r>
              <a:rPr lang="en-GB" sz="2200" b="1" cap="none" spc="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. </a:t>
            </a:r>
            <a:r>
              <a:rPr lang="en-GB" sz="2200" b="1" cap="none" spc="0" dirty="0" err="1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Möstl</a:t>
            </a:r>
            <a:r>
              <a:rPr lang="en-GB" sz="2200" b="1" cap="none" spc="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, A.P. Rouillard,</a:t>
            </a:r>
          </a:p>
          <a:p>
            <a:pPr algn="ctr"/>
            <a:r>
              <a:rPr lang="en-GB" sz="2200" b="1" cap="none" spc="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V. </a:t>
            </a:r>
            <a:r>
              <a:rPr lang="en-GB" sz="2200" b="1" cap="none" spc="0" dirty="0" err="1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Bothmer</a:t>
            </a:r>
            <a:r>
              <a:rPr lang="en-GB" sz="22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, </a:t>
            </a:r>
            <a:r>
              <a:rPr lang="en-GB" sz="2200" b="1" cap="none" spc="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L. Rodriguez, J.P. Eastwood, E.K.J. </a:t>
            </a:r>
            <a:r>
              <a:rPr lang="en-GB" sz="2200" b="1" cap="none" spc="0" dirty="0" err="1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Kilpua</a:t>
            </a:r>
            <a:r>
              <a:rPr lang="en-GB" sz="2200" b="1" cap="none" spc="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,</a:t>
            </a:r>
          </a:p>
          <a:p>
            <a:pPr algn="ctr"/>
            <a:r>
              <a:rPr lang="en-GB" sz="2200" b="1" cap="none" spc="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P.T. Gallagher, D. </a:t>
            </a:r>
            <a:r>
              <a:rPr lang="en-GB" sz="2200" b="1" cap="none" spc="0" dirty="0" err="1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Odstr</a:t>
            </a:r>
            <a:r>
              <a:rPr lang="en-GB" sz="2200" b="1" cap="none" spc="0" dirty="0" err="1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/>
              </a:rPr>
              <a:t>č</a:t>
            </a:r>
            <a:r>
              <a:rPr lang="en-GB" sz="2200" b="1" cap="none" spc="0" dirty="0" err="1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il</a:t>
            </a:r>
            <a:r>
              <a:rPr lang="en-GB" sz="2200" b="1" cap="none" spc="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&amp; the HELCATS team</a:t>
            </a:r>
            <a:endParaRPr lang="en-GB" sz="2200" b="1" cap="none" spc="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78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57150" y="260648"/>
            <a:ext cx="9244282" cy="1578329"/>
          </a:xfrm>
          <a:prstGeom prst="rect">
            <a:avLst/>
          </a:prstGeom>
          <a:solidFill>
            <a:srgbClr val="8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" descr="C:\Users\jad41\Desktop\flag_yellow_hig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7622"/>
            <a:ext cx="97899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392377" y="1126485"/>
            <a:ext cx="181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EU FP7:</a:t>
            </a:r>
          </a:p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GA no</a:t>
            </a:r>
            <a:r>
              <a:rPr lang="en-GB" dirty="0">
                <a:latin typeface="Arial Rounded MT Bold" panose="020F0704030504030204" pitchFamily="34" charset="0"/>
              </a:rPr>
              <a:t>:</a:t>
            </a:r>
            <a:r>
              <a:rPr lang="en-GB" dirty="0" smtClean="0">
                <a:latin typeface="Arial Rounded MT Bold" panose="020F0704030504030204" pitchFamily="34" charset="0"/>
              </a:rPr>
              <a:t> 606692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0" t="4806" r="13406" b="2556"/>
          <a:stretch/>
        </p:blipFill>
        <p:spPr bwMode="auto">
          <a:xfrm>
            <a:off x="107504" y="391426"/>
            <a:ext cx="1321648" cy="131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-36512" y="332656"/>
            <a:ext cx="916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14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endParaRPr lang="en-GB" sz="16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1520" y="404664"/>
            <a:ext cx="8640960" cy="1659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800" b="1" cap="none" spc="0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Manual cataloguing of </a:t>
            </a:r>
          </a:p>
          <a:p>
            <a:pPr algn="ctr"/>
            <a:r>
              <a:rPr lang="en-GB" sz="3800" b="1" cap="none" spc="0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STEREO/HI CMEs (WP2)</a:t>
            </a:r>
          </a:p>
          <a:p>
            <a:pPr algn="ctr"/>
            <a:endParaRPr lang="en-GB" sz="190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lvl="1">
              <a:spcAft>
                <a:spcPts val="100"/>
              </a:spcAft>
            </a:pPr>
            <a:endParaRPr lang="en-GB" sz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847" y="2115672"/>
            <a:ext cx="4140000" cy="41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55976" y="6330806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http://www.helcats-fp7.eu/catalogues/wp2_cat.html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95936" y="5949280"/>
            <a:ext cx="504056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2060848"/>
            <a:ext cx="4320480" cy="634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Task 1 of WP2 involves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manual cataloguing of  STEREO/HI CMEs via visual inspection of HI-1 data.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500"/>
              </a:spcAft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resultant catalogue includes observational properties, e.g. time of first detection, PA centre/width. </a:t>
            </a:r>
          </a:p>
          <a:p>
            <a:pPr>
              <a:spcAft>
                <a:spcPts val="1500"/>
              </a:spcAft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catalogue, accessible from the website, can be retrieved in various formats.</a:t>
            </a:r>
            <a:endParaRPr lang="en-GB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914400" lvl="1" indent="-45720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GB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057400" lvl="3" indent="-68580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GB" sz="36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lvl="3"/>
            <a:endParaRPr lang="en-GB" sz="40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57150" y="260648"/>
            <a:ext cx="9244282" cy="1578329"/>
          </a:xfrm>
          <a:prstGeom prst="rect">
            <a:avLst/>
          </a:prstGeom>
          <a:solidFill>
            <a:srgbClr val="8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" descr="C:\Users\jad41\Desktop\flag_yellow_hig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7622"/>
            <a:ext cx="97899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392377" y="1126485"/>
            <a:ext cx="181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EU FP7:</a:t>
            </a:r>
          </a:p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GA no</a:t>
            </a:r>
            <a:r>
              <a:rPr lang="en-GB" dirty="0">
                <a:latin typeface="Arial Rounded MT Bold" panose="020F0704030504030204" pitchFamily="34" charset="0"/>
              </a:rPr>
              <a:t>:</a:t>
            </a:r>
            <a:r>
              <a:rPr lang="en-GB" dirty="0" smtClean="0">
                <a:latin typeface="Arial Rounded MT Bold" panose="020F0704030504030204" pitchFamily="34" charset="0"/>
              </a:rPr>
              <a:t> 606692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0" t="4806" r="13406" b="2556"/>
          <a:stretch/>
        </p:blipFill>
        <p:spPr bwMode="auto">
          <a:xfrm>
            <a:off x="107504" y="391426"/>
            <a:ext cx="1321648" cy="131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-36512" y="332656"/>
            <a:ext cx="916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14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endParaRPr lang="en-GB" sz="16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1520" y="404664"/>
            <a:ext cx="8640960" cy="1659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800" b="1" cap="none" spc="0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Automatic cataloguing of </a:t>
            </a:r>
          </a:p>
          <a:p>
            <a:pPr algn="ctr"/>
            <a:r>
              <a:rPr lang="en-GB" sz="3800" b="1" cap="none" spc="0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STEREO/HI CMEs (WP2)</a:t>
            </a:r>
          </a:p>
          <a:p>
            <a:pPr algn="ctr"/>
            <a:endParaRPr lang="en-GB" sz="190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lvl="1">
              <a:spcAft>
                <a:spcPts val="100"/>
              </a:spcAft>
            </a:pPr>
            <a:endParaRPr lang="en-GB" sz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2060848"/>
            <a:ext cx="432048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WP2 also includes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(as task 2) an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assessment of automatic cataloguing of CMEs in HI-1 data, based on </a:t>
            </a:r>
            <a:r>
              <a:rPr lang="en-GB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CACTus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500"/>
              </a:spcAft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resultant catalogue is undergoing validation against the manual catalogue, to fine-tune the automatic detection algorithm.</a:t>
            </a:r>
          </a:p>
          <a:p>
            <a:pPr>
              <a:spcAft>
                <a:spcPts val="1500"/>
              </a:spcAft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validated catalogue will be accessible via the website.</a:t>
            </a:r>
          </a:p>
          <a:p>
            <a:pPr lvl="1">
              <a:spcAft>
                <a:spcPts val="100"/>
              </a:spcAft>
            </a:pPr>
            <a:endParaRPr lang="en-GB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914400" lvl="1" indent="-45720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GB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057400" lvl="3" indent="-68580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GB" sz="36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lvl="3"/>
            <a:endParaRPr lang="en-GB" sz="40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057" name="Picture 9" descr="C:\Users\jad41\Desktop\arse.gif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847" y="2118220"/>
            <a:ext cx="4140000" cy="440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3995936" y="3933056"/>
            <a:ext cx="504056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54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57150" y="260648"/>
            <a:ext cx="9244282" cy="1578329"/>
          </a:xfrm>
          <a:prstGeom prst="rect">
            <a:avLst/>
          </a:prstGeom>
          <a:solidFill>
            <a:srgbClr val="8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" descr="C:\Users\jad41\Desktop\flag_yellow_hig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7622"/>
            <a:ext cx="97899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392377" y="1126485"/>
            <a:ext cx="181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EU FP7:</a:t>
            </a:r>
          </a:p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GA no</a:t>
            </a:r>
            <a:r>
              <a:rPr lang="en-GB" dirty="0">
                <a:latin typeface="Arial Rounded MT Bold" panose="020F0704030504030204" pitchFamily="34" charset="0"/>
              </a:rPr>
              <a:t>:</a:t>
            </a:r>
            <a:r>
              <a:rPr lang="en-GB" dirty="0" smtClean="0">
                <a:latin typeface="Arial Rounded MT Bold" panose="020F0704030504030204" pitchFamily="34" charset="0"/>
              </a:rPr>
              <a:t> 606692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0" t="4806" r="13406" b="2556"/>
          <a:stretch/>
        </p:blipFill>
        <p:spPr bwMode="auto">
          <a:xfrm>
            <a:off x="107504" y="391426"/>
            <a:ext cx="1321648" cy="131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-36512" y="332656"/>
            <a:ext cx="916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14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endParaRPr lang="en-GB" sz="16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1520" y="404664"/>
            <a:ext cx="8640960" cy="1659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800" b="1" cap="none" spc="0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Geometric modelling of</a:t>
            </a:r>
          </a:p>
          <a:p>
            <a:pPr algn="ctr"/>
            <a:r>
              <a:rPr lang="en-GB" sz="3800" b="1" cap="none" spc="0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STEREO/HI CMEs (WP3)</a:t>
            </a:r>
          </a:p>
          <a:p>
            <a:pPr algn="ctr"/>
            <a:endParaRPr lang="en-GB" sz="190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lvl="1">
              <a:spcAft>
                <a:spcPts val="100"/>
              </a:spcAft>
            </a:pPr>
            <a:endParaRPr lang="en-GB" sz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79512" y="2060848"/>
            <a:ext cx="4320480" cy="6950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WP3.1 entails the geometrical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modelling of the WP2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manually-catalogued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CMEs.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500"/>
              </a:spcAft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WP2 manual catalogue is augmented with CME speed, direction and launch time estimates, from the FPF, SSEF and HMF techniques.</a:t>
            </a:r>
          </a:p>
          <a:p>
            <a:pPr>
              <a:spcAft>
                <a:spcPts val="1500"/>
              </a:spcAft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resultant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catalogue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available on the project website, in different formats.</a:t>
            </a:r>
          </a:p>
          <a:p>
            <a:pPr>
              <a:spcAft>
                <a:spcPts val="1500"/>
              </a:spcAft>
            </a:pPr>
            <a:endParaRPr lang="en-GB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914400" lvl="1" indent="-45720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GB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057400" lvl="3" indent="-68580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GB" sz="36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lvl="3"/>
            <a:endParaRPr lang="en-GB" sz="40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55976" y="6330806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www.helcats-fp7.eu/catalogues/wp3_cat.html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846" y="2114550"/>
            <a:ext cx="4136254" cy="417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3995936" y="4293096"/>
            <a:ext cx="504056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35" y="2060812"/>
            <a:ext cx="4135272" cy="416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-57150" y="260648"/>
            <a:ext cx="9244282" cy="1578329"/>
          </a:xfrm>
          <a:prstGeom prst="rect">
            <a:avLst/>
          </a:prstGeom>
          <a:solidFill>
            <a:srgbClr val="8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" descr="C:\Users\jad41\Desktop\flag_yellow_hig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7622"/>
            <a:ext cx="97899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392377" y="1126485"/>
            <a:ext cx="181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EU FP7:</a:t>
            </a:r>
          </a:p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GA no</a:t>
            </a:r>
            <a:r>
              <a:rPr lang="en-GB" dirty="0">
                <a:latin typeface="Arial Rounded MT Bold" panose="020F0704030504030204" pitchFamily="34" charset="0"/>
              </a:rPr>
              <a:t>:</a:t>
            </a:r>
            <a:r>
              <a:rPr lang="en-GB" dirty="0" smtClean="0">
                <a:latin typeface="Arial Rounded MT Bold" panose="020F0704030504030204" pitchFamily="34" charset="0"/>
              </a:rPr>
              <a:t> 606692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0" t="4806" r="13406" b="2556"/>
          <a:stretch/>
        </p:blipFill>
        <p:spPr bwMode="auto">
          <a:xfrm>
            <a:off x="107504" y="391426"/>
            <a:ext cx="1321648" cy="131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-36512" y="332656"/>
            <a:ext cx="916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14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endParaRPr lang="en-GB" sz="16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1520" y="404664"/>
            <a:ext cx="864096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800" b="1" cap="none" spc="0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Validation of CME</a:t>
            </a:r>
          </a:p>
          <a:p>
            <a:pPr algn="ctr"/>
            <a:r>
              <a:rPr lang="en-GB" sz="3800" b="1" cap="none" spc="0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kinematics (WP4)</a:t>
            </a:r>
          </a:p>
          <a:p>
            <a:pPr algn="ctr"/>
            <a:endParaRPr lang="en-GB" sz="190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lvl="1">
              <a:spcAft>
                <a:spcPts val="100"/>
              </a:spcAft>
            </a:pPr>
            <a:endParaRPr lang="en-GB" sz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79512" y="2060848"/>
            <a:ext cx="4320480" cy="47166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WP4 includes the verification of CME kinematic properties (from the previous WPs) by comparison with CME source regions and ICMEs, heliosphere-wide.</a:t>
            </a:r>
          </a:p>
          <a:p>
            <a:pPr>
              <a:spcAft>
                <a:spcPts val="1500"/>
              </a:spcAft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website is currently being populated with parameters of STEREO/HI CMEs predicted to impact in-situ spacecraft. Source catalogues are also being made available.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55976" y="6330806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www.helcats-fp7.eu/catalogues/wp4_cat.html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95936" y="5733256"/>
            <a:ext cx="504056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57150" y="260648"/>
            <a:ext cx="9244282" cy="1578329"/>
          </a:xfrm>
          <a:prstGeom prst="rect">
            <a:avLst/>
          </a:prstGeom>
          <a:solidFill>
            <a:srgbClr val="8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" descr="C:\Users\jad41\Desktop\flag_yellow_hig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7622"/>
            <a:ext cx="97899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392377" y="1126485"/>
            <a:ext cx="181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EU FP7:</a:t>
            </a:r>
          </a:p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GA no</a:t>
            </a:r>
            <a:r>
              <a:rPr lang="en-GB" dirty="0">
                <a:latin typeface="Arial Rounded MT Bold" panose="020F0704030504030204" pitchFamily="34" charset="0"/>
              </a:rPr>
              <a:t>:</a:t>
            </a:r>
            <a:r>
              <a:rPr lang="en-GB" dirty="0" smtClean="0">
                <a:latin typeface="Arial Rounded MT Bold" panose="020F0704030504030204" pitchFamily="34" charset="0"/>
              </a:rPr>
              <a:t> 606692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0" t="4806" r="13406" b="2556"/>
          <a:stretch/>
        </p:blipFill>
        <p:spPr bwMode="auto">
          <a:xfrm>
            <a:off x="107504" y="391426"/>
            <a:ext cx="1321648" cy="131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-36512" y="332656"/>
            <a:ext cx="916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14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endParaRPr lang="en-GB" sz="16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1520" y="404664"/>
            <a:ext cx="864096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800" b="1" cap="none" spc="0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Cataloguing of</a:t>
            </a:r>
          </a:p>
          <a:p>
            <a:pPr algn="ctr"/>
            <a:r>
              <a:rPr lang="en-GB" sz="3800" b="1" cap="none" spc="0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STEREO/HI</a:t>
            </a:r>
            <a:r>
              <a:rPr lang="en-GB" sz="3800" b="1" dirty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GB" sz="3800" b="1" cap="none" spc="0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CIRs (WP5)</a:t>
            </a:r>
          </a:p>
          <a:p>
            <a:pPr algn="ctr"/>
            <a:endParaRPr lang="en-GB" sz="190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lvl="1">
              <a:spcAft>
                <a:spcPts val="100"/>
              </a:spcAft>
            </a:pPr>
            <a:endParaRPr lang="en-GB" sz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79512" y="2060848"/>
            <a:ext cx="4536504" cy="45397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WP5 comprises an analogous cataloguing,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odelling and validation exercise for CIRs.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500"/>
              </a:spcAft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STEREO/HI CIR catalogue can be accessed via the IRAP propagation tool and will soon become accessible via the HELCATS website.</a:t>
            </a:r>
          </a:p>
          <a:p>
            <a:pPr>
              <a:spcAft>
                <a:spcPts val="1500"/>
              </a:spcAft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WP6 assesses initialisation of MHD models using both the CIR and CME properties.</a:t>
            </a:r>
          </a:p>
        </p:txBody>
      </p:sp>
      <p:pic>
        <p:nvPicPr>
          <p:cNvPr id="14" name="Image 8" descr="Macintosh HD:Users:ALEXIS:Desktop:Capture d’écran 2015-04-30 à 13.24.44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" t="18805" r="65983" b="23793"/>
          <a:stretch/>
        </p:blipFill>
        <p:spPr bwMode="auto">
          <a:xfrm>
            <a:off x="5004048" y="2204864"/>
            <a:ext cx="3687688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/>
        </p:nvSpPr>
        <p:spPr>
          <a:xfrm>
            <a:off x="4791075" y="5733256"/>
            <a:ext cx="41014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 of CIR catalogue output currently available on the IRAP propagation 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tool </a:t>
            </a:r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(http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://propagationtool.cdpp.eu</a:t>
            </a:r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/)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84060" y="4688762"/>
            <a:ext cx="504056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7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57150" y="260648"/>
            <a:ext cx="9244282" cy="1578329"/>
          </a:xfrm>
          <a:prstGeom prst="rect">
            <a:avLst/>
          </a:prstGeom>
          <a:solidFill>
            <a:srgbClr val="8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" descr="C:\Users\jad41\Desktop\flag_yellow_hig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7622"/>
            <a:ext cx="97899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392377" y="1126485"/>
            <a:ext cx="181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EU FP7:</a:t>
            </a:r>
          </a:p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GA no</a:t>
            </a:r>
            <a:r>
              <a:rPr lang="en-GB" dirty="0">
                <a:latin typeface="Arial Rounded MT Bold" panose="020F0704030504030204" pitchFamily="34" charset="0"/>
              </a:rPr>
              <a:t>:</a:t>
            </a:r>
            <a:r>
              <a:rPr lang="en-GB" dirty="0" smtClean="0">
                <a:latin typeface="Arial Rounded MT Bold" panose="020F0704030504030204" pitchFamily="34" charset="0"/>
              </a:rPr>
              <a:t> 606692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0" t="4806" r="13406" b="2556"/>
          <a:stretch/>
        </p:blipFill>
        <p:spPr bwMode="auto">
          <a:xfrm>
            <a:off x="107504" y="391426"/>
            <a:ext cx="1321648" cy="131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-36512" y="332656"/>
            <a:ext cx="916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14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endParaRPr lang="en-GB" sz="16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1520" y="404664"/>
            <a:ext cx="864096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800" b="1" cap="none" spc="0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Complementarity of radio measurements (WP7)</a:t>
            </a:r>
          </a:p>
          <a:p>
            <a:pPr algn="ctr"/>
            <a:endParaRPr lang="en-GB" sz="190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lvl="1">
              <a:spcAft>
                <a:spcPts val="100"/>
              </a:spcAft>
            </a:pPr>
            <a:endParaRPr lang="en-GB" sz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51520" y="2641262"/>
            <a:ext cx="864096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See Mario’s HELCATS WP7</a:t>
            </a:r>
          </a:p>
          <a:p>
            <a:pPr algn="ctr"/>
            <a:r>
              <a:rPr lang="en-GB" sz="6600" b="1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talk!</a:t>
            </a:r>
            <a:endParaRPr lang="en-GB" sz="6600" b="1" cap="none" spc="0" dirty="0" smtClean="0">
              <a:ln w="11430"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endParaRPr lang="en-GB" sz="190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lvl="1">
              <a:spcAft>
                <a:spcPts val="100"/>
              </a:spcAft>
            </a:pPr>
            <a:endParaRPr lang="en-GB" sz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57150" y="260648"/>
            <a:ext cx="9244282" cy="1578329"/>
          </a:xfrm>
          <a:prstGeom prst="rect">
            <a:avLst/>
          </a:prstGeom>
          <a:solidFill>
            <a:srgbClr val="8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8" t="69585" r="72772" b="4403"/>
          <a:stretch/>
        </p:blipFill>
        <p:spPr bwMode="auto">
          <a:xfrm rot="16200000">
            <a:off x="4170415" y="1628303"/>
            <a:ext cx="805249" cy="915917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</p:pic>
      <p:pic>
        <p:nvPicPr>
          <p:cNvPr id="25" name="Picture 2" descr="C:\Users\jad41\Desktop\flag_yellow_hig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7622"/>
            <a:ext cx="97899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392377" y="1126485"/>
            <a:ext cx="181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EU FP7:</a:t>
            </a:r>
          </a:p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GA no</a:t>
            </a:r>
            <a:r>
              <a:rPr lang="en-GB" dirty="0">
                <a:latin typeface="Arial Rounded MT Bold" panose="020F0704030504030204" pitchFamily="34" charset="0"/>
              </a:rPr>
              <a:t>:</a:t>
            </a:r>
            <a:r>
              <a:rPr lang="en-GB" dirty="0" smtClean="0">
                <a:latin typeface="Arial Rounded MT Bold" panose="020F0704030504030204" pitchFamily="34" charset="0"/>
              </a:rPr>
              <a:t> 606692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19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117064" y="1941420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2006866" y="1399105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2951767" y="1127948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3896668" y="856791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4841569" y="585634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5786470" y="314477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6731371" y="43320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7676272" y="-227837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910161" y="2377455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2799963" y="1835140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1855062" y="2106297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3744864" y="1563983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4689765" y="1292826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5634666" y="1021669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6579567" y="750512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7524468" y="479355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8469369" y="208198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0" t="4806" r="13406" b="2556"/>
          <a:stretch/>
        </p:blipFill>
        <p:spPr bwMode="auto">
          <a:xfrm>
            <a:off x="107504" y="391426"/>
            <a:ext cx="1321648" cy="131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13407">
            <a:off x="1061965" y="1670262"/>
            <a:ext cx="420325" cy="53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-36512" y="332656"/>
            <a:ext cx="9169400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cap="none" spc="0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HELCATS</a:t>
            </a:r>
          </a:p>
          <a:p>
            <a:pPr algn="ctr"/>
            <a:endParaRPr lang="en-GB" sz="14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r>
              <a:rPr lang="en-GB" sz="48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Thank you for your</a:t>
            </a:r>
          </a:p>
          <a:p>
            <a:pPr algn="ctr"/>
            <a:r>
              <a:rPr lang="en-GB" sz="48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attention!</a:t>
            </a:r>
          </a:p>
          <a:p>
            <a:pPr algn="ctr"/>
            <a:endParaRPr lang="en-GB" sz="2000" b="1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r>
              <a:rPr lang="en-GB" sz="36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Want more information?</a:t>
            </a:r>
          </a:p>
          <a:p>
            <a:pPr algn="ctr"/>
            <a:r>
              <a:rPr lang="en-GB" sz="20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See:</a:t>
            </a:r>
          </a:p>
          <a:p>
            <a:pPr algn="ctr"/>
            <a:r>
              <a:rPr lang="en-GB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GB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www.helcats-fp7.eu</a:t>
            </a:r>
          </a:p>
          <a:p>
            <a:pPr algn="ctr"/>
            <a:r>
              <a:rPr lang="en-GB" sz="2000" b="1" dirty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Or </a:t>
            </a:r>
            <a:r>
              <a:rPr lang="en-GB" sz="20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contact:</a:t>
            </a:r>
          </a:p>
          <a:p>
            <a:pPr algn="ctr"/>
            <a:r>
              <a:rPr lang="en-GB" sz="20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Richard.Harrison@stfc.ac.uk (Coordinator)</a:t>
            </a:r>
          </a:p>
          <a:p>
            <a:pPr algn="ctr"/>
            <a:r>
              <a:rPr lang="en-GB" sz="20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Jackie.Davies@stfc.ac.uk (Scientific manager)</a:t>
            </a:r>
          </a:p>
          <a:p>
            <a:pPr algn="ctr"/>
            <a:endParaRPr lang="en-GB" sz="3600" b="1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r>
              <a:rPr lang="en-GB" sz="48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endParaRPr lang="en-GB" sz="2200" b="1" cap="none" spc="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6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57150" y="260648"/>
            <a:ext cx="9244282" cy="1578329"/>
          </a:xfrm>
          <a:prstGeom prst="rect">
            <a:avLst/>
          </a:prstGeom>
          <a:solidFill>
            <a:srgbClr val="8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-36512" y="330904"/>
            <a:ext cx="9169400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cap="none" spc="0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Contents</a:t>
            </a:r>
          </a:p>
          <a:p>
            <a:pPr algn="ctr"/>
            <a:endParaRPr lang="en-GB" sz="14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endParaRPr lang="en-GB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lvl="5">
              <a:spcAft>
                <a:spcPts val="100"/>
              </a:spcAft>
            </a:pPr>
            <a:r>
              <a:rPr lang="en-GB" sz="36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Why</a:t>
            </a:r>
            <a:r>
              <a:rPr lang="en-GB" sz="3600" b="1" dirty="0" smtClean="0">
                <a:ln w="1143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?</a:t>
            </a:r>
            <a:r>
              <a:rPr lang="en-GB" sz="36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─</a:t>
            </a:r>
            <a:r>
              <a:rPr lang="en-GB" sz="36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GB" sz="3600" b="1" i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Motivation</a:t>
            </a:r>
          </a:p>
          <a:p>
            <a:pPr lvl="5">
              <a:spcAft>
                <a:spcPts val="100"/>
              </a:spcAft>
            </a:pPr>
            <a:r>
              <a:rPr lang="en-GB" sz="36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What</a:t>
            </a:r>
            <a:r>
              <a:rPr lang="en-GB" sz="3600" b="1" dirty="0" smtClean="0">
                <a:ln w="1143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?</a:t>
            </a:r>
            <a:r>
              <a:rPr lang="en-GB" sz="36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GB" sz="36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─</a:t>
            </a:r>
            <a:r>
              <a:rPr lang="en-GB" sz="36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GB" sz="3600" b="1" i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Overview</a:t>
            </a:r>
          </a:p>
          <a:p>
            <a:pPr lvl="5">
              <a:spcAft>
                <a:spcPts val="100"/>
              </a:spcAft>
            </a:pPr>
            <a:r>
              <a:rPr lang="en-GB" sz="36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Who</a:t>
            </a:r>
            <a:r>
              <a:rPr lang="en-GB" sz="3600" b="1" dirty="0" smtClean="0">
                <a:ln w="1143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?</a:t>
            </a:r>
            <a:r>
              <a:rPr lang="en-GB" sz="36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GB" sz="36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─</a:t>
            </a:r>
            <a:r>
              <a:rPr lang="en-GB" sz="36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GB" sz="3600" b="1" i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Participants</a:t>
            </a:r>
          </a:p>
          <a:p>
            <a:pPr lvl="5">
              <a:spcAft>
                <a:spcPts val="100"/>
              </a:spcAft>
            </a:pPr>
            <a:r>
              <a:rPr lang="en-GB" sz="36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How</a:t>
            </a:r>
            <a:r>
              <a:rPr lang="en-GB" sz="3600" b="1" dirty="0" smtClean="0">
                <a:ln w="1143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?</a:t>
            </a:r>
            <a:r>
              <a:rPr lang="en-GB" sz="36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GB" sz="36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─</a:t>
            </a:r>
            <a:r>
              <a:rPr lang="en-GB" sz="36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GB" sz="3600" b="1" i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Structure</a:t>
            </a:r>
          </a:p>
          <a:p>
            <a:pPr lvl="5">
              <a:spcAft>
                <a:spcPts val="100"/>
              </a:spcAft>
            </a:pPr>
            <a:r>
              <a:rPr lang="en-GB" sz="36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Well</a:t>
            </a:r>
            <a:r>
              <a:rPr lang="en-GB" sz="3600" b="1" dirty="0" smtClean="0">
                <a:ln w="1143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?</a:t>
            </a:r>
            <a:r>
              <a:rPr lang="en-GB" sz="36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GB" sz="3600" b="1" dirty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─</a:t>
            </a:r>
            <a:r>
              <a:rPr lang="en-GB" sz="36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GB" sz="3600" b="1" i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Highlights</a:t>
            </a:r>
          </a:p>
          <a:p>
            <a:pPr lvl="5">
              <a:spcAft>
                <a:spcPts val="100"/>
              </a:spcAft>
            </a:pPr>
            <a:r>
              <a:rPr lang="en-GB" sz="36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Want</a:t>
            </a:r>
            <a:r>
              <a:rPr lang="en-GB" sz="3600" b="1" dirty="0" smtClean="0">
                <a:ln w="1143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?</a:t>
            </a:r>
            <a:r>
              <a:rPr lang="en-GB" sz="36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GB" sz="3600" b="1" dirty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─</a:t>
            </a:r>
            <a:r>
              <a:rPr lang="en-GB" sz="3600" b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GB" sz="3600" b="1" i="1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More information</a:t>
            </a:r>
          </a:p>
          <a:p>
            <a:pPr lvl="3"/>
            <a:endParaRPr lang="en-GB" sz="40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25" name="Picture 2" descr="C:\Users\jad41\Desktop\flag_yellow_hig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7622"/>
            <a:ext cx="97899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92378" y="1124744"/>
            <a:ext cx="181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EU FP7:</a:t>
            </a:r>
          </a:p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GA no: 606692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8" t="69585" r="72772" b="4403"/>
          <a:stretch/>
        </p:blipFill>
        <p:spPr bwMode="auto">
          <a:xfrm rot="16200000">
            <a:off x="4170415" y="1628303"/>
            <a:ext cx="805249" cy="915917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</p:pic>
      <p:pic>
        <p:nvPicPr>
          <p:cNvPr id="12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9030">
            <a:off x="1908573" y="2115475"/>
            <a:ext cx="332350" cy="42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9030">
            <a:off x="1908573" y="2675594"/>
            <a:ext cx="332350" cy="42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9030">
            <a:off x="1908573" y="3235713"/>
            <a:ext cx="332350" cy="42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9030">
            <a:off x="1908573" y="3795832"/>
            <a:ext cx="332350" cy="42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9030">
            <a:off x="1908573" y="4355951"/>
            <a:ext cx="332350" cy="42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9030">
            <a:off x="1908573" y="4916070"/>
            <a:ext cx="332350" cy="42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0" t="4806" r="13406" b="2556"/>
          <a:stretch/>
        </p:blipFill>
        <p:spPr bwMode="auto">
          <a:xfrm>
            <a:off x="107504" y="391426"/>
            <a:ext cx="1321648" cy="131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94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57150" y="260648"/>
            <a:ext cx="9244282" cy="1578329"/>
          </a:xfrm>
          <a:prstGeom prst="rect">
            <a:avLst/>
          </a:prstGeom>
          <a:solidFill>
            <a:srgbClr val="8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51520" y="330904"/>
            <a:ext cx="8640960" cy="633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cap="none" spc="0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Why?</a:t>
            </a:r>
          </a:p>
          <a:p>
            <a:pPr algn="ctr"/>
            <a:endParaRPr lang="en-GB" sz="190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lvl="1">
              <a:spcAft>
                <a:spcPts val="100"/>
              </a:spcAft>
            </a:pPr>
            <a:endParaRPr lang="en-GB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Aft>
                <a:spcPts val="100"/>
              </a:spcAft>
            </a:pPr>
            <a:r>
              <a:rPr lang="en-GB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FP7 HELCATS </a:t>
            </a:r>
            <a:r>
              <a:rPr lang="en-GB" sz="27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(</a:t>
            </a:r>
            <a:r>
              <a:rPr lang="en-GB" sz="27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1</a:t>
            </a:r>
            <a:r>
              <a:rPr lang="en-GB" sz="2700" b="1" baseline="300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st</a:t>
            </a:r>
            <a:r>
              <a:rPr lang="en-GB" sz="27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GB" sz="27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May </a:t>
            </a:r>
            <a:r>
              <a:rPr lang="en-GB" sz="27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2014 ─ 1</a:t>
            </a:r>
            <a:r>
              <a:rPr lang="en-GB" sz="2700" b="1" baseline="300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st</a:t>
            </a:r>
            <a:r>
              <a:rPr lang="en-GB" sz="27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 May 2017</a:t>
            </a:r>
            <a:r>
              <a:rPr lang="en-GB" sz="27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) </a:t>
            </a:r>
            <a:r>
              <a:rPr lang="en-GB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capitalises </a:t>
            </a:r>
            <a:r>
              <a:rPr lang="en-GB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on European </a:t>
            </a:r>
            <a:r>
              <a:rPr lang="en-GB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expertise </a:t>
            </a:r>
            <a:r>
              <a:rPr lang="en-GB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in heliospheric imaging </a:t>
            </a:r>
            <a:r>
              <a:rPr lang="en-GB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built </a:t>
            </a:r>
            <a:r>
              <a:rPr lang="en-GB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up over the last decade, particularly by lead involvement in </a:t>
            </a:r>
            <a:r>
              <a:rPr lang="en-GB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STEREO, </a:t>
            </a:r>
            <a:r>
              <a:rPr lang="en-GB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whilst also exploiting </a:t>
            </a:r>
            <a:r>
              <a:rPr lang="en-GB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the wealth of European experience </a:t>
            </a:r>
            <a:r>
              <a:rPr lang="en-GB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in </a:t>
            </a:r>
            <a:r>
              <a:rPr lang="en-GB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solar </a:t>
            </a:r>
            <a:r>
              <a:rPr lang="en-GB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and coronal imaging, </a:t>
            </a:r>
            <a:r>
              <a:rPr lang="en-GB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and the interpretation of in-situ </a:t>
            </a:r>
            <a:r>
              <a:rPr lang="en-GB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and radio </a:t>
            </a:r>
            <a:r>
              <a:rPr lang="en-GB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measurements </a:t>
            </a:r>
            <a:r>
              <a:rPr lang="en-GB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of solar wind phenomena.</a:t>
            </a:r>
          </a:p>
          <a:p>
            <a:pPr marL="2057400" lvl="3" indent="-68580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GB" sz="36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lvl="3"/>
            <a:endParaRPr lang="en-GB" sz="40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25" name="Picture 2" descr="C:\Users\jad41\Desktop\flag_yellow_hig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7622"/>
            <a:ext cx="97899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92377" y="1124744"/>
            <a:ext cx="181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EU FP7:</a:t>
            </a:r>
          </a:p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GA no</a:t>
            </a:r>
            <a:r>
              <a:rPr lang="en-GB" dirty="0">
                <a:latin typeface="Arial Rounded MT Bold" panose="020F0704030504030204" pitchFamily="34" charset="0"/>
              </a:rPr>
              <a:t>:</a:t>
            </a:r>
            <a:r>
              <a:rPr lang="en-GB" dirty="0" smtClean="0">
                <a:latin typeface="Arial Rounded MT Bold" panose="020F0704030504030204" pitchFamily="34" charset="0"/>
              </a:rPr>
              <a:t> 606692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8" t="69585" r="72772" b="4403"/>
          <a:stretch/>
        </p:blipFill>
        <p:spPr bwMode="auto">
          <a:xfrm rot="16200000">
            <a:off x="4170415" y="1628303"/>
            <a:ext cx="805249" cy="915917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0" t="4806" r="13406" b="2556"/>
          <a:stretch/>
        </p:blipFill>
        <p:spPr bwMode="auto">
          <a:xfrm>
            <a:off x="107504" y="391426"/>
            <a:ext cx="1321648" cy="131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3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57150" y="260648"/>
            <a:ext cx="9244282" cy="1578329"/>
          </a:xfrm>
          <a:prstGeom prst="rect">
            <a:avLst/>
          </a:prstGeom>
          <a:solidFill>
            <a:srgbClr val="8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" descr="C:\Users\jad41\Desktop\flag_yellow_hig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7622"/>
            <a:ext cx="97899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92377" y="1124744"/>
            <a:ext cx="181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EU FP7:</a:t>
            </a:r>
          </a:p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GA no</a:t>
            </a:r>
            <a:r>
              <a:rPr lang="en-GB" dirty="0">
                <a:latin typeface="Arial Rounded MT Bold" panose="020F0704030504030204" pitchFamily="34" charset="0"/>
              </a:rPr>
              <a:t>:</a:t>
            </a:r>
            <a:r>
              <a:rPr lang="en-GB" dirty="0" smtClean="0">
                <a:latin typeface="Arial Rounded MT Bold" panose="020F0704030504030204" pitchFamily="34" charset="0"/>
              </a:rPr>
              <a:t> 606692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8" t="69585" r="72772" b="4403"/>
          <a:stretch/>
        </p:blipFill>
        <p:spPr bwMode="auto">
          <a:xfrm rot="16200000">
            <a:off x="4170415" y="1628303"/>
            <a:ext cx="805249" cy="915917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07505" y="332656"/>
            <a:ext cx="8928992" cy="558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cap="none" spc="0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What?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GB" sz="120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628650" lvl="1" indent="-17145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GB" sz="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spcBef>
                <a:spcPts val="5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500"/>
              </a:spcBef>
              <a:spcAft>
                <a:spcPts val="200"/>
              </a:spcAft>
            </a:pPr>
            <a:r>
              <a:rPr lang="en-GB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The </a:t>
            </a:r>
            <a:r>
              <a:rPr lang="en-GB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general aims of HELCATS </a:t>
            </a:r>
            <a:r>
              <a:rPr lang="en-GB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are to:</a:t>
            </a:r>
            <a:endParaRPr lang="en-GB" sz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171450" indent="-171450" algn="just">
              <a:spcBef>
                <a:spcPts val="5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500"/>
              </a:spcBef>
              <a:spcAft>
                <a:spcPts val="500"/>
              </a:spcAft>
              <a:buSzPct val="25000"/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catalogue transient (CME) and background (SIR/CIR) structures imaged in the heliosphere by STEREO/HI, including estimated kinematic properties from established and speculative techniques; </a:t>
            </a:r>
          </a:p>
          <a:p>
            <a:pPr marL="285750" indent="-285750" algn="just">
              <a:spcBef>
                <a:spcPts val="500"/>
              </a:spcBef>
              <a:spcAft>
                <a:spcPts val="500"/>
              </a:spcAft>
              <a:buSzPct val="25000"/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verify the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kinematic </a:t>
            </a: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properties, hence assessing the validity of the techniques, by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comparing with solar </a:t>
            </a: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source/coronal observations,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and in-situ measurements at multiple points </a:t>
            </a: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the heliosphere; </a:t>
            </a:r>
          </a:p>
          <a:p>
            <a:pPr marL="285750" indent="-285750" algn="just">
              <a:spcBef>
                <a:spcPts val="500"/>
              </a:spcBef>
              <a:spcAft>
                <a:spcPts val="500"/>
              </a:spcAft>
              <a:buSzPct val="25000"/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assess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the potential for initialising advanced numerical models based on the derived kinematic properties of </a:t>
            </a: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both the transient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and background solar </a:t>
            </a: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wind; </a:t>
            </a:r>
          </a:p>
          <a:p>
            <a:pPr marL="285750" indent="-285750" algn="just">
              <a:spcBef>
                <a:spcPts val="500"/>
              </a:spcBef>
              <a:spcAft>
                <a:spcPts val="500"/>
              </a:spcAft>
              <a:buSzPct val="25000"/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assess the complementarity of combining heliospheric imagery with radio-based methods to detect structures and diagnose processes in the heliosphere (Type II bursts and IPS);</a:t>
            </a:r>
          </a:p>
          <a:p>
            <a:pPr marL="285750" lvl="1" indent="-285750" algn="just">
              <a:spcBef>
                <a:spcPts val="500"/>
              </a:spcBef>
              <a:spcAft>
                <a:spcPts val="500"/>
              </a:spcAft>
              <a:buSzPct val="25000"/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scientific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community with easy access to </a:t>
            </a: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HELCATS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catalogues and methodologies, </a:t>
            </a: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enabling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a much wider exploitation and understanding of heliospheric imaging observations. </a:t>
            </a:r>
          </a:p>
          <a:p>
            <a:pPr marL="285750" indent="-285750" algn="just">
              <a:spcBef>
                <a:spcPts val="5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</a:pPr>
            <a:endParaRPr lang="en-GB" sz="15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9030">
            <a:off x="166073" y="2654970"/>
            <a:ext cx="280534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9030">
            <a:off x="166073" y="3238063"/>
            <a:ext cx="280534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9030">
            <a:off x="166073" y="3821156"/>
            <a:ext cx="280534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9030">
            <a:off x="166073" y="4404249"/>
            <a:ext cx="280534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9030">
            <a:off x="166073" y="4987342"/>
            <a:ext cx="280534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0" t="4806" r="13406" b="2556"/>
          <a:stretch/>
        </p:blipFill>
        <p:spPr bwMode="auto">
          <a:xfrm>
            <a:off x="107504" y="391426"/>
            <a:ext cx="1321648" cy="131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1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57150" y="260648"/>
            <a:ext cx="9244282" cy="1578329"/>
          </a:xfrm>
          <a:prstGeom prst="rect">
            <a:avLst/>
          </a:prstGeom>
          <a:solidFill>
            <a:srgbClr val="8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-36512" y="330904"/>
            <a:ext cx="916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cap="none" spc="0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Who?</a:t>
            </a:r>
          </a:p>
          <a:p>
            <a:pPr lvl="3"/>
            <a:endParaRPr lang="en-GB" sz="40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2057400" lvl="3" indent="-685800">
              <a:buFont typeface="Arial" panose="020B0604020202020204" pitchFamily="34" charset="0"/>
              <a:buChar char="•"/>
            </a:pPr>
            <a:endParaRPr lang="en-GB" sz="40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1600200" lvl="2" indent="-685800">
              <a:buFont typeface="Arial" panose="020B0604020202020204" pitchFamily="34" charset="0"/>
              <a:buChar char="•"/>
            </a:pPr>
            <a:endParaRPr lang="en-GB" sz="3200" b="1" cap="none" spc="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25" name="Picture 2" descr="C:\Users\jad41\Desktop\flag_yellow_hig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7622"/>
            <a:ext cx="97899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92377" y="1124744"/>
            <a:ext cx="181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EU FP7:</a:t>
            </a:r>
          </a:p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GA no</a:t>
            </a:r>
            <a:r>
              <a:rPr lang="en-GB" dirty="0">
                <a:latin typeface="Arial Rounded MT Bold" panose="020F0704030504030204" pitchFamily="34" charset="0"/>
              </a:rPr>
              <a:t>:</a:t>
            </a:r>
            <a:r>
              <a:rPr lang="en-GB" dirty="0" smtClean="0">
                <a:latin typeface="Arial Rounded MT Bold" panose="020F0704030504030204" pitchFamily="34" charset="0"/>
              </a:rPr>
              <a:t> 606692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272221"/>
              </p:ext>
            </p:extLst>
          </p:nvPr>
        </p:nvGraphicFramePr>
        <p:xfrm>
          <a:off x="251520" y="1998712"/>
          <a:ext cx="8640960" cy="459864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4824536"/>
                <a:gridCol w="1872208"/>
                <a:gridCol w="1944216"/>
              </a:tblGrid>
              <a:tr h="450000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GB" sz="1600" b="0" i="0" dirty="0" smtClean="0">
                          <a:effectLst/>
                          <a:latin typeface="Arial Rounded MT Bold" panose="020F0704030504030204" pitchFamily="34" charset="0"/>
                        </a:rPr>
                        <a:t>Institute</a:t>
                      </a:r>
                      <a:endParaRPr lang="en-GB" sz="1600" b="0" i="0" baseline="0" dirty="0" smtClean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GB" sz="1600" b="0" i="0" baseline="0" dirty="0" smtClean="0">
                          <a:effectLst/>
                          <a:latin typeface="Arial Rounded MT Bold" panose="020F0704030504030204" pitchFamily="34" charset="0"/>
                        </a:rPr>
                        <a:t>Short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GB" sz="1600" b="0" i="0" dirty="0" smtClean="0">
                          <a:effectLst/>
                          <a:latin typeface="Arial Rounded MT Bold" panose="020F0704030504030204" pitchFamily="34" charset="0"/>
                        </a:rPr>
                        <a:t>Institute</a:t>
                      </a:r>
                      <a:r>
                        <a:rPr lang="en-GB" sz="1600" b="0" i="0" baseline="0" dirty="0" smtClean="0"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GB" sz="1600" b="0" i="0" dirty="0" smtClean="0">
                          <a:effectLst/>
                          <a:latin typeface="Arial Rounded MT Bold" panose="020F0704030504030204" pitchFamily="34" charset="0"/>
                        </a:rPr>
                        <a:t>Lead</a:t>
                      </a:r>
                      <a:endParaRPr lang="en-GB" sz="1600" b="0" i="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effectLst/>
                          <a:latin typeface="Arial Rounded MT Bold" panose="020F0704030504030204" pitchFamily="34" charset="0"/>
                        </a:rPr>
                        <a:t>STFC-RAL Space, UK (Coordinator)</a:t>
                      </a:r>
                      <a:endParaRPr lang="en-GB" sz="1600" b="0" i="0" kern="1200" dirty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STFC</a:t>
                      </a:r>
                      <a:endParaRPr lang="en-GB" sz="1600" b="0" i="0" kern="1200" dirty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effectLst/>
                          <a:latin typeface="Arial Rounded MT Bold" panose="020F0704030504030204" pitchFamily="34" charset="0"/>
                        </a:rPr>
                        <a:t>R.A. Harrison</a:t>
                      </a:r>
                      <a:endParaRPr lang="en-GB" sz="1600" b="0" i="0" kern="1200" dirty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effectLst/>
                          <a:latin typeface="Arial Rounded MT Bold" panose="020F0704030504030204" pitchFamily="34" charset="0"/>
                        </a:rPr>
                        <a:t>University of Graz, Austria</a:t>
                      </a:r>
                      <a:endParaRPr lang="en-GB" sz="1600" b="0" i="0" kern="1200" dirty="0" smtClean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UNIGRAZ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 smtClean="0">
                          <a:effectLst/>
                          <a:latin typeface="Arial Rounded MT Bold" panose="020F0704030504030204" pitchFamily="34" charset="0"/>
                        </a:rPr>
                        <a:t>C. </a:t>
                      </a:r>
                      <a:r>
                        <a:rPr lang="en-GB" sz="1600" b="0" i="0" dirty="0" err="1" smtClean="0">
                          <a:effectLst/>
                          <a:latin typeface="Arial Rounded MT Bold" panose="020F0704030504030204" pitchFamily="34" charset="0"/>
                        </a:rPr>
                        <a:t>Möstl</a:t>
                      </a:r>
                      <a:endParaRPr lang="en-GB" sz="1600" b="0" i="0" dirty="0" smtClean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effectLst/>
                          <a:latin typeface="Arial Rounded MT Bold" panose="020F0704030504030204" pitchFamily="34" charset="0"/>
                        </a:rPr>
                        <a:t>University Paul Sabatier /</a:t>
                      </a:r>
                      <a:r>
                        <a:rPr lang="en-GB" sz="1600" b="0" i="0" kern="1200" baseline="0" dirty="0" smtClean="0"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Centre</a:t>
                      </a:r>
                      <a:r>
                        <a:rPr lang="en-GB" sz="16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National de la </a:t>
                      </a:r>
                      <a:r>
                        <a:rPr lang="en-GB" sz="16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Recherche</a:t>
                      </a:r>
                      <a:r>
                        <a:rPr lang="en-GB" sz="16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Scientifique</a:t>
                      </a: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France (third party)</a:t>
                      </a: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UPS / CNRS</a:t>
                      </a: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 smtClean="0">
                          <a:effectLst/>
                          <a:latin typeface="Arial Rounded MT Bold" panose="020F0704030504030204" pitchFamily="34" charset="0"/>
                        </a:rPr>
                        <a:t>A.P. Rouillard</a:t>
                      </a: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effectLst/>
                          <a:latin typeface="Arial Rounded MT Bold" panose="020F0704030504030204" pitchFamily="34" charset="0"/>
                        </a:rPr>
                        <a:t>University of </a:t>
                      </a:r>
                      <a:r>
                        <a:rPr lang="en-GB" sz="1600" b="0" i="0" kern="1200" dirty="0" err="1" smtClean="0">
                          <a:effectLst/>
                          <a:latin typeface="Arial Rounded MT Bold" panose="020F0704030504030204" pitchFamily="34" charset="0"/>
                        </a:rPr>
                        <a:t>Göttingen</a:t>
                      </a:r>
                      <a:r>
                        <a:rPr lang="en-GB" sz="1600" b="0" i="0" kern="1200" dirty="0" smtClean="0">
                          <a:effectLst/>
                          <a:latin typeface="Arial Rounded MT Bold" panose="020F0704030504030204" pitchFamily="34" charset="0"/>
                        </a:rPr>
                        <a:t>, Germany</a:t>
                      </a:r>
                      <a:endParaRPr lang="en-GB" sz="1600" b="0" i="0" kern="1200" dirty="0" smtClean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UGOE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GB" sz="1600" b="0" i="0" dirty="0" smtClean="0">
                          <a:effectLst/>
                          <a:latin typeface="Arial Rounded MT Bold" panose="020F0704030504030204" pitchFamily="34" charset="0"/>
                        </a:rPr>
                        <a:t>V. </a:t>
                      </a:r>
                      <a:r>
                        <a:rPr lang="en-GB" sz="1600" b="0" i="0" dirty="0" err="1" smtClean="0">
                          <a:effectLst/>
                          <a:latin typeface="Arial Rounded MT Bold" panose="020F0704030504030204" pitchFamily="34" charset="0"/>
                        </a:rPr>
                        <a:t>Bothmer</a:t>
                      </a:r>
                      <a:endParaRPr lang="en-GB" sz="1600" b="0" i="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effectLst/>
                          <a:latin typeface="Arial Rounded MT Bold" panose="020F0704030504030204" pitchFamily="34" charset="0"/>
                        </a:rPr>
                        <a:t>Royal Observatory Belgium, Belgium</a:t>
                      </a:r>
                      <a:endParaRPr lang="en-GB" sz="1600" b="0" i="0" kern="1200" dirty="0" smtClean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ROB</a:t>
                      </a: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 smtClean="0">
                          <a:effectLst/>
                          <a:latin typeface="Arial Rounded MT Bold" panose="020F0704030504030204" pitchFamily="34" charset="0"/>
                        </a:rPr>
                        <a:t>L. Rodriguez</a:t>
                      </a: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effectLst/>
                          <a:latin typeface="Arial Rounded MT Bold" panose="020F0704030504030204" pitchFamily="34" charset="0"/>
                        </a:rPr>
                        <a:t>Imperial College London, UK</a:t>
                      </a:r>
                      <a:endParaRPr lang="en-GB" sz="1600" b="0" i="0" kern="1200" dirty="0" smtClean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IMPERIAL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GB" sz="1600" b="0" i="0" dirty="0" smtClean="0">
                          <a:effectLst/>
                          <a:latin typeface="Arial Rounded MT Bold" panose="020F0704030504030204" pitchFamily="34" charset="0"/>
                        </a:rPr>
                        <a:t>J.P. Eastwood</a:t>
                      </a:r>
                      <a:endParaRPr lang="en-GB" sz="1600" b="0" i="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effectLst/>
                          <a:latin typeface="Arial Rounded MT Bold" panose="020F0704030504030204" pitchFamily="34" charset="0"/>
                        </a:rPr>
                        <a:t>University of Helsinki, Finland</a:t>
                      </a:r>
                      <a:endParaRPr lang="en-GB" sz="1600" b="0" i="0" kern="1200" dirty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UH</a:t>
                      </a:r>
                      <a:endParaRPr lang="en-GB" sz="1600" b="0" i="0" kern="1200" dirty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GB" sz="1600" b="0" i="0" dirty="0" smtClean="0">
                          <a:effectLst/>
                          <a:latin typeface="Arial Rounded MT Bold" panose="020F0704030504030204" pitchFamily="34" charset="0"/>
                        </a:rPr>
                        <a:t>E.K.J. </a:t>
                      </a:r>
                      <a:r>
                        <a:rPr lang="en-GB" sz="1600" b="0" i="0" dirty="0" err="1" smtClean="0">
                          <a:effectLst/>
                          <a:latin typeface="Arial Rounded MT Bold" panose="020F0704030504030204" pitchFamily="34" charset="0"/>
                        </a:rPr>
                        <a:t>Kilpua</a:t>
                      </a:r>
                      <a:endParaRPr lang="en-GB" sz="1600" b="0" i="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effectLst/>
                          <a:latin typeface="Arial Rounded MT Bold" panose="020F0704030504030204" pitchFamily="34" charset="0"/>
                        </a:rPr>
                        <a:t>Trinity College Dublin, Ireland</a:t>
                      </a:r>
                      <a:endParaRPr lang="en-GB" sz="1600" b="0" i="0" kern="1200" dirty="0" smtClean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 smtClean="0">
                          <a:effectLst/>
                          <a:latin typeface="Arial Rounded MT Bold" panose="020F0704030504030204" pitchFamily="34" charset="0"/>
                        </a:rPr>
                        <a:t>P. Gallagher</a:t>
                      </a:r>
                      <a:endParaRPr lang="en-GB" sz="1600" b="0" i="0" dirty="0" smtClean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effectLst/>
                          <a:latin typeface="Arial Rounded MT Bold" panose="020F0704030504030204" pitchFamily="34" charset="0"/>
                        </a:rPr>
                        <a:t>George Mason University, USA (third party)</a:t>
                      </a:r>
                      <a:endParaRPr lang="en-GB" sz="1600" b="0" i="0" kern="1200" dirty="0" smtClean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GMU</a:t>
                      </a: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 smtClean="0">
                          <a:effectLst/>
                          <a:latin typeface="Arial Rounded MT Bold" panose="020F0704030504030204" pitchFamily="34" charset="0"/>
                        </a:rPr>
                        <a:t>D. </a:t>
                      </a:r>
                      <a:r>
                        <a:rPr lang="en-GB" sz="1600" b="0" i="0" dirty="0" err="1" smtClean="0">
                          <a:effectLst/>
                          <a:latin typeface="Arial Rounded MT Bold" panose="020F0704030504030204" pitchFamily="34" charset="0"/>
                        </a:rPr>
                        <a:t>Odstr</a:t>
                      </a:r>
                      <a:r>
                        <a:rPr lang="en-GB" sz="1600" b="1" i="0" dirty="0" err="1" smtClean="0">
                          <a:effectLst/>
                          <a:latin typeface="Arial Rounded MT Bold" panose="020F0704030504030204" pitchFamily="34" charset="0"/>
                        </a:rPr>
                        <a:t>č</a:t>
                      </a:r>
                      <a:r>
                        <a:rPr lang="en-GB" sz="1600" b="0" i="0" dirty="0" err="1" smtClean="0">
                          <a:effectLst/>
                          <a:latin typeface="Arial Rounded MT Bold" panose="020F0704030504030204" pitchFamily="34" charset="0"/>
                        </a:rPr>
                        <a:t>il</a:t>
                      </a:r>
                      <a:endParaRPr lang="en-GB" sz="1600" b="0" i="0" dirty="0" smtClean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0" t="4806" r="13406" b="2556"/>
          <a:stretch/>
        </p:blipFill>
        <p:spPr bwMode="auto">
          <a:xfrm>
            <a:off x="107504" y="391426"/>
            <a:ext cx="1321648" cy="131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0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32590"/>
              </p:ext>
            </p:extLst>
          </p:nvPr>
        </p:nvGraphicFramePr>
        <p:xfrm>
          <a:off x="251519" y="1902248"/>
          <a:ext cx="8640961" cy="48391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432049"/>
                <a:gridCol w="6480720"/>
                <a:gridCol w="1728192"/>
              </a:tblGrid>
              <a:tr h="450000">
                <a:tc gridSpan="2"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GB" sz="1600" b="0" i="0" dirty="0" smtClean="0">
                          <a:effectLst/>
                          <a:latin typeface="Arial Rounded MT Bold" panose="020F0704030504030204" pitchFamily="34" charset="0"/>
                        </a:rPr>
                        <a:t>Work</a:t>
                      </a:r>
                      <a:r>
                        <a:rPr lang="en-GB" sz="1600" b="0" i="0" baseline="0" dirty="0" smtClean="0">
                          <a:effectLst/>
                          <a:latin typeface="Arial Rounded MT Bold" panose="020F0704030504030204" pitchFamily="34" charset="0"/>
                        </a:rPr>
                        <a:t> P</a:t>
                      </a:r>
                      <a:r>
                        <a:rPr lang="en-GB" sz="1600" b="0" i="0" dirty="0" smtClean="0">
                          <a:effectLst/>
                          <a:latin typeface="Arial Rounded MT Bold" panose="020F0704030504030204" pitchFamily="34" charset="0"/>
                        </a:rPr>
                        <a:t>ackage</a:t>
                      </a:r>
                      <a:r>
                        <a:rPr lang="en-GB" sz="1600" b="0" i="0" baseline="0" dirty="0" smtClean="0">
                          <a:effectLst/>
                          <a:latin typeface="Arial Rounded MT Bold" panose="020F0704030504030204" pitchFamily="34" charset="0"/>
                        </a:rPr>
                        <a:t> (WP)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endParaRPr lang="en-GB" sz="1600" b="0" i="0" baseline="0" dirty="0" smtClean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r>
                        <a:rPr lang="en-GB" sz="1600" b="0" i="0" dirty="0" smtClean="0">
                          <a:effectLst/>
                          <a:latin typeface="Arial Rounded MT Bold" panose="020F0704030504030204" pitchFamily="34" charset="0"/>
                        </a:rPr>
                        <a:t>WP</a:t>
                      </a:r>
                      <a:r>
                        <a:rPr lang="en-GB" sz="1600" b="0" i="0" baseline="0" dirty="0" smtClean="0"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GB" sz="1600" b="0" i="0" dirty="0" smtClean="0">
                          <a:effectLst/>
                          <a:latin typeface="Arial Rounded MT Bold" panose="020F0704030504030204" pitchFamily="34" charset="0"/>
                        </a:rPr>
                        <a:t>Lead</a:t>
                      </a:r>
                      <a:endParaRPr lang="en-GB" sz="1600" b="0" i="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1.</a:t>
                      </a:r>
                      <a:endParaRPr lang="en-GB" sz="1600" b="0" i="0" kern="1200" dirty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Management</a:t>
                      </a:r>
                      <a:endParaRPr lang="en-GB" sz="1600" b="0" i="0" kern="1200" dirty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R.A. Harrison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(STFC)</a:t>
                      </a: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2.</a:t>
                      </a:r>
                      <a:endParaRPr lang="en-GB" sz="1600" b="0" i="0" kern="1200" dirty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Producing a definitive catalogue of CMEs imaged by STEREO/HI</a:t>
                      </a:r>
                      <a:endParaRPr lang="en-GB" sz="1600" b="0" i="0" kern="1200" dirty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J.A. Davies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(STFC)</a:t>
                      </a:r>
                    </a:p>
                  </a:txBody>
                  <a:tcPr anchor="ctr"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3.</a:t>
                      </a:r>
                      <a:endParaRPr lang="en-GB" sz="1600" b="0" i="0" kern="1200" dirty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Deriving/cataloguing the kinematic properties of STEREO/HI          CMEs based on geometrical and forward modelling</a:t>
                      </a:r>
                      <a:endParaRPr lang="en-GB" sz="1600" b="0" i="0" kern="1200" dirty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</a:t>
                      </a:r>
                      <a:r>
                        <a:rPr lang="en-GB" sz="1600" b="0" i="0" kern="120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. Bothmer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20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(UGOE)</a:t>
                      </a: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4.</a:t>
                      </a:r>
                      <a:endParaRPr lang="en-GB" sz="1600" b="0" i="0" kern="1200" dirty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Verifying the kinematic properties of STEREO/HI CMEs against in-situ CME observations and coronal sources </a:t>
                      </a:r>
                      <a:endParaRPr lang="en-GB" sz="1600" b="0" i="0" kern="1200" dirty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C. </a:t>
                      </a:r>
                      <a:r>
                        <a:rPr lang="en-GB" sz="16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Möstl</a:t>
                      </a:r>
                      <a:endParaRPr lang="en-GB" sz="1600" b="0" i="0" kern="1200" dirty="0" smtClean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(UNIGRAZ)</a:t>
                      </a:r>
                    </a:p>
                  </a:txBody>
                  <a:tcPr anchor="ctr"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5.</a:t>
                      </a:r>
                      <a:endParaRPr lang="en-GB" sz="1600" b="0" i="0" kern="1200" dirty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Producing a definitive catalogue of CIRs imaged by STEREO/HI that includes verified model-derived kinematic properties </a:t>
                      </a:r>
                      <a:endParaRPr lang="en-GB" sz="1600" b="0" i="0" kern="1200" dirty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A.P. Rouillard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(UPS/CNRS)</a:t>
                      </a: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6.</a:t>
                      </a:r>
                      <a:endParaRPr lang="en-GB" sz="1600" b="0" i="0" kern="1200" dirty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Initialising advanced numerical models based on the kinematic properties of STEREO/HI CMEs and CIRs </a:t>
                      </a:r>
                      <a:endParaRPr lang="en-GB" sz="1600" b="0" i="0" kern="1200" dirty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A.P. Rouillard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(UPS/CNRS)</a:t>
                      </a:r>
                    </a:p>
                  </a:txBody>
                  <a:tcPr anchor="ctr"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7.</a:t>
                      </a:r>
                      <a:endParaRPr lang="en-GB" sz="1600" b="0" i="0" kern="1200" dirty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Assessing the complementary nature of radio measurements of solar wind transients</a:t>
                      </a:r>
                      <a:endParaRPr lang="en-GB" sz="1600" b="0" i="0" kern="1200" dirty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J.P. Eastwood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(IMPERIAL)</a:t>
                      </a:r>
                      <a:endParaRPr lang="en-GB" sz="1000" b="0" i="0" kern="1200" dirty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8.</a:t>
                      </a:r>
                      <a:endParaRPr lang="en-GB" sz="1600" b="0" i="0" kern="1200" dirty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Dissemination</a:t>
                      </a:r>
                      <a:endParaRPr lang="en-GB" sz="1600" b="0" i="0" kern="1200" dirty="0">
                        <a:solidFill>
                          <a:schemeClr val="lt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C.H. Perry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200" dirty="0" smtClean="0">
                          <a:solidFill>
                            <a:schemeClr val="lt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(STFC)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-57150" y="260648"/>
            <a:ext cx="9244282" cy="1578329"/>
          </a:xfrm>
          <a:prstGeom prst="rect">
            <a:avLst/>
          </a:prstGeom>
          <a:solidFill>
            <a:srgbClr val="8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-36512" y="330904"/>
            <a:ext cx="916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cap="none" spc="0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How?</a:t>
            </a:r>
          </a:p>
        </p:txBody>
      </p:sp>
      <p:pic>
        <p:nvPicPr>
          <p:cNvPr id="25" name="Picture 2" descr="C:\Users\jad41\Desktop\flag_yellow_hig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7622"/>
            <a:ext cx="97899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92377" y="1124744"/>
            <a:ext cx="181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EU FP7:</a:t>
            </a:r>
          </a:p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GA no</a:t>
            </a:r>
            <a:r>
              <a:rPr lang="en-GB" dirty="0">
                <a:latin typeface="Arial Rounded MT Bold" panose="020F0704030504030204" pitchFamily="34" charset="0"/>
              </a:rPr>
              <a:t>:</a:t>
            </a:r>
            <a:r>
              <a:rPr lang="en-GB" dirty="0" smtClean="0">
                <a:latin typeface="Arial Rounded MT Bold" panose="020F0704030504030204" pitchFamily="34" charset="0"/>
              </a:rPr>
              <a:t> 606692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0" t="4806" r="13406" b="2556"/>
          <a:stretch/>
        </p:blipFill>
        <p:spPr bwMode="auto">
          <a:xfrm>
            <a:off x="107504" y="391426"/>
            <a:ext cx="1321648" cy="131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5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jad41\Desktop\lg-Lion-Footprin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9030">
            <a:off x="3247481" y="2135950"/>
            <a:ext cx="2651114" cy="340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57150" y="260648"/>
            <a:ext cx="9244282" cy="1578329"/>
          </a:xfrm>
          <a:prstGeom prst="rect">
            <a:avLst/>
          </a:prstGeom>
          <a:solidFill>
            <a:srgbClr val="8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8" t="69585" r="72772" b="4403"/>
          <a:stretch/>
        </p:blipFill>
        <p:spPr bwMode="auto">
          <a:xfrm rot="16200000">
            <a:off x="4170415" y="1628303"/>
            <a:ext cx="805249" cy="915917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</p:pic>
      <p:pic>
        <p:nvPicPr>
          <p:cNvPr id="25" name="Picture 2" descr="C:\Users\jad41\Desktop\flag_yellow_hig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7622"/>
            <a:ext cx="97899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392377" y="1126485"/>
            <a:ext cx="181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EU FP7:</a:t>
            </a:r>
          </a:p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GA no</a:t>
            </a:r>
            <a:r>
              <a:rPr lang="en-GB" dirty="0">
                <a:latin typeface="Arial Rounded MT Bold" panose="020F0704030504030204" pitchFamily="34" charset="0"/>
              </a:rPr>
              <a:t>:</a:t>
            </a:r>
            <a:r>
              <a:rPr lang="en-GB" dirty="0" smtClean="0">
                <a:latin typeface="Arial Rounded MT Bold" panose="020F0704030504030204" pitchFamily="34" charset="0"/>
              </a:rPr>
              <a:t> 606692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0" t="4806" r="13406" b="2556"/>
          <a:stretch/>
        </p:blipFill>
        <p:spPr bwMode="auto">
          <a:xfrm>
            <a:off x="107504" y="391426"/>
            <a:ext cx="1321648" cy="131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-36512" y="332656"/>
            <a:ext cx="916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14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endParaRPr lang="en-GB" sz="16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1520" y="330904"/>
            <a:ext cx="8640960" cy="3090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cap="none" spc="0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Well?</a:t>
            </a:r>
          </a:p>
          <a:p>
            <a:pPr algn="ctr"/>
            <a:endParaRPr lang="en-GB" sz="190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lvl="1">
              <a:spcAft>
                <a:spcPts val="100"/>
              </a:spcAft>
            </a:pPr>
            <a:endParaRPr lang="en-GB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100"/>
              </a:spcAft>
            </a:pPr>
            <a:r>
              <a:rPr lang="en-GB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The following slides provide a non-exhaustive overview of what has been achieved by HELCATS over the first half of the project…</a:t>
            </a:r>
          </a:p>
        </p:txBody>
      </p:sp>
    </p:spTree>
    <p:extLst>
      <p:ext uri="{BB962C8B-B14F-4D97-AF65-F5344CB8AC3E}">
        <p14:creationId xmlns:p14="http://schemas.microsoft.com/office/powerpoint/2010/main" val="5157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57150" y="260648"/>
            <a:ext cx="9244282" cy="1578329"/>
          </a:xfrm>
          <a:prstGeom prst="rect">
            <a:avLst/>
          </a:prstGeom>
          <a:solidFill>
            <a:srgbClr val="8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" descr="C:\Users\jad41\Desktop\flag_yellow_hig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7622"/>
            <a:ext cx="97899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392377" y="1126485"/>
            <a:ext cx="181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EU FP7:</a:t>
            </a:r>
          </a:p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GA no</a:t>
            </a:r>
            <a:r>
              <a:rPr lang="en-GB" dirty="0">
                <a:latin typeface="Arial Rounded MT Bold" panose="020F0704030504030204" pitchFamily="34" charset="0"/>
              </a:rPr>
              <a:t>:</a:t>
            </a:r>
            <a:r>
              <a:rPr lang="en-GB" dirty="0" smtClean="0">
                <a:latin typeface="Arial Rounded MT Bold" panose="020F0704030504030204" pitchFamily="34" charset="0"/>
              </a:rPr>
              <a:t> 606692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0" t="4806" r="13406" b="2556"/>
          <a:stretch/>
        </p:blipFill>
        <p:spPr bwMode="auto">
          <a:xfrm>
            <a:off x="107504" y="391426"/>
            <a:ext cx="1321648" cy="131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-36512" y="332656"/>
            <a:ext cx="916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14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endParaRPr lang="en-GB" sz="16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1520" y="404664"/>
            <a:ext cx="8640960" cy="1659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800" b="1" cap="none" spc="0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Development of</a:t>
            </a:r>
          </a:p>
          <a:p>
            <a:pPr algn="ctr"/>
            <a:r>
              <a:rPr lang="en-GB" sz="3800" b="1" cap="none" spc="0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HELCATS website (WP1)</a:t>
            </a:r>
          </a:p>
          <a:p>
            <a:pPr algn="ctr"/>
            <a:endParaRPr lang="en-GB" sz="190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lvl="1">
              <a:spcAft>
                <a:spcPts val="100"/>
              </a:spcAft>
            </a:pPr>
            <a:endParaRPr lang="en-GB" sz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2060848"/>
            <a:ext cx="432048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WP1 covers the formal management of HELCATS. </a:t>
            </a:r>
          </a:p>
          <a:p>
            <a:pPr>
              <a:spcAft>
                <a:spcPts val="1500"/>
              </a:spcAft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This includes development and maintenance of project infrastructure, most notably the HELCATS project website. </a:t>
            </a:r>
          </a:p>
          <a:p>
            <a:pPr>
              <a:spcAft>
                <a:spcPts val="1500"/>
              </a:spcAft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 particular, the website </a:t>
            </a:r>
            <a:r>
              <a:rPr lang="en-GB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GB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GB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www.helcats-fp7.eu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provides access to the products of the project.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82" y="2966717"/>
            <a:ext cx="24012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C:\Users\jad41\Desktop\Capture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348" y="2115672"/>
            <a:ext cx="24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3995936" y="5229200"/>
            <a:ext cx="504056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57150" y="260648"/>
            <a:ext cx="9244282" cy="1578329"/>
          </a:xfrm>
          <a:prstGeom prst="rect">
            <a:avLst/>
          </a:prstGeom>
          <a:solidFill>
            <a:srgbClr val="8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" descr="C:\Users\jad41\Desktop\flag_yellow_hig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7622"/>
            <a:ext cx="97899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392377" y="1126485"/>
            <a:ext cx="181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EU FP7:</a:t>
            </a:r>
          </a:p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GA no</a:t>
            </a:r>
            <a:r>
              <a:rPr lang="en-GB" dirty="0">
                <a:latin typeface="Arial Rounded MT Bold" panose="020F0704030504030204" pitchFamily="34" charset="0"/>
              </a:rPr>
              <a:t>:</a:t>
            </a:r>
            <a:r>
              <a:rPr lang="en-GB" dirty="0" smtClean="0">
                <a:latin typeface="Arial Rounded MT Bold" panose="020F0704030504030204" pitchFamily="34" charset="0"/>
              </a:rPr>
              <a:t> 606692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0" t="4806" r="13406" b="2556"/>
          <a:stretch/>
        </p:blipFill>
        <p:spPr bwMode="auto">
          <a:xfrm>
            <a:off x="107504" y="391426"/>
            <a:ext cx="1321648" cy="131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-36512" y="332656"/>
            <a:ext cx="916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14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endParaRPr lang="en-GB" sz="16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1520" y="404664"/>
            <a:ext cx="8640960" cy="1659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800" b="1" cap="none" spc="0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Manual cataloguing of </a:t>
            </a:r>
          </a:p>
          <a:p>
            <a:pPr algn="ctr"/>
            <a:r>
              <a:rPr lang="en-GB" sz="3800" b="1" cap="none" spc="0" dirty="0" smtClean="0">
                <a:ln w="11430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STEREO/HI CMEs (WP2)</a:t>
            </a:r>
          </a:p>
          <a:p>
            <a:pPr algn="ctr"/>
            <a:endParaRPr lang="en-GB" sz="190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lvl="1">
              <a:spcAft>
                <a:spcPts val="100"/>
              </a:spcAft>
            </a:pPr>
            <a:endParaRPr lang="en-GB" sz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2060848"/>
            <a:ext cx="4320480" cy="634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Task 1 of WP2 involves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manual cataloguing of  STEREO/HI CMEs via visual inspection of HI-1 data.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500"/>
              </a:spcAft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resultant catalogue includes observational properties, e.g. time of first detection, PA centre/width. </a:t>
            </a:r>
          </a:p>
          <a:p>
            <a:pPr>
              <a:spcAft>
                <a:spcPts val="1500"/>
              </a:spcAft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catalogue, accessible from the website, can be retrieved in various formats.</a:t>
            </a:r>
            <a:endParaRPr lang="en-GB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914400" lvl="1" indent="-45720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GB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057400" lvl="3" indent="-68580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GB" sz="36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lvl="3"/>
            <a:endParaRPr lang="en-GB" sz="4000" b="1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55976" y="6330806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http://www.helcats-fp7.eu/catalogues/wp2_cat.html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3" t="5718" r="9091" b="7707"/>
          <a:stretch/>
        </p:blipFill>
        <p:spPr bwMode="auto">
          <a:xfrm>
            <a:off x="4651354" y="2097312"/>
            <a:ext cx="4140000" cy="41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995936" y="4437112"/>
            <a:ext cx="504056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</TotalTime>
  <Words>1149</Words>
  <Application>Microsoft Office PowerPoint</Application>
  <PresentationFormat>On-screen Show (4:3)</PresentationFormat>
  <Paragraphs>200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Authorised User</dc:creator>
  <cp:lastModifiedBy>Authorised User</cp:lastModifiedBy>
  <cp:revision>200</cp:revision>
  <dcterms:created xsi:type="dcterms:W3CDTF">2015-09-24T14:32:04Z</dcterms:created>
  <dcterms:modified xsi:type="dcterms:W3CDTF">2015-11-05T11:53:37Z</dcterms:modified>
</cp:coreProperties>
</file>