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9" r:id="rId5"/>
    <p:sldId id="280" r:id="rId6"/>
    <p:sldId id="28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8483"/>
    <a:srgbClr val="FFFFFF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9"/>
    <p:restoredTop sz="94670"/>
  </p:normalViewPr>
  <p:slideViewPr>
    <p:cSldViewPr>
      <p:cViewPr varScale="1">
        <p:scale>
          <a:sx n="83" d="100"/>
          <a:sy n="83" d="100"/>
        </p:scale>
        <p:origin x="114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>
              <a:latin typeface="Verdana" panose="020B0604030504040204" pitchFamily="34" charset="0"/>
            </a:endParaRP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>
                <a:latin typeface="Verdana" panose="020B0604030504040204" pitchFamily="34" charset="0"/>
              </a:rPr>
              <a:t>25/11/2024</a:t>
            </a:fld>
            <a:endParaRPr lang="pt-BR" dirty="0">
              <a:latin typeface="Verdana" panose="020B0604030504040204" pitchFamily="34" charset="0"/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>
              <a:latin typeface="Verdana" panose="020B0604030504040204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>
                <a:latin typeface="Verdana" panose="020B0604030504040204" pitchFamily="34" charset="0"/>
              </a:rPr>
              <a:t>‹nº›</a:t>
            </a:fld>
            <a:endParaRPr lang="pt-BR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6CC81735-BAE4-40BA-B5EE-A86BF937F018}" type="datetimeFigureOut">
              <a:rPr lang="pt-BR" smtClean="0"/>
              <a:pPr/>
              <a:t>25/11/2024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CC7099A3-7451-44FA-ABDE-152FD9FCA4B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973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385190" y="1"/>
            <a:ext cx="12577191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385192" y="6137240"/>
            <a:ext cx="12577192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384"/>
            <a:ext cx="12192001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25/11/2024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7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fld id="{2E60D82F-4EDC-49F1-9B28-C237C8B75C57}" type="datetimeFigureOut">
              <a:rPr lang="pt-BR" smtClean="0"/>
              <a:pPr/>
              <a:t>25/11/2024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  <p:sldLayoutId id="214748365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7B5D278-7F27-44A4-8CA2-95F601029215}"/>
              </a:ext>
            </a:extLst>
          </p:cNvPr>
          <p:cNvSpPr/>
          <p:nvPr/>
        </p:nvSpPr>
        <p:spPr>
          <a:xfrm rot="16200000">
            <a:off x="9617718" y="45051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latin typeface="Verdana" panose="020B0604030504040204" pitchFamily="34" charset="0"/>
              </a:rPr>
              <a:t>Fonte: O Analista de Modelos de Negócios (2013)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5E778B-87B7-4637-821C-498B77F2F2C8}"/>
              </a:ext>
            </a:extLst>
          </p:cNvPr>
          <p:cNvSpPr/>
          <p:nvPr/>
        </p:nvSpPr>
        <p:spPr>
          <a:xfrm>
            <a:off x="526724" y="169052"/>
            <a:ext cx="7687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ESCOLA DE INOVADORES </a:t>
            </a:r>
          </a:p>
          <a:p>
            <a:r>
              <a:rPr lang="pt-BR" sz="1400" b="1" dirty="0">
                <a:latin typeface="Verdana" panose="020B0604030504040204" pitchFamily="34" charset="0"/>
              </a:rPr>
              <a:t>Nome do projeto: Agricultura Vertical              </a:t>
            </a:r>
          </a:p>
          <a:p>
            <a:r>
              <a:rPr lang="pt-BR" sz="1400" b="1" dirty="0">
                <a:latin typeface="Verdana" panose="020B0604030504040204" pitchFamily="34" charset="0"/>
              </a:rPr>
              <a:t>Data:    25 / 11    /2024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A46D5A6-AE48-467A-8113-EC2D4A1A2138}"/>
              </a:ext>
            </a:extLst>
          </p:cNvPr>
          <p:cNvGrpSpPr/>
          <p:nvPr/>
        </p:nvGrpSpPr>
        <p:grpSpPr>
          <a:xfrm>
            <a:off x="551384" y="1022537"/>
            <a:ext cx="11017224" cy="5646822"/>
            <a:chOff x="196950" y="913416"/>
            <a:chExt cx="8778240" cy="528710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27F595C-9BCD-4363-86B4-E964C56FADCC}"/>
                </a:ext>
              </a:extLst>
            </p:cNvPr>
            <p:cNvSpPr/>
            <p:nvPr/>
          </p:nvSpPr>
          <p:spPr>
            <a:xfrm>
              <a:off x="7282366" y="920439"/>
              <a:ext cx="1692824" cy="377013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25842B9-C64C-42F1-A2C2-DA8BED9CFD1B}"/>
                </a:ext>
              </a:extLst>
            </p:cNvPr>
            <p:cNvSpPr/>
            <p:nvPr/>
          </p:nvSpPr>
          <p:spPr>
            <a:xfrm>
              <a:off x="5552041" y="918091"/>
              <a:ext cx="1730325" cy="188741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4A5BDA84-D56E-406E-A118-9E0C5B571B37}"/>
                </a:ext>
              </a:extLst>
            </p:cNvPr>
            <p:cNvSpPr/>
            <p:nvPr/>
          </p:nvSpPr>
          <p:spPr>
            <a:xfrm>
              <a:off x="5552042" y="2793789"/>
              <a:ext cx="1730325" cy="188741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A8A13C9-7E99-47F3-AA9D-2302462EE051}"/>
                </a:ext>
              </a:extLst>
            </p:cNvPr>
            <p:cNvSpPr/>
            <p:nvPr/>
          </p:nvSpPr>
          <p:spPr>
            <a:xfrm>
              <a:off x="1924925" y="920439"/>
              <a:ext cx="1730325" cy="188741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3E810F9-23EC-4F4E-A794-B73E93B91CCE}"/>
                </a:ext>
              </a:extLst>
            </p:cNvPr>
            <p:cNvSpPr/>
            <p:nvPr/>
          </p:nvSpPr>
          <p:spPr>
            <a:xfrm>
              <a:off x="1924926" y="2796137"/>
              <a:ext cx="1730325" cy="1887418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4F4D16F5-7F8A-43A0-AA80-29363B6C23CA}"/>
                </a:ext>
              </a:extLst>
            </p:cNvPr>
            <p:cNvSpPr/>
            <p:nvPr/>
          </p:nvSpPr>
          <p:spPr>
            <a:xfrm>
              <a:off x="196950" y="913416"/>
              <a:ext cx="1730325" cy="377013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0E430E3-EF58-493E-9B47-1840420FAFFF}"/>
                </a:ext>
              </a:extLst>
            </p:cNvPr>
            <p:cNvSpPr/>
            <p:nvPr/>
          </p:nvSpPr>
          <p:spPr>
            <a:xfrm>
              <a:off x="3655252" y="913416"/>
              <a:ext cx="1896787" cy="3770139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CE6D896-246E-4399-B9E2-3DA1B432FFAB}"/>
                </a:ext>
              </a:extLst>
            </p:cNvPr>
            <p:cNvSpPr/>
            <p:nvPr/>
          </p:nvSpPr>
          <p:spPr>
            <a:xfrm>
              <a:off x="4586068" y="4681207"/>
              <a:ext cx="4389119" cy="1519311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6FF316F-FE43-4EE0-89F2-A123868F0D20}"/>
                </a:ext>
              </a:extLst>
            </p:cNvPr>
            <p:cNvSpPr/>
            <p:nvPr/>
          </p:nvSpPr>
          <p:spPr>
            <a:xfrm>
              <a:off x="196950" y="4690577"/>
              <a:ext cx="4389119" cy="150876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dirty="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8FAFE140-F96C-41F7-AFB6-F32DEF59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 t="81519" r="69584" b="8030"/>
          <a:stretch/>
        </p:blipFill>
        <p:spPr>
          <a:xfrm>
            <a:off x="9651575" y="167040"/>
            <a:ext cx="2046642" cy="660205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DC9BDBF4-1088-4EE5-8D10-8A15D3D0E091}"/>
              </a:ext>
            </a:extLst>
          </p:cNvPr>
          <p:cNvSpPr/>
          <p:nvPr/>
        </p:nvSpPr>
        <p:spPr>
          <a:xfrm>
            <a:off x="4998239" y="1057405"/>
            <a:ext cx="21676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Proposta de Valor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CAC196C-CEA2-4BDC-9314-EC9769490905}"/>
              </a:ext>
            </a:extLst>
          </p:cNvPr>
          <p:cNvSpPr/>
          <p:nvPr/>
        </p:nvSpPr>
        <p:spPr>
          <a:xfrm>
            <a:off x="7440306" y="1061820"/>
            <a:ext cx="18739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Relacionamento com o cliente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C1671FF-91F2-4A34-89A9-CB841D169BD8}"/>
              </a:ext>
            </a:extLst>
          </p:cNvPr>
          <p:cNvSpPr/>
          <p:nvPr/>
        </p:nvSpPr>
        <p:spPr>
          <a:xfrm>
            <a:off x="7499734" y="3043364"/>
            <a:ext cx="1177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Canais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4D416C3-55CB-4E18-825F-F553C69EBBF1}"/>
              </a:ext>
            </a:extLst>
          </p:cNvPr>
          <p:cNvSpPr/>
          <p:nvPr/>
        </p:nvSpPr>
        <p:spPr>
          <a:xfrm>
            <a:off x="9696120" y="1030038"/>
            <a:ext cx="16203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Segmento de clientes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1D12647-9044-4D2C-A1E0-F887B52DADCC}"/>
              </a:ext>
            </a:extLst>
          </p:cNvPr>
          <p:cNvSpPr/>
          <p:nvPr/>
        </p:nvSpPr>
        <p:spPr>
          <a:xfrm>
            <a:off x="6176662" y="5081897"/>
            <a:ext cx="15062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Fontes de Receitas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41CFA4F-3277-48F9-B5C4-0C27D622F229}"/>
              </a:ext>
            </a:extLst>
          </p:cNvPr>
          <p:cNvSpPr/>
          <p:nvPr/>
        </p:nvSpPr>
        <p:spPr>
          <a:xfrm>
            <a:off x="668052" y="5105081"/>
            <a:ext cx="12788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Estrutura de Custos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FAC09F9-C0FA-4499-B1D5-2A641BD2AD6A}"/>
              </a:ext>
            </a:extLst>
          </p:cNvPr>
          <p:cNvSpPr/>
          <p:nvPr/>
        </p:nvSpPr>
        <p:spPr>
          <a:xfrm>
            <a:off x="2877740" y="1081879"/>
            <a:ext cx="23975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Atividades chaves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66B7AF9-692A-4CFA-B9B6-0D3848CD5DB8}"/>
              </a:ext>
            </a:extLst>
          </p:cNvPr>
          <p:cNvSpPr/>
          <p:nvPr/>
        </p:nvSpPr>
        <p:spPr>
          <a:xfrm>
            <a:off x="2710353" y="3061337"/>
            <a:ext cx="21817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Recursos chaves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9A238C5-0B73-44B0-894B-67C0370257A8}"/>
              </a:ext>
            </a:extLst>
          </p:cNvPr>
          <p:cNvSpPr/>
          <p:nvPr/>
        </p:nvSpPr>
        <p:spPr>
          <a:xfrm>
            <a:off x="668051" y="1060691"/>
            <a:ext cx="18954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Parceiros chaves</a:t>
            </a:r>
            <a:endParaRPr lang="pt-BR" sz="1400" dirty="0">
              <a:latin typeface="Verdana" panose="020B0604030504040204" pitchFamily="34" charset="0"/>
            </a:endParaRPr>
          </a:p>
        </p:txBody>
      </p:sp>
      <p:sp>
        <p:nvSpPr>
          <p:cNvPr id="3" name="Retângulo: Canto Dobrado 2">
            <a:extLst>
              <a:ext uri="{FF2B5EF4-FFF2-40B4-BE49-F238E27FC236}">
                <a16:creationId xmlns:a16="http://schemas.microsoft.com/office/drawing/2014/main" id="{0DC03AD4-2755-2B9E-B9EC-60DFF72DCCF4}"/>
              </a:ext>
            </a:extLst>
          </p:cNvPr>
          <p:cNvSpPr/>
          <p:nvPr/>
        </p:nvSpPr>
        <p:spPr>
          <a:xfrm>
            <a:off x="7374115" y="1585040"/>
            <a:ext cx="2006336" cy="1364561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pt-BR" sz="1100" b="0" i="0" dirty="0">
              <a:solidFill>
                <a:schemeClr val="tx1"/>
              </a:solidFill>
              <a:effectLst/>
              <a:latin typeface="__fkGroteskNeue_598ab8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100" dirty="0">
              <a:solidFill>
                <a:schemeClr val="tx1"/>
              </a:solidFill>
              <a:latin typeface="__fkGroteskNeue_598ab8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sz="1100" b="0" i="0" dirty="0">
              <a:solidFill>
                <a:schemeClr val="tx1"/>
              </a:solidFill>
              <a:effectLst/>
              <a:latin typeface="__fkGroteskNeue_598ab8"/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Suporte técnico;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Comunidades;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Tutoriais e guias de uso em vídeo e texto;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Atualizações e novas funcionalidades.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: Canto Dobrado 3">
            <a:extLst>
              <a:ext uri="{FF2B5EF4-FFF2-40B4-BE49-F238E27FC236}">
                <a16:creationId xmlns:a16="http://schemas.microsoft.com/office/drawing/2014/main" id="{1963817F-46F1-12CF-4A2F-51521D36FC68}"/>
              </a:ext>
            </a:extLst>
          </p:cNvPr>
          <p:cNvSpPr/>
          <p:nvPr/>
        </p:nvSpPr>
        <p:spPr>
          <a:xfrm>
            <a:off x="587877" y="1389656"/>
            <a:ext cx="2092773" cy="3599875"/>
          </a:xfrm>
          <a:prstGeom prst="foldedCorne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>
              <a:solidFill>
                <a:schemeClr val="tx1"/>
              </a:solidFill>
            </a:endParaRPr>
          </a:p>
          <a:p>
            <a:endParaRPr lang="pt-BR" sz="16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Fornecedores de componentes eletrônicos;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Fabricantes de estruturas para hidroponia;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Especialistas em Nutrição Vegetal;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Influenciadores digitais;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Instituições de pesquisa.</a:t>
            </a:r>
            <a:endParaRPr lang="pt-BR" sz="1400" cap="all" baseline="0" dirty="0"/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: Canto Dobrado 6">
            <a:extLst>
              <a:ext uri="{FF2B5EF4-FFF2-40B4-BE49-F238E27FC236}">
                <a16:creationId xmlns:a16="http://schemas.microsoft.com/office/drawing/2014/main" id="{5EA8AF49-86DC-6723-8D95-9A39F3714EA5}"/>
              </a:ext>
            </a:extLst>
          </p:cNvPr>
          <p:cNvSpPr/>
          <p:nvPr/>
        </p:nvSpPr>
        <p:spPr>
          <a:xfrm>
            <a:off x="5099860" y="1414129"/>
            <a:ext cx="2010542" cy="3575401"/>
          </a:xfrm>
          <a:prstGeom prst="foldedCorner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pt-BR" sz="1200" cap="all" baseline="0" dirty="0">
                <a:solidFill>
                  <a:schemeClr val="tx1"/>
                </a:solidFill>
              </a:rPr>
              <a:t>Uma solução com: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1200" cap="all" baseline="0" dirty="0">
                <a:solidFill>
                  <a:schemeClr val="tx1"/>
                </a:solidFill>
              </a:rPr>
              <a:t>controle automatizado de hidroponia;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1200" cap="all" baseline="0" dirty="0">
                <a:solidFill>
                  <a:schemeClr val="tx1"/>
                </a:solidFill>
              </a:rPr>
              <a:t>alimentos frescos e saudáveis;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1200" cap="all" baseline="0" dirty="0">
                <a:solidFill>
                  <a:schemeClr val="tx1"/>
                </a:solidFill>
              </a:rPr>
              <a:t>Produto compacto Controle de crescimento das plantas;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pt-BR" sz="1200" cap="all" baseline="0" dirty="0">
                <a:solidFill>
                  <a:schemeClr val="tx1"/>
                </a:solidFill>
              </a:rPr>
              <a:t>redução do desperdício de água e nutrientes.</a:t>
            </a:r>
          </a:p>
        </p:txBody>
      </p:sp>
      <p:sp>
        <p:nvSpPr>
          <p:cNvPr id="27" name="Retângulo: Canto Dobrado 26">
            <a:extLst>
              <a:ext uri="{FF2B5EF4-FFF2-40B4-BE49-F238E27FC236}">
                <a16:creationId xmlns:a16="http://schemas.microsoft.com/office/drawing/2014/main" id="{9CCDFAE4-4AF5-32E2-465A-414D0F7256A5}"/>
              </a:ext>
            </a:extLst>
          </p:cNvPr>
          <p:cNvSpPr/>
          <p:nvPr/>
        </p:nvSpPr>
        <p:spPr>
          <a:xfrm>
            <a:off x="9503139" y="1585040"/>
            <a:ext cx="2006336" cy="340449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Entusiastas de jardinagem urbana;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Famílias;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Pequenos produtores;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Escolas;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1400" cap="all" baseline="0" dirty="0">
                <a:solidFill>
                  <a:schemeClr val="tx1"/>
                </a:solidFill>
              </a:rPr>
              <a:t>Restaurantes.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C8220E21-DEE5-ECEE-1A4E-DE83875E33B9}"/>
              </a:ext>
            </a:extLst>
          </p:cNvPr>
          <p:cNvSpPr/>
          <p:nvPr/>
        </p:nvSpPr>
        <p:spPr>
          <a:xfrm>
            <a:off x="7378963" y="3351141"/>
            <a:ext cx="2006336" cy="1638389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800" dirty="0">
              <a:solidFill>
                <a:schemeClr val="tx1"/>
              </a:solidFill>
            </a:endParaRPr>
          </a:p>
          <a:p>
            <a:endParaRPr lang="pt-BR" sz="800" dirty="0">
              <a:solidFill>
                <a:schemeClr val="tx1"/>
              </a:solidFill>
            </a:endParaRPr>
          </a:p>
          <a:p>
            <a:endParaRPr lang="pt-BR" sz="80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e-commerce;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Redes sociais;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Lojas de jardinagem e suprimentos hidropônicos;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feiras de eventos de agronegócios.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9" name="Retângulo: Canto Dobrado 28">
            <a:extLst>
              <a:ext uri="{FF2B5EF4-FFF2-40B4-BE49-F238E27FC236}">
                <a16:creationId xmlns:a16="http://schemas.microsoft.com/office/drawing/2014/main" id="{74F83706-83FA-87BF-D43D-AC7C626FF3B4}"/>
              </a:ext>
            </a:extLst>
          </p:cNvPr>
          <p:cNvSpPr/>
          <p:nvPr/>
        </p:nvSpPr>
        <p:spPr>
          <a:xfrm>
            <a:off x="7272346" y="5175785"/>
            <a:ext cx="4237129" cy="13695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pt-BR" sz="1200" cap="all" baseline="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Venda do kit completo de hardware;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Assinatura para acesso a recursos avançados;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Venda de insumos e peças;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Consultoria.</a:t>
            </a:r>
          </a:p>
          <a:p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Retângulo: Canto Dobrado 29">
            <a:extLst>
              <a:ext uri="{FF2B5EF4-FFF2-40B4-BE49-F238E27FC236}">
                <a16:creationId xmlns:a16="http://schemas.microsoft.com/office/drawing/2014/main" id="{AEC73F23-C292-4257-DF00-C0696CAF9950}"/>
              </a:ext>
            </a:extLst>
          </p:cNvPr>
          <p:cNvSpPr/>
          <p:nvPr/>
        </p:nvSpPr>
        <p:spPr>
          <a:xfrm>
            <a:off x="2770996" y="1385026"/>
            <a:ext cx="2113561" cy="1685319"/>
          </a:xfrm>
          <a:prstGeom prst="foldedCorne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pt-BR" sz="1100" cap="all" baseline="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Aprimoramento contínuo do Produto;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montagem dos kits;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Suporte ao cliente;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Educação sobre hidroponia;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Marketing e Branding.</a:t>
            </a:r>
          </a:p>
        </p:txBody>
      </p:sp>
      <p:sp>
        <p:nvSpPr>
          <p:cNvPr id="31" name="Retângulo: Canto Dobrado 30">
            <a:extLst>
              <a:ext uri="{FF2B5EF4-FFF2-40B4-BE49-F238E27FC236}">
                <a16:creationId xmlns:a16="http://schemas.microsoft.com/office/drawing/2014/main" id="{436282CF-C35A-9B4C-1532-4B9208D3FBCB}"/>
              </a:ext>
            </a:extLst>
          </p:cNvPr>
          <p:cNvSpPr/>
          <p:nvPr/>
        </p:nvSpPr>
        <p:spPr>
          <a:xfrm>
            <a:off x="2770996" y="3369113"/>
            <a:ext cx="2129221" cy="1620417"/>
          </a:xfrm>
          <a:prstGeom prst="foldedCorne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pt-BR" sz="900" cap="all" baseline="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pt-BR" sz="1050" cap="all" baseline="0" dirty="0">
              <a:solidFill>
                <a:schemeClr val="tx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Equipe de desenvolvimento;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Sensores e  microcontroladores;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Plataforma de IoT para coleta e análise de dados;</a:t>
            </a:r>
          </a:p>
          <a:p>
            <a:pPr marL="171450" indent="-1714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100" cap="all" baseline="0" dirty="0">
                <a:solidFill>
                  <a:schemeClr val="tx1"/>
                </a:solidFill>
              </a:rPr>
              <a:t>Estrutura modular para cultivo hidropônico.</a:t>
            </a:r>
          </a:p>
          <a:p>
            <a:endParaRPr lang="pt-BR" sz="900" dirty="0">
              <a:solidFill>
                <a:schemeClr val="tx1"/>
              </a:solidFill>
            </a:endParaRPr>
          </a:p>
        </p:txBody>
      </p:sp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7479695F-D59C-A4B5-11D8-247A2C90FCF7}"/>
              </a:ext>
            </a:extLst>
          </p:cNvPr>
          <p:cNvSpPr/>
          <p:nvPr/>
        </p:nvSpPr>
        <p:spPr>
          <a:xfrm>
            <a:off x="1775520" y="5179092"/>
            <a:ext cx="4225348" cy="1383888"/>
          </a:xfrm>
          <a:prstGeom prst="foldedCorne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Desenvolvimento do Produto;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Produção e montagem dos kits;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Marketing e aquisição de clientes;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Suporte técnico e atendimento ao cliente;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pt-BR" sz="1200" cap="all" baseline="0" dirty="0">
                <a:solidFill>
                  <a:schemeClr val="tx1"/>
                </a:solidFill>
              </a:rPr>
              <a:t>Pesquisa e desenvolvimento contínuos.</a:t>
            </a:r>
          </a:p>
        </p:txBody>
      </p:sp>
    </p:spTree>
    <p:extLst>
      <p:ext uri="{BB962C8B-B14F-4D97-AF65-F5344CB8AC3E}">
        <p14:creationId xmlns:p14="http://schemas.microsoft.com/office/powerpoint/2010/main" val="3220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7B5D278-7F27-44A4-8CA2-95F601029215}"/>
              </a:ext>
            </a:extLst>
          </p:cNvPr>
          <p:cNvSpPr/>
          <p:nvPr/>
        </p:nvSpPr>
        <p:spPr>
          <a:xfrm rot="16200000">
            <a:off x="9617718" y="45051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latin typeface="Verdana" panose="020B0604030504040204" pitchFamily="34" charset="0"/>
              </a:rPr>
              <a:t>Fonte: O Analista de Modelos de Negócios (2013)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5E778B-87B7-4637-821C-498B77F2F2C8}"/>
              </a:ext>
            </a:extLst>
          </p:cNvPr>
          <p:cNvSpPr/>
          <p:nvPr/>
        </p:nvSpPr>
        <p:spPr>
          <a:xfrm>
            <a:off x="526724" y="169052"/>
            <a:ext cx="7687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ESCOLA DE INOVADORES </a:t>
            </a:r>
          </a:p>
          <a:p>
            <a:r>
              <a:rPr lang="pt-BR" sz="1400" b="1" dirty="0">
                <a:latin typeface="Verdana" panose="020B0604030504040204" pitchFamily="34" charset="0"/>
              </a:rPr>
              <a:t>Nome do projeto: Agricultura Vertical              </a:t>
            </a:r>
          </a:p>
          <a:p>
            <a:r>
              <a:rPr lang="pt-BR" sz="1400" b="1" dirty="0">
                <a:latin typeface="Verdana" panose="020B0604030504040204" pitchFamily="34" charset="0"/>
              </a:rPr>
              <a:t>Data:     /     /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FAFE140-F96C-41F7-AFB6-F32DEF59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 t="81519" r="69584" b="8030"/>
          <a:stretch/>
        </p:blipFill>
        <p:spPr>
          <a:xfrm>
            <a:off x="9651575" y="167040"/>
            <a:ext cx="2046642" cy="660205"/>
          </a:xfrm>
          <a:prstGeom prst="rect">
            <a:avLst/>
          </a:prstGeom>
        </p:spPr>
      </p:pic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F083CC7A-BFE5-FD91-8B52-27D47A5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792580"/>
              </p:ext>
            </p:extLst>
          </p:nvPr>
        </p:nvGraphicFramePr>
        <p:xfrm>
          <a:off x="534757" y="907716"/>
          <a:ext cx="10825860" cy="5546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76">
                  <a:extLst>
                    <a:ext uri="{9D8B030D-6E8A-4147-A177-3AD203B41FA5}">
                      <a16:colId xmlns:a16="http://schemas.microsoft.com/office/drawing/2014/main" val="14725262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778413681"/>
                    </a:ext>
                  </a:extLst>
                </a:gridCol>
                <a:gridCol w="1211806">
                  <a:extLst>
                    <a:ext uri="{9D8B030D-6E8A-4147-A177-3AD203B41FA5}">
                      <a16:colId xmlns:a16="http://schemas.microsoft.com/office/drawing/2014/main" val="439222116"/>
                    </a:ext>
                  </a:extLst>
                </a:gridCol>
                <a:gridCol w="1164458">
                  <a:extLst>
                    <a:ext uri="{9D8B030D-6E8A-4147-A177-3AD203B41FA5}">
                      <a16:colId xmlns:a16="http://schemas.microsoft.com/office/drawing/2014/main" val="12048043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0241889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235656531"/>
                    </a:ext>
                  </a:extLst>
                </a:gridCol>
              </a:tblGrid>
              <a:tr h="386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Verdana" panose="020B0604030504040204" pitchFamily="34" charset="0"/>
                        </a:rPr>
                        <a:t>Parceiros chaves</a:t>
                      </a:r>
                      <a:endParaRPr lang="pt-BR" sz="14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Verdana" panose="020B0604030504040204" pitchFamily="34" charset="0"/>
                        </a:rPr>
                        <a:t>Atividades chaves</a:t>
                      </a:r>
                      <a:endParaRPr lang="pt-BR" sz="14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Verdana" panose="020B0604030504040204" pitchFamily="34" charset="0"/>
                        </a:rPr>
                        <a:t>Proposta de Valor</a:t>
                      </a:r>
                      <a:endParaRPr lang="pt-BR" sz="14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Verdana" panose="020B0604030504040204" pitchFamily="34" charset="0"/>
                        </a:rPr>
                        <a:t>Relacionamento com o cliente</a:t>
                      </a:r>
                      <a:endParaRPr lang="pt-BR" sz="14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Verdana" panose="020B0604030504040204" pitchFamily="34" charset="0"/>
                        </a:rPr>
                        <a:t>Segmento de clientes</a:t>
                      </a:r>
                      <a:endParaRPr lang="pt-BR" sz="140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1628"/>
                  </a:ext>
                </a:extLst>
              </a:tr>
              <a:tr h="1162421">
                <a:tc rowSpan="3"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Fornecedores de componentes eletrônicos;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Fabricantes de estruturas para hidroponia;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Especialistas em Nutrição Vegetal;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Influenciadores digitais;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Instituições de pesquisa.</a:t>
                      </a:r>
                      <a:endParaRPr lang="pt-BR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Aprimoramento contínuo do Produto;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montagem dos kits;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Suporte ao cliente;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Educação sobre hidroponia;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Marketing e Branding.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pt-BR" sz="1400" dirty="0"/>
                        <a:t>Uma solução com: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dirty="0"/>
                        <a:t>controle automatizado de hidroponia;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dirty="0"/>
                        <a:t>alimentos frescos e saudáveis;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dirty="0"/>
                        <a:t>Produto compacto Controle de crescimento das plantas;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dirty="0"/>
                        <a:t>redução do desperdício de água e nutrientes.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/>
                        <a:t>Suporte técnico;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/>
                        <a:t>Comunidades;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/>
                        <a:t>Tutoriais e guias de uso em vídeo e texto;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/>
                        <a:t>Atualizações e novas funcionalidades.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Entusiastas de jardinagem urbana;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Famílias;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Pequenos produtores;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Escolas;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Restaurantes.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078535"/>
                  </a:ext>
                </a:extLst>
              </a:tr>
              <a:tr h="38630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Recursos chaves</a:t>
                      </a:r>
                      <a:endParaRPr lang="pt-BR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Canais</a:t>
                      </a:r>
                      <a:endParaRPr lang="pt-BR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36268"/>
                  </a:ext>
                </a:extLst>
              </a:tr>
              <a:tr h="15466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Equipe de desenvolvimento;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Sensores e  microcontroladores;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Plataforma de IoT para coleta e análise de dados;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Estrutura modular para cultivo hidropônico.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e-commerce;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Redes sociais;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Lojas de jardinagem e suprimentos hidropônicos;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</a:rPr>
                        <a:t>feiras de eventos de agronegócios.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83090"/>
                  </a:ext>
                </a:extLst>
              </a:tr>
              <a:tr h="38630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Estrutura de Custos</a:t>
                      </a:r>
                      <a:endParaRPr lang="pt-BR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Fontes de Receitas</a:t>
                      </a:r>
                      <a:endParaRPr lang="pt-BR" sz="140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13767"/>
                  </a:ext>
                </a:extLst>
              </a:tr>
              <a:tr h="1162421">
                <a:tc gridSpan="3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Desenvolvimento do Produto;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Produção e montagem dos kits;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Marketing e aquisição de clientes;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Suporte técnico e atendimento ao cliente;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Pesquisa e desenvolvimento contínuos.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Venda do kit completo de hardware;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Assinatura para acesso a recursos avançados;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Venda de insumos e peças;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dirty="0">
                          <a:solidFill>
                            <a:schemeClr val="tx1"/>
                          </a:solidFill>
                        </a:rPr>
                        <a:t>Consultoria.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9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05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7B5D278-7F27-44A4-8CA2-95F601029215}"/>
              </a:ext>
            </a:extLst>
          </p:cNvPr>
          <p:cNvSpPr/>
          <p:nvPr/>
        </p:nvSpPr>
        <p:spPr>
          <a:xfrm rot="16200000">
            <a:off x="9617718" y="4505150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>
                <a:latin typeface="Verdana" panose="020B0604030504040204" pitchFamily="34" charset="0"/>
              </a:rPr>
              <a:t>Fonte: O Analista de Modelos de Negócios (2013)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85E778B-87B7-4637-821C-498B77F2F2C8}"/>
              </a:ext>
            </a:extLst>
          </p:cNvPr>
          <p:cNvSpPr/>
          <p:nvPr/>
        </p:nvSpPr>
        <p:spPr>
          <a:xfrm>
            <a:off x="526724" y="169052"/>
            <a:ext cx="768741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</a:rPr>
              <a:t>ESCOLA DE INOVADORES </a:t>
            </a:r>
          </a:p>
          <a:p>
            <a:r>
              <a:rPr lang="pt-BR" sz="1400" b="1" dirty="0">
                <a:latin typeface="Verdana" panose="020B0604030504040204" pitchFamily="34" charset="0"/>
              </a:rPr>
              <a:t>Nome do projeto: Agricultura Vertical              </a:t>
            </a:r>
          </a:p>
          <a:p>
            <a:r>
              <a:rPr lang="pt-BR" sz="1400" b="1" dirty="0">
                <a:latin typeface="Verdana" panose="020B0604030504040204" pitchFamily="34" charset="0"/>
              </a:rPr>
              <a:t>Data:     /     /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FAFE140-F96C-41F7-AFB6-F32DEF59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01" t="81519" r="69584" b="8030"/>
          <a:stretch/>
        </p:blipFill>
        <p:spPr>
          <a:xfrm>
            <a:off x="9651575" y="167040"/>
            <a:ext cx="2046642" cy="660205"/>
          </a:xfrm>
          <a:prstGeom prst="rect">
            <a:avLst/>
          </a:prstGeom>
        </p:spPr>
      </p:pic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F083CC7A-BFE5-FD91-8B52-27D47A599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99335"/>
              </p:ext>
            </p:extLst>
          </p:nvPr>
        </p:nvGraphicFramePr>
        <p:xfrm>
          <a:off x="534757" y="907716"/>
          <a:ext cx="10825860" cy="591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876">
                  <a:extLst>
                    <a:ext uri="{9D8B030D-6E8A-4147-A177-3AD203B41FA5}">
                      <a16:colId xmlns:a16="http://schemas.microsoft.com/office/drawing/2014/main" val="14725262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778413681"/>
                    </a:ext>
                  </a:extLst>
                </a:gridCol>
                <a:gridCol w="1211806">
                  <a:extLst>
                    <a:ext uri="{9D8B030D-6E8A-4147-A177-3AD203B41FA5}">
                      <a16:colId xmlns:a16="http://schemas.microsoft.com/office/drawing/2014/main" val="439222116"/>
                    </a:ext>
                  </a:extLst>
                </a:gridCol>
                <a:gridCol w="1164458">
                  <a:extLst>
                    <a:ext uri="{9D8B030D-6E8A-4147-A177-3AD203B41FA5}">
                      <a16:colId xmlns:a16="http://schemas.microsoft.com/office/drawing/2014/main" val="1204804378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0241889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235656531"/>
                    </a:ext>
                  </a:extLst>
                </a:gridCol>
              </a:tblGrid>
              <a:tr h="3863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latin typeface="Verdana" panose="020B0604030504040204" pitchFamily="34" charset="0"/>
                        </a:rPr>
                        <a:t>Parceiros chaves</a:t>
                      </a:r>
                      <a:endParaRPr lang="pt-BR" sz="1400" cap="all" baseline="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latin typeface="Verdana" panose="020B0604030504040204" pitchFamily="34" charset="0"/>
                        </a:rPr>
                        <a:t>Atividades chaves</a:t>
                      </a:r>
                      <a:endParaRPr lang="pt-BR" sz="1400" cap="all" baseline="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latin typeface="Verdana" panose="020B0604030504040204" pitchFamily="34" charset="0"/>
                        </a:rPr>
                        <a:t>Proposta de Valor</a:t>
                      </a:r>
                      <a:endParaRPr lang="pt-BR" sz="1400" cap="all" baseline="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latin typeface="Verdana" panose="020B0604030504040204" pitchFamily="34" charset="0"/>
                        </a:rPr>
                        <a:t>Relacionamento com o cliente</a:t>
                      </a:r>
                      <a:endParaRPr lang="pt-BR" sz="1400" cap="all" baseline="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latin typeface="Verdana" panose="020B0604030504040204" pitchFamily="34" charset="0"/>
                        </a:rPr>
                        <a:t>Segmento de clientes</a:t>
                      </a:r>
                      <a:endParaRPr lang="pt-BR" sz="1400" cap="all" baseline="0" dirty="0"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711628"/>
                  </a:ext>
                </a:extLst>
              </a:tr>
              <a:tr h="1162421">
                <a:tc rowSpan="3"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Fornecedores de componentes eletrônicos;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Fabricantes de estruturas para hidroponia;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Especialistas em Nutrição Vegetal;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Influenciadores digitais;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Instituições de pesquisa.</a:t>
                      </a:r>
                      <a:endParaRPr lang="pt-BR" sz="1400" cap="all" baseline="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Aprimoramento contínuo do Produto;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montagem dos kits;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Suporte ao cliente;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Educação sobre hidroponia;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Marketing e Branding.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pt-BR" sz="1400" cap="all" baseline="0" dirty="0"/>
                        <a:t>Uma solução com: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cap="all" baseline="0" dirty="0"/>
                        <a:t>controle automatizado de hidroponia;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cap="all" baseline="0" dirty="0"/>
                        <a:t>alimentos frescos e saudáveis;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cap="all" baseline="0" dirty="0"/>
                        <a:t>Produto compacto Controle de crescimento das plantas;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pt-BR" sz="1400" cap="all" baseline="0" dirty="0"/>
                        <a:t>redução do desperdício de água e nutrientes.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/>
                        <a:t>Suporte técnico;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/>
                        <a:t>Comunidades;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/>
                        <a:t>Tutoriais e guias de uso em vídeo e texto;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/>
                        <a:t>Atualizações e novas funcionalidades.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Entusiastas de jardinagem urbana;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Famílias;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Pequenos produtores;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Escolas;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spcAft>
                          <a:spcPts val="6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Restaurantes.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078535"/>
                  </a:ext>
                </a:extLst>
              </a:tr>
              <a:tr h="386307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Recursos chaves</a:t>
                      </a:r>
                      <a:endParaRPr lang="pt-BR" sz="1400" cap="all" baseline="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Canais</a:t>
                      </a:r>
                      <a:endParaRPr lang="pt-BR" sz="1400" cap="all" baseline="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36268"/>
                  </a:ext>
                </a:extLst>
              </a:tr>
              <a:tr h="154668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Equipe de desenvolvimento;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Sensores e  microcontroladores;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Plataforma de IoT para coleta e análise de dados;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Estrutura modular para cultivo hidropônico.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e-commerce;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Redes sociais;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Lojas de jardinagem e suprimentos hidropônicos;</a:t>
                      </a:r>
                    </a:p>
                    <a:p>
                      <a:pPr marL="171450" indent="-171450"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q"/>
                      </a:pPr>
                      <a:r>
                        <a:rPr lang="pt-BR" sz="1200" cap="all" baseline="0" dirty="0">
                          <a:solidFill>
                            <a:schemeClr val="tx1"/>
                          </a:solidFill>
                        </a:rPr>
                        <a:t>feiras de eventos de agronegócios.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83090"/>
                  </a:ext>
                </a:extLst>
              </a:tr>
              <a:tr h="38630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Estrutura de Custos</a:t>
                      </a:r>
                      <a:endParaRPr lang="pt-BR" sz="1400" cap="all" baseline="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cap="all" baseline="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</a:rPr>
                        <a:t>Fontes de Receitas</a:t>
                      </a:r>
                      <a:endParaRPr lang="pt-BR" sz="1400" cap="all" baseline="0" dirty="0">
                        <a:solidFill>
                          <a:schemeClr val="bg1"/>
                        </a:solidFill>
                        <a:latin typeface="Verdana" panose="020B0604030504040204" pitchFamily="34" charset="0"/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13767"/>
                  </a:ext>
                </a:extLst>
              </a:tr>
              <a:tr h="1162421">
                <a:tc gridSpan="3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Desenvolvimento do Produto;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Produção e montagem dos kits;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Marketing e aquisição de clientes;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Suporte técnico e atendimento ao cliente;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Pesquisa e desenvolvimento contínuos.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Venda do kit completo de hardware;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Assinatura para acesso a recursos avançados;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Venda de insumos e peças;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pt-BR" sz="1400" cap="all" baseline="0" dirty="0">
                          <a:solidFill>
                            <a:schemeClr val="tx1"/>
                          </a:solidFill>
                        </a:rPr>
                        <a:t>Consultoria.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9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653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BECC2C329856848B2BDEDF4F8B4F82A" ma:contentTypeVersion="3" ma:contentTypeDescription="Crie um novo documento." ma:contentTypeScope="" ma:versionID="b9ccd95ef378ade75dcbb572028b7aad">
  <xsd:schema xmlns:xsd="http://www.w3.org/2001/XMLSchema" xmlns:xs="http://www.w3.org/2001/XMLSchema" xmlns:p="http://schemas.microsoft.com/office/2006/metadata/properties" xmlns:ns2="9d492d6d-1dcd-4f79-8916-e94f56d5c577" targetNamespace="http://schemas.microsoft.com/office/2006/metadata/properties" ma:root="true" ma:fieldsID="62c3e5503b775124a474a4a275bb4c3f" ns2:_="">
    <xsd:import namespace="9d492d6d-1dcd-4f79-8916-e94f56d5c5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92d6d-1dcd-4f79-8916-e94f56d5c5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07D0F9-3FD3-4DF3-8876-C986DF8A0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F8CCB5-461E-45C2-975C-0D50CBD6D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492d6d-1dcd-4f79-8916-e94f56d5c5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7E124F-6EFF-453C-902C-CA0DD259EFF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744</Words>
  <Application>Microsoft Office PowerPoint</Application>
  <PresentationFormat>Widescreen</PresentationFormat>
  <Paragraphs>176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__fkGroteskNeue_598ab8</vt:lpstr>
      <vt:lpstr>Arial</vt:lpstr>
      <vt:lpstr>Verdana</vt:lpstr>
      <vt:lpstr>Wingdings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buzoli</dc:creator>
  <cp:lastModifiedBy>André Ricartes</cp:lastModifiedBy>
  <cp:revision>10</cp:revision>
  <dcterms:created xsi:type="dcterms:W3CDTF">2020-10-19T13:59:27Z</dcterms:created>
  <dcterms:modified xsi:type="dcterms:W3CDTF">2024-11-25T12:35:44Z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380b4d-8a71-4241-982c-3816ad3ce8fc_Enabled">
    <vt:lpwstr>true</vt:lpwstr>
  </property>
  <property fmtid="{D5CDD505-2E9C-101B-9397-08002B2CF9AE}" pid="3" name="MSIP_Label_ff380b4d-8a71-4241-982c-3816ad3ce8fc_SetDate">
    <vt:lpwstr>2024-09-12T12:51:44Z</vt:lpwstr>
  </property>
  <property fmtid="{D5CDD505-2E9C-101B-9397-08002B2CF9AE}" pid="4" name="MSIP_Label_ff380b4d-8a71-4241-982c-3816ad3ce8fc_Method">
    <vt:lpwstr>Standard</vt:lpwstr>
  </property>
  <property fmtid="{D5CDD505-2E9C-101B-9397-08002B2CF9AE}" pid="5" name="MSIP_Label_ff380b4d-8a71-4241-982c-3816ad3ce8fc_Name">
    <vt:lpwstr>defa4170-0d19-0005-0004-bc88714345d2</vt:lpwstr>
  </property>
  <property fmtid="{D5CDD505-2E9C-101B-9397-08002B2CF9AE}" pid="6" name="MSIP_Label_ff380b4d-8a71-4241-982c-3816ad3ce8fc_SiteId">
    <vt:lpwstr>eabe64c5-68f5-4a76-8301-9577a679e449</vt:lpwstr>
  </property>
  <property fmtid="{D5CDD505-2E9C-101B-9397-08002B2CF9AE}" pid="7" name="MSIP_Label_ff380b4d-8a71-4241-982c-3816ad3ce8fc_ActionId">
    <vt:lpwstr>eaf0c10f-e0b4-41a3-9875-ef68a8bda8f2</vt:lpwstr>
  </property>
  <property fmtid="{D5CDD505-2E9C-101B-9397-08002B2CF9AE}" pid="8" name="MSIP_Label_ff380b4d-8a71-4241-982c-3816ad3ce8fc_ContentBits">
    <vt:lpwstr>0</vt:lpwstr>
  </property>
</Properties>
</file>