
<file path=[Content_Types].xml><?xml version="1.0" encoding="utf-8"?>
<Types xmlns="http://schemas.openxmlformats.org/package/2006/content-types">
  <Default Extension="BarlPlot" ContentType="image/gif"/>
  <Default Extension="CumlPlot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D5CC-251C-4F1D-928B-199147465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3CE4-578B-403D-846E-10540742C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C088-BF55-472A-9D86-0531C260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2095-E4AD-4866-89BF-4132A1AF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FF4B-8897-4699-A3D9-CDA7503E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6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4AC5-2588-4EBD-B6DD-DED090E4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EF6AA-841E-406B-BA9C-D224B82F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D521-B528-49E0-8831-0F6C02A6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13AD-9591-48A6-9395-943B7746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3EB5-2C43-4B44-964C-ADE324CA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9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C0680-72DE-4202-B8C6-1BB340000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44F9D-3DAE-4CC6-BBE0-F3C48BD6C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11B5-7AEA-4B07-93B6-9404D36B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6283-4423-47AA-8A97-C42F3D09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704A-5DBF-4B73-A1E4-3CC785E1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5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B0E3-4E66-42B9-BF69-45465AE2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58B6-4B13-485D-89B6-07A89007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04011-6853-440E-A6D7-E9527C40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ED42-1D3D-4F50-A8EF-C58AC8ED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EE51-55E9-4B81-A190-5AE970DD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8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0BFC-8389-4521-8E83-BB75B65A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F8F25-DF6F-4870-B2A7-4EC2E345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F6AB-193F-43D1-9C88-D6F44551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C264-2621-40CE-8DCA-831B7960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5CD0-B198-4BA4-B0ED-9527BE38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7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1471-15DF-4F9B-B5F4-BF0A7F67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5C7E-13B6-489F-BB1C-A7D797BA0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60DC1-9CD6-4051-AF00-B29B29FC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B4367-8190-4115-8804-C00F901A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1643-7DFE-4475-A811-96201369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407A4-E6B1-42A6-9838-EFB30FA6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FF1D-755C-4E29-87EA-83198B13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BBB1-4464-43BB-8DD3-E6DF171C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08B29-D5D8-4A08-A9BF-9E1F12D88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4DFF4-83E0-4E7C-A98E-AFF82D4F4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210B7-0C70-4CBF-AC8A-11BB048E3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C8B9B-A428-4D15-BC14-F8FB92EA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890AB-BA7F-433C-80A2-40F5F9D9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B3350-5098-4702-9916-03F4BB47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6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388F-A4DB-4229-8D96-5C79A6E6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2007A-6E96-477A-BB17-6AB924E0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9BE0E-B9A9-49D9-95B4-782D3BEE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6EB42-C31D-489C-9D81-A13508D0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38CDA-A221-48C4-94BB-A36623E0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9A105-C9E6-4F0F-B45B-DF18BB12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D8DDB-B175-4EAD-82B5-60201998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6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3D3-BAD0-4295-A81D-EA1AF9D7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37ED-0A67-4EB2-94F1-22BBBFBC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32DF1-F432-4820-AAE8-135265FCA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DE37B-2339-4E34-BA57-E20F6191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3091-CE98-4ECB-AC15-3F091A2D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0382-5294-4544-8B28-09ABCC4E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7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E302-4B0C-4088-904C-15469F37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6FFD6-8041-494B-B9B0-2A0B0FD2B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E7157-5696-4127-8E72-B4A1C62F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82FAB-7938-45D9-82AD-EE20F6E3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ED6DA-491D-4E54-BFFE-6356C1F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8980-7617-4C02-B729-8B285529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5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5A16D-F0D0-4E76-8B28-B389EA43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A7ABA-D65F-42A4-B5B7-4936337B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DADE-20F4-4AE3-BC3F-4E2283506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CBA1-9451-4F22-80CA-D274F498A7F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0152-B795-4C26-90E8-E1972890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E9C1-BD92-4603-AFDA-A225676DF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CEEC-79DF-43EE-8866-9BFAECE0F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7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BarlPlot"/><Relationship Id="rId3" Type="http://schemas.openxmlformats.org/officeDocument/2006/relationships/image" Target="../media/image7.CumlPlot"/><Relationship Id="rId7" Type="http://schemas.openxmlformats.org/officeDocument/2006/relationships/image" Target="../media/image2.png"/><Relationship Id="rId2" Type="http://schemas.openxmlformats.org/officeDocument/2006/relationships/image" Target="../media/image6.CumlPlot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CumlPlot"/><Relationship Id="rId5" Type="http://schemas.openxmlformats.org/officeDocument/2006/relationships/image" Target="../media/image9.CumlPlot"/><Relationship Id="rId4" Type="http://schemas.openxmlformats.org/officeDocument/2006/relationships/image" Target="../media/image8.CumlPlot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oronavirus visual">
            <a:extLst>
              <a:ext uri="{FF2B5EF4-FFF2-40B4-BE49-F238E27FC236}">
                <a16:creationId xmlns:a16="http://schemas.microsoft.com/office/drawing/2014/main" id="{BD7A80C7-4B41-43C5-ADB4-440C2EB01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89"/>
          <a:stretch/>
        </p:blipFill>
        <p:spPr bwMode="auto"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273D8-70D3-4B92-82FC-6FCE19012645}"/>
              </a:ext>
            </a:extLst>
          </p:cNvPr>
          <p:cNvSpPr txBox="1"/>
          <p:nvPr/>
        </p:nvSpPr>
        <p:spPr>
          <a:xfrm>
            <a:off x="9407736" y="5774077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Presented By:</a:t>
            </a:r>
          </a:p>
          <a:p>
            <a:r>
              <a:rPr lang="en-US" altLang="zh-CN" dirty="0"/>
              <a:t>Aileen Kate Fu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0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B10D41-C1A8-4284-960D-4CF07E4D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50"/>
            <a:ext cx="12192000" cy="552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E79DE-074F-4D25-A995-4D99FBC8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61" y="90532"/>
            <a:ext cx="10473926" cy="71035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Worldwide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12B57-BB99-42A3-9704-B71C6F81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21" y="846509"/>
            <a:ext cx="4883082" cy="3121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7E84C-14C7-4A46-8683-115CA5C08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71" y="4131732"/>
            <a:ext cx="5219239" cy="2635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EB61A-3C2F-4BA9-B43C-82582891A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37" y="800891"/>
            <a:ext cx="5013787" cy="3935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A33ED-C4DD-4D2C-AAC5-1B97506BE72E}"/>
              </a:ext>
            </a:extLst>
          </p:cNvPr>
          <p:cNvSpPr txBox="1"/>
          <p:nvPr/>
        </p:nvSpPr>
        <p:spPr>
          <a:xfrm>
            <a:off x="472611" y="5065160"/>
            <a:ext cx="4939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Growth turning point: </a:t>
            </a:r>
            <a:r>
              <a:rPr lang="en-US" altLang="zh-CN" sz="1600" dirty="0"/>
              <a:t>In the middle of March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Current Updates: </a:t>
            </a:r>
            <a:r>
              <a:rPr lang="en-US" altLang="zh-CN" sz="1600" dirty="0"/>
              <a:t>US total cases are far more than those of following countries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49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08"/>
    </mc:Choice>
    <mc:Fallback xmlns="">
      <p:transition spd="slow" advTm="834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E6AB1F3A-8A00-4C1A-A740-F89F2C26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54" y="4151038"/>
            <a:ext cx="2393593" cy="2393593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9A1401-AB06-4964-AD22-D4851B677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71" y="4151040"/>
            <a:ext cx="2393594" cy="2393594"/>
          </a:xfrm>
          <a:prstGeom prst="rect">
            <a:avLst/>
          </a:prstGeom>
        </p:spPr>
      </p:pic>
      <p:pic>
        <p:nvPicPr>
          <p:cNvPr id="17" name="Picture 16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29801B2F-AA00-4BCC-9D63-93505ABED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36" y="4151038"/>
            <a:ext cx="2393595" cy="2393595"/>
          </a:xfrm>
          <a:prstGeom prst="rect">
            <a:avLst/>
          </a:prstGeom>
        </p:spPr>
      </p:pic>
      <p:pic>
        <p:nvPicPr>
          <p:cNvPr id="19" name="Picture 18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007317FC-6563-4FA1-B99D-D9A00D784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488" y="4151038"/>
            <a:ext cx="2393595" cy="2393595"/>
          </a:xfrm>
          <a:prstGeom prst="rect">
            <a:avLst/>
          </a:prstGeom>
        </p:spPr>
      </p:pic>
      <p:pic>
        <p:nvPicPr>
          <p:cNvPr id="21" name="Picture 20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1711A60-A07D-46CB-A22B-3457F9F28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6" y="4151038"/>
            <a:ext cx="2393593" cy="2393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D0778F-A053-48C2-A3EE-92363DBBAB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6150"/>
            <a:ext cx="12192000" cy="5522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5138ECE-98DC-45A6-BF23-2DA80CFE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61" y="90532"/>
            <a:ext cx="10473926" cy="71035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Major Countries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07F39-0754-4941-BF16-64B19709B83B}"/>
              </a:ext>
            </a:extLst>
          </p:cNvPr>
          <p:cNvSpPr txBox="1"/>
          <p:nvPr/>
        </p:nvSpPr>
        <p:spPr>
          <a:xfrm>
            <a:off x="308932" y="800891"/>
            <a:ext cx="429635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Monthly growth</a:t>
            </a:r>
          </a:p>
          <a:p>
            <a:pPr lvl="1"/>
            <a:r>
              <a:rPr lang="en-US" altLang="zh-CN" sz="1600" dirty="0"/>
              <a:t>A very big jump for US and Italy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Daily growth</a:t>
            </a:r>
          </a:p>
          <a:p>
            <a:pPr lvl="1"/>
            <a:r>
              <a:rPr lang="en-US" altLang="zh-CN" sz="1600" dirty="0"/>
              <a:t>Sharp growth rate for US, Spain and UK; </a:t>
            </a:r>
          </a:p>
          <a:p>
            <a:pPr lvl="1"/>
            <a:r>
              <a:rPr lang="en-US" altLang="zh-CN" sz="1600" dirty="0"/>
              <a:t>Rapid growth rate for Italy; </a:t>
            </a:r>
          </a:p>
          <a:p>
            <a:pPr lvl="1"/>
            <a:r>
              <a:rPr lang="en-US" altLang="zh-CN" sz="1600" dirty="0"/>
              <a:t>slow-down growth for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Two turning points observed from China</a:t>
            </a:r>
          </a:p>
          <a:p>
            <a:pPr lvl="1"/>
            <a:r>
              <a:rPr lang="en-US" altLang="zh-CN" sz="1600" dirty="0"/>
              <a:t>1</a:t>
            </a:r>
            <a:r>
              <a:rPr lang="en-US" altLang="zh-CN" sz="1600" baseline="30000" dirty="0"/>
              <a:t>st</a:t>
            </a:r>
            <a:r>
              <a:rPr lang="en-US" altLang="zh-CN" sz="1600" dirty="0"/>
              <a:t>  breakout in January;</a:t>
            </a:r>
          </a:p>
          <a:p>
            <a:pPr lvl="1"/>
            <a:r>
              <a:rPr lang="en-US" altLang="zh-CN" sz="1600" dirty="0"/>
              <a:t>2</a:t>
            </a:r>
            <a:r>
              <a:rPr lang="en-US" altLang="zh-CN" sz="1600" baseline="30000" dirty="0"/>
              <a:t>nd</a:t>
            </a:r>
            <a:r>
              <a:rPr lang="en-US" altLang="zh-CN" sz="1600" dirty="0"/>
              <a:t> break out in the middle of February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Gender% across countries</a:t>
            </a:r>
          </a:p>
          <a:p>
            <a:pPr lvl="1"/>
            <a:r>
              <a:rPr lang="en-US" altLang="zh-CN" sz="1600" dirty="0"/>
              <a:t>No obvious gender difference</a:t>
            </a:r>
          </a:p>
        </p:txBody>
      </p:sp>
      <p:pic>
        <p:nvPicPr>
          <p:cNvPr id="18" name="Picture 1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B594C475-012D-4F8F-BA8B-8665351868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55" y="852576"/>
            <a:ext cx="3026081" cy="30260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331A9A-C641-42DF-89FC-F0FECC202A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4279" y="846507"/>
            <a:ext cx="3590070" cy="30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67"/>
    </mc:Choice>
    <mc:Fallback xmlns="">
      <p:transition spd="slow" advTm="639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8F20D4-36E2-4A23-84EF-59893B5C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2" y="846509"/>
            <a:ext cx="4873858" cy="2910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CCB83-6A88-4622-9556-E29EB2EE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34" y="800891"/>
            <a:ext cx="4479898" cy="2920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12E2E-E7ED-46CF-BAC9-6F059B228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150"/>
            <a:ext cx="12192000" cy="5522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DCB376B-445B-4593-9FAE-37158FD3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61" y="90532"/>
            <a:ext cx="10473926" cy="71035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United States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8D7ABE-0BB8-4781-B139-FA941232F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519" y="3985764"/>
            <a:ext cx="4594347" cy="2646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77F217-A35F-4875-90E5-4D4152F48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61" y="3985765"/>
            <a:ext cx="4613096" cy="2646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BAF1C9-8ECA-432E-95EF-63D071DD1BD8}"/>
              </a:ext>
            </a:extLst>
          </p:cNvPr>
          <p:cNvSpPr txBox="1"/>
          <p:nvPr/>
        </p:nvSpPr>
        <p:spPr>
          <a:xfrm>
            <a:off x="9888128" y="5118928"/>
            <a:ext cx="212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Color NY and MA;</a:t>
            </a:r>
          </a:p>
          <a:p>
            <a:r>
              <a:rPr lang="en-US" altLang="zh-CN" sz="1600" dirty="0"/>
              <a:t>Display city and count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0F9CAA-D327-4BEB-8276-913828784BF4}"/>
              </a:ext>
            </a:extLst>
          </p:cNvPr>
          <p:cNvSpPr/>
          <p:nvPr/>
        </p:nvSpPr>
        <p:spPr>
          <a:xfrm>
            <a:off x="9896200" y="1621034"/>
            <a:ext cx="1826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New York is the leading state, followed by New Jersey and Massachusetts</a:t>
            </a:r>
          </a:p>
        </p:txBody>
      </p:sp>
    </p:spTree>
    <p:extLst>
      <p:ext uri="{BB962C8B-B14F-4D97-AF65-F5344CB8AC3E}">
        <p14:creationId xmlns:p14="http://schemas.microsoft.com/office/powerpoint/2010/main" val="163718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9"/>
    </mc:Choice>
    <mc:Fallback xmlns="">
      <p:transition spd="slow" advTm="611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Worldwide</vt:lpstr>
      <vt:lpstr>Major Countries</vt:lpstr>
      <vt:lpstr>United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FuAileen Kate</dc:creator>
  <cp:lastModifiedBy>FuAileen Kate</cp:lastModifiedBy>
  <cp:revision>10</cp:revision>
  <dcterms:created xsi:type="dcterms:W3CDTF">2020-05-09T14:55:37Z</dcterms:created>
  <dcterms:modified xsi:type="dcterms:W3CDTF">2020-05-09T16:07:54Z</dcterms:modified>
</cp:coreProperties>
</file>