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570" r:id="rId2"/>
    <p:sldId id="574" r:id="rId3"/>
    <p:sldId id="576" r:id="rId4"/>
    <p:sldId id="578" r:id="rId5"/>
    <p:sldId id="575" r:id="rId6"/>
    <p:sldId id="579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008080"/>
    <a:srgbClr val="FF6699"/>
    <a:srgbClr val="FF9900"/>
    <a:srgbClr val="00FF00"/>
    <a:srgbClr val="00FE0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9" autoAdjust="0"/>
    <p:restoredTop sz="90323" autoAdjust="0"/>
  </p:normalViewPr>
  <p:slideViewPr>
    <p:cSldViewPr snapToGrid="0">
      <p:cViewPr varScale="1">
        <p:scale>
          <a:sx n="131" d="100"/>
          <a:sy n="131" d="100"/>
        </p:scale>
        <p:origin x="27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850"/>
    </p:cViewPr>
  </p:sorterViewPr>
  <p:notesViewPr>
    <p:cSldViewPr snapToGrid="0">
      <p:cViewPr varScale="1">
        <p:scale>
          <a:sx n="91" d="100"/>
          <a:sy n="91" d="100"/>
        </p:scale>
        <p:origin x="17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06DD886-23BF-4F18-A0DC-1FAC491CCC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C7D6CD-5021-4F79-9B49-F5D1C79DD8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9501B-69D0-4000-9A67-A4069798CF04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550F86-4FC3-40B5-B4DE-BA6A58129D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310D7E-763B-401E-902C-19CD22C312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D7A99-1CAC-494E-8527-5E4930102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977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20702-79C6-4D55-B0C7-6A4E995866BD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A12E0-904E-477F-95C1-9D6C51EC6C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0837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solidFill>
            <a:srgbClr val="008080"/>
          </a:solidFill>
        </p:spPr>
        <p:txBody>
          <a:bodyPr anchor="b"/>
          <a:lstStyle>
            <a:lvl1pPr marL="0" algn="dist">
              <a:defRPr sz="6000" strike="noStrike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dist">
              <a:spcBef>
                <a:spcPts val="0"/>
              </a:spcBef>
              <a:buNone/>
              <a:defRPr sz="23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2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4pPr>
              <a:spcBef>
                <a:spcPts val="300"/>
              </a:spcBef>
              <a:spcAft>
                <a:spcPts val="300"/>
              </a:spcAft>
              <a:defRPr/>
            </a:lvl4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299853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93FB51-EC03-47B1-A056-A092826493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28650" y="6356354"/>
            <a:ext cx="30861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698D13-3DE8-49F2-BD4B-8F0F2733D3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C4A308-4BD0-4403-A809-06B1BD88AB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0000" y="1278000"/>
            <a:ext cx="7887600" cy="4899600"/>
          </a:xfrm>
        </p:spPr>
        <p:txBody>
          <a:bodyPr/>
          <a:lstStyle>
            <a:lvl2pPr>
              <a:spcBef>
                <a:spcPts val="400"/>
              </a:spcBef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7390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1E91AFC2-37F5-43FE-9D5F-85EB59DD3F5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8650" y="2075936"/>
            <a:ext cx="7634288" cy="4137090"/>
          </a:xfrm>
        </p:spPr>
        <p:txBody>
          <a:bodyPr numCol="2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6B653365-7279-42DE-AF02-FE8EA90CB07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28650" y="6356355"/>
            <a:ext cx="30861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17D2EE3F-B8C2-4C47-93FB-706E0874620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2610A-67FF-4203-9DE5-995C0C9ADC6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8650" y="1324801"/>
            <a:ext cx="7635875" cy="751136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37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87D194-7D5A-4847-88D2-5FED0681DB6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28650" y="6356355"/>
            <a:ext cx="3086100" cy="365125"/>
          </a:xfrm>
        </p:spPr>
        <p:txBody>
          <a:bodyPr/>
          <a:lstStyle>
            <a:lvl1pPr algn="l">
              <a:defRPr sz="1600"/>
            </a:lvl1pPr>
          </a:lstStyle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394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122366"/>
            <a:ext cx="6857999" cy="4135437"/>
          </a:xfrm>
          <a:solidFill>
            <a:srgbClr val="008080"/>
          </a:solidFill>
        </p:spPr>
        <p:txBody>
          <a:bodyPr anchor="ctr">
            <a:normAutofit/>
          </a:bodyPr>
          <a:lstStyle>
            <a:lvl1pPr marL="0" algn="ctr">
              <a:defRPr sz="4000" strike="noStrike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8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+mj-lt"/>
              <a:buNone/>
              <a:defRPr sz="2400"/>
            </a:lvl1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rgbClr val="008080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dirty="0"/>
              <a:t>引用</a:t>
            </a:r>
            <a:r>
              <a:rPr kumimoji="1" lang="en-US" altLang="ja-JP" dirty="0"/>
              <a:t>,</a:t>
            </a:r>
            <a:r>
              <a:rPr kumimoji="1" lang="ja-JP" altLang="en-US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38960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753625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76865"/>
            <a:ext cx="7886700" cy="4900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104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64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8" r:id="rId4"/>
    <p:sldLayoutId id="2147483665" r:id="rId5"/>
    <p:sldLayoutId id="2147483666" r:id="rId6"/>
    <p:sldLayoutId id="2147483667" r:id="rId7"/>
  </p:sldLayoutIdLst>
  <p:hf hdr="0" dt="0"/>
  <p:txStyles>
    <p:titleStyle>
      <a:lvl1pPr marL="215995" algn="l" defTabSz="914377" rtl="0" eaLnBrk="1" latinLnBrk="0" hangingPunct="1">
        <a:lnSpc>
          <a:spcPct val="90000"/>
        </a:lnSpc>
        <a:spcBef>
          <a:spcPct val="0"/>
        </a:spcBef>
        <a:buNone/>
        <a:defRPr kumimoji="1" sz="3200" kern="1200" spc="-151">
          <a:solidFill>
            <a:schemeClr val="bg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FontTx/>
        <a:buNone/>
        <a:defRPr kumimoji="1" sz="4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1pPr>
      <a:lvl2pPr marL="534988" indent="-263525" algn="l" defTabSz="914377" rtl="0" eaLnBrk="1" latinLnBrk="0" hangingPunct="1">
        <a:lnSpc>
          <a:spcPct val="100000"/>
        </a:lnSpc>
        <a:spcBef>
          <a:spcPts val="200"/>
        </a:spcBef>
        <a:spcAft>
          <a:spcPts val="300"/>
        </a:spcAft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2pPr>
      <a:lvl3pPr marL="898525" indent="-273050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SzPct val="80000"/>
        <a:buFont typeface="游ゴシック" panose="020B0400000000000000" pitchFamily="50" charset="-128"/>
        <a:buChar char="-"/>
        <a:tabLst>
          <a:tab pos="625475" algn="l"/>
        </a:tabLst>
        <a:defRPr kumimoji="1" sz="2700" kern="1200">
          <a:solidFill>
            <a:schemeClr val="tx1"/>
          </a:solidFill>
          <a:latin typeface="+mn-ea"/>
          <a:ea typeface="+mn-ea"/>
          <a:cs typeface="+mn-cs"/>
        </a:defRPr>
      </a:lvl3pPr>
      <a:lvl4pPr marL="1341438" indent="-268288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SzPct val="100000"/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ea"/>
          <a:ea typeface="+mn-ea"/>
          <a:cs typeface="+mn-cs"/>
        </a:defRPr>
      </a:lvl4pPr>
      <a:lvl5pPr marL="1700213" indent="-268288" algn="l" defTabSz="914377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-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CDB0F91-1378-4FA2-B053-DB9384665686}"/>
              </a:ext>
            </a:extLst>
          </p:cNvPr>
          <p:cNvSpPr/>
          <p:nvPr/>
        </p:nvSpPr>
        <p:spPr>
          <a:xfrm>
            <a:off x="1989734" y="2494483"/>
            <a:ext cx="4599360" cy="182875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2309070" y="2831283"/>
            <a:ext cx="3674083" cy="147732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9900"/>
                </a:solidFill>
              </a:rPr>
              <a:t>float</a:t>
            </a:r>
            <a:r>
              <a:rPr kumimoji="1" lang="en-US" altLang="ja-JP"/>
              <a:t> calcArea( </a:t>
            </a:r>
            <a:r>
              <a:rPr kumimoji="1" lang="en-US" altLang="ja-JP">
                <a:solidFill>
                  <a:srgbClr val="FF9900"/>
                </a:solidFill>
              </a:rPr>
              <a:t>float</a:t>
            </a:r>
            <a:r>
              <a:rPr kumimoji="1" lang="en-US" altLang="ja-JP"/>
              <a:t> fRadius )</a:t>
            </a:r>
          </a:p>
          <a:p>
            <a:r>
              <a:rPr kumimoji="1" lang="en-US" altLang="ja-JP"/>
              <a:t>{</a:t>
            </a:r>
          </a:p>
          <a:p>
            <a:r>
              <a:rPr kumimoji="1" lang="en-US" altLang="ja-JP"/>
              <a:t>    </a:t>
            </a:r>
            <a:r>
              <a:rPr kumimoji="1" lang="en-US" altLang="ja-JP">
                <a:solidFill>
                  <a:srgbClr val="FF9900"/>
                </a:solidFill>
              </a:rPr>
              <a:t>float</a:t>
            </a:r>
            <a:r>
              <a:rPr kumimoji="1" lang="en-US" altLang="ja-JP"/>
              <a:t> fArea = </a:t>
            </a:r>
            <a:r>
              <a:rPr kumimoji="1" lang="en-US" altLang="ja-JP">
                <a:solidFill>
                  <a:schemeClr val="accent6"/>
                </a:solidFill>
              </a:rPr>
              <a:t>PI</a:t>
            </a:r>
            <a:r>
              <a:rPr kumimoji="1" lang="en-US" altLang="ja-JP"/>
              <a:t> * fRadius * fRadius;</a:t>
            </a:r>
          </a:p>
          <a:p>
            <a:r>
              <a:rPr kumimoji="1" lang="en-US" altLang="ja-JP"/>
              <a:t>    </a:t>
            </a:r>
            <a:r>
              <a:rPr kumimoji="1" lang="en-US" altLang="ja-JP">
                <a:solidFill>
                  <a:srgbClr val="008080"/>
                </a:solidFill>
              </a:rPr>
              <a:t>return</a:t>
            </a:r>
            <a:r>
              <a:rPr kumimoji="1" lang="en-US" altLang="ja-JP"/>
              <a:t> fArea;</a:t>
            </a:r>
          </a:p>
          <a:p>
            <a:r>
              <a:rPr kumimoji="1" lang="en-US" altLang="ja-JP"/>
              <a:t>}</a:t>
            </a:r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97C5FDD1-E98B-47DA-99E4-100DC3233E05}"/>
              </a:ext>
            </a:extLst>
          </p:cNvPr>
          <p:cNvSpPr/>
          <p:nvPr/>
        </p:nvSpPr>
        <p:spPr>
          <a:xfrm>
            <a:off x="2362809" y="2860243"/>
            <a:ext cx="475488" cy="3218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A2FC9F6-A369-418F-B87B-29CDED9B76CC}"/>
              </a:ext>
            </a:extLst>
          </p:cNvPr>
          <p:cNvCxnSpPr/>
          <p:nvPr/>
        </p:nvCxnSpPr>
        <p:spPr>
          <a:xfrm>
            <a:off x="3240634" y="3950208"/>
            <a:ext cx="49743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弧 6">
            <a:extLst>
              <a:ext uri="{FF2B5EF4-FFF2-40B4-BE49-F238E27FC236}">
                <a16:creationId xmlns:a16="http://schemas.microsoft.com/office/drawing/2014/main" id="{76FD36CB-17B6-4844-8A87-9BD4FCEDC241}"/>
              </a:ext>
            </a:extLst>
          </p:cNvPr>
          <p:cNvSpPr/>
          <p:nvPr/>
        </p:nvSpPr>
        <p:spPr>
          <a:xfrm rot="3422264">
            <a:off x="2375027" y="3214514"/>
            <a:ext cx="1337216" cy="631243"/>
          </a:xfrm>
          <a:prstGeom prst="arc">
            <a:avLst>
              <a:gd name="adj1" fmla="val 20772540"/>
              <a:gd name="adj2" fmla="val 9616148"/>
            </a:avLst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BBC9CC3-F7FF-4B66-B7C8-961F2A5F3D9E}"/>
              </a:ext>
            </a:extLst>
          </p:cNvPr>
          <p:cNvSpPr txBox="1"/>
          <p:nvPr/>
        </p:nvSpPr>
        <p:spPr>
          <a:xfrm>
            <a:off x="2059379" y="255246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返り値の型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9542947-865E-4592-AC0E-2152378AB8DB}"/>
              </a:ext>
            </a:extLst>
          </p:cNvPr>
          <p:cNvCxnSpPr>
            <a:cxnSpLocks/>
          </p:cNvCxnSpPr>
          <p:nvPr/>
        </p:nvCxnSpPr>
        <p:spPr>
          <a:xfrm>
            <a:off x="4263543" y="3144317"/>
            <a:ext cx="69616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FC4C3EB-6AB6-44A7-8A57-6A79EEEBD4FC}"/>
              </a:ext>
            </a:extLst>
          </p:cNvPr>
          <p:cNvCxnSpPr>
            <a:cxnSpLocks/>
          </p:cNvCxnSpPr>
          <p:nvPr/>
        </p:nvCxnSpPr>
        <p:spPr>
          <a:xfrm>
            <a:off x="4199535" y="3699053"/>
            <a:ext cx="69616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0F70AF8A-E147-4E38-A661-9B265B450F08}"/>
              </a:ext>
            </a:extLst>
          </p:cNvPr>
          <p:cNvCxnSpPr>
            <a:cxnSpLocks/>
          </p:cNvCxnSpPr>
          <p:nvPr/>
        </p:nvCxnSpPr>
        <p:spPr>
          <a:xfrm>
            <a:off x="5098086" y="3699053"/>
            <a:ext cx="69616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D31E3F8-863C-4A20-8731-ED0061D5F1DF}"/>
              </a:ext>
            </a:extLst>
          </p:cNvPr>
          <p:cNvCxnSpPr/>
          <p:nvPr/>
        </p:nvCxnSpPr>
        <p:spPr>
          <a:xfrm flipH="1">
            <a:off x="4547616" y="3144317"/>
            <a:ext cx="64008" cy="28468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66A546B-6096-4F86-AFC5-5BD81899B958}"/>
              </a:ext>
            </a:extLst>
          </p:cNvPr>
          <p:cNvCxnSpPr>
            <a:cxnSpLocks/>
          </p:cNvCxnSpPr>
          <p:nvPr/>
        </p:nvCxnSpPr>
        <p:spPr>
          <a:xfrm>
            <a:off x="4623206" y="3152851"/>
            <a:ext cx="672999" cy="25603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1A4842B-2AC3-4E79-8B55-16EA74846507}"/>
              </a:ext>
            </a:extLst>
          </p:cNvPr>
          <p:cNvSpPr txBox="1"/>
          <p:nvPr/>
        </p:nvSpPr>
        <p:spPr>
          <a:xfrm>
            <a:off x="5047960" y="3028222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</a:rPr>
              <a:t>仮引数を元に計算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07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CDB0F91-1378-4FA2-B053-DB9384665686}"/>
              </a:ext>
            </a:extLst>
          </p:cNvPr>
          <p:cNvSpPr/>
          <p:nvPr/>
        </p:nvSpPr>
        <p:spPr>
          <a:xfrm>
            <a:off x="1989734" y="2494483"/>
            <a:ext cx="5566868" cy="264512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2309070" y="2831283"/>
            <a:ext cx="5202899" cy="230832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008080"/>
                </a:solidFill>
              </a:rPr>
              <a:t>void</a:t>
            </a:r>
            <a:r>
              <a:rPr kumimoji="1" lang="en-US" altLang="ja-JP"/>
              <a:t> draw18Ellipses ( </a:t>
            </a:r>
            <a:r>
              <a:rPr kumimoji="1" lang="en-US" altLang="ja-JP">
                <a:solidFill>
                  <a:srgbClr val="FF9900"/>
                </a:solidFill>
              </a:rPr>
              <a:t>float</a:t>
            </a:r>
            <a:r>
              <a:rPr kumimoji="1" lang="en-US" altLang="ja-JP"/>
              <a:t> fDistance, </a:t>
            </a:r>
            <a:r>
              <a:rPr kumimoji="1" lang="en-US" altLang="ja-JP">
                <a:solidFill>
                  <a:srgbClr val="FF9900"/>
                </a:solidFill>
              </a:rPr>
              <a:t>float</a:t>
            </a:r>
            <a:r>
              <a:rPr kumimoji="1" lang="en-US" altLang="ja-JP"/>
              <a:t> fRadius )</a:t>
            </a:r>
          </a:p>
          <a:p>
            <a:r>
              <a:rPr kumimoji="1" lang="en-US" altLang="ja-JP"/>
              <a:t>{</a:t>
            </a:r>
          </a:p>
          <a:p>
            <a:r>
              <a:rPr kumimoji="1" lang="en-US" altLang="ja-JP"/>
              <a:t>   </a:t>
            </a:r>
            <a:r>
              <a:rPr kumimoji="1" lang="en-US" altLang="ja-JP">
                <a:solidFill>
                  <a:schemeClr val="accent6"/>
                </a:solidFill>
              </a:rPr>
              <a:t>for</a:t>
            </a:r>
            <a:r>
              <a:rPr kumimoji="1" lang="en-US" altLang="ja-JP"/>
              <a:t>( int iEllipseIdx = 0; iEllipseIdx &lt; 18; iEllipseIdx++ )</a:t>
            </a:r>
          </a:p>
          <a:p>
            <a:r>
              <a:rPr kumimoji="1" lang="en-US" altLang="ja-JP"/>
              <a:t>  {</a:t>
            </a:r>
          </a:p>
          <a:p>
            <a:r>
              <a:rPr kumimoji="1" lang="en-US" altLang="ja-JP"/>
              <a:t>    ellipse( fDistance, 0, fRadius, fRadius );</a:t>
            </a:r>
          </a:p>
          <a:p>
            <a:r>
              <a:rPr kumimoji="1" lang="en-US" altLang="ja-JP"/>
              <a:t>    rotate( radians(20) );</a:t>
            </a:r>
          </a:p>
          <a:p>
            <a:r>
              <a:rPr kumimoji="1" lang="en-US" altLang="ja-JP"/>
              <a:t>  }</a:t>
            </a:r>
          </a:p>
          <a:p>
            <a:r>
              <a:rPr kumimoji="1" lang="en-US" altLang="ja-JP"/>
              <a:t>}</a:t>
            </a:r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97C5FDD1-E98B-47DA-99E4-100DC3233E05}"/>
              </a:ext>
            </a:extLst>
          </p:cNvPr>
          <p:cNvSpPr/>
          <p:nvPr/>
        </p:nvSpPr>
        <p:spPr>
          <a:xfrm>
            <a:off x="2362809" y="2860243"/>
            <a:ext cx="475488" cy="3218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A2FC9F6-A369-418F-B87B-29CDED9B76CC}"/>
              </a:ext>
            </a:extLst>
          </p:cNvPr>
          <p:cNvCxnSpPr>
            <a:cxnSpLocks/>
          </p:cNvCxnSpPr>
          <p:nvPr/>
        </p:nvCxnSpPr>
        <p:spPr>
          <a:xfrm>
            <a:off x="3335731" y="4250132"/>
            <a:ext cx="82661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BBC9CC3-F7FF-4B66-B7C8-961F2A5F3D9E}"/>
              </a:ext>
            </a:extLst>
          </p:cNvPr>
          <p:cNvSpPr txBox="1"/>
          <p:nvPr/>
        </p:nvSpPr>
        <p:spPr>
          <a:xfrm>
            <a:off x="2059379" y="2552466"/>
            <a:ext cx="1931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返り値</a:t>
            </a:r>
            <a:r>
              <a:rPr lang="ja-JP" altLang="en-US" sz="1400">
                <a:solidFill>
                  <a:srgbClr val="FF0000"/>
                </a:solidFill>
              </a:rPr>
              <a:t>がないので</a:t>
            </a:r>
            <a:r>
              <a:rPr lang="en-US" altLang="ja-JP" sz="1400">
                <a:solidFill>
                  <a:srgbClr val="FF0000"/>
                </a:solidFill>
              </a:rPr>
              <a:t>void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9542947-865E-4592-AC0E-2152378AB8DB}"/>
              </a:ext>
            </a:extLst>
          </p:cNvPr>
          <p:cNvCxnSpPr>
            <a:cxnSpLocks/>
          </p:cNvCxnSpPr>
          <p:nvPr/>
        </p:nvCxnSpPr>
        <p:spPr>
          <a:xfrm>
            <a:off x="6325422" y="3137002"/>
            <a:ext cx="69616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FC4C3EB-6AB6-44A7-8A57-6A79EEEBD4FC}"/>
              </a:ext>
            </a:extLst>
          </p:cNvPr>
          <p:cNvCxnSpPr>
            <a:cxnSpLocks/>
          </p:cNvCxnSpPr>
          <p:nvPr/>
        </p:nvCxnSpPr>
        <p:spPr>
          <a:xfrm>
            <a:off x="4857903" y="3157728"/>
            <a:ext cx="93634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0F70AF8A-E147-4E38-A661-9B265B450F08}"/>
              </a:ext>
            </a:extLst>
          </p:cNvPr>
          <p:cNvCxnSpPr>
            <a:cxnSpLocks/>
          </p:cNvCxnSpPr>
          <p:nvPr/>
        </p:nvCxnSpPr>
        <p:spPr>
          <a:xfrm>
            <a:off x="4509821" y="4250132"/>
            <a:ext cx="69616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D31E3F8-863C-4A20-8731-ED0061D5F1DF}"/>
              </a:ext>
            </a:extLst>
          </p:cNvPr>
          <p:cNvCxnSpPr>
            <a:cxnSpLocks/>
          </p:cNvCxnSpPr>
          <p:nvPr/>
        </p:nvCxnSpPr>
        <p:spPr>
          <a:xfrm flipH="1">
            <a:off x="3899234" y="3156129"/>
            <a:ext cx="1426842" cy="82931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66A546B-6096-4F86-AFC5-5BD81899B958}"/>
              </a:ext>
            </a:extLst>
          </p:cNvPr>
          <p:cNvCxnSpPr>
            <a:cxnSpLocks/>
          </p:cNvCxnSpPr>
          <p:nvPr/>
        </p:nvCxnSpPr>
        <p:spPr>
          <a:xfrm flipH="1">
            <a:off x="4963418" y="3137002"/>
            <a:ext cx="1687163" cy="84844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1A4842B-2AC3-4E79-8B55-16EA74846507}"/>
              </a:ext>
            </a:extLst>
          </p:cNvPr>
          <p:cNvSpPr txBox="1"/>
          <p:nvPr/>
        </p:nvSpPr>
        <p:spPr>
          <a:xfrm>
            <a:off x="4983770" y="4310291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</a:rPr>
              <a:t>仮引数を元に描画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C6B39AB-20C8-4F05-AFBF-4A3D804F61B1}"/>
              </a:ext>
            </a:extLst>
          </p:cNvPr>
          <p:cNvCxnSpPr>
            <a:cxnSpLocks/>
          </p:cNvCxnSpPr>
          <p:nvPr/>
        </p:nvCxnSpPr>
        <p:spPr>
          <a:xfrm>
            <a:off x="5326076" y="4250132"/>
            <a:ext cx="69616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4B8D2A3-583C-4738-BC5B-E03A66FEF926}"/>
              </a:ext>
            </a:extLst>
          </p:cNvPr>
          <p:cNvCxnSpPr>
            <a:cxnSpLocks/>
          </p:cNvCxnSpPr>
          <p:nvPr/>
        </p:nvCxnSpPr>
        <p:spPr>
          <a:xfrm flipH="1">
            <a:off x="5735117" y="3138221"/>
            <a:ext cx="921716" cy="84856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81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1017481" y="261692"/>
            <a:ext cx="6408549" cy="63401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void setup()</a:t>
            </a:r>
          </a:p>
          <a:p>
            <a:r>
              <a:rPr kumimoji="1" lang="en-US" altLang="ja-JP" sz="1400"/>
              <a:t>{</a:t>
            </a:r>
          </a:p>
          <a:p>
            <a:r>
              <a:rPr kumimoji="1" lang="en-US" altLang="ja-JP" sz="1400"/>
              <a:t>    size(400,400);</a:t>
            </a:r>
          </a:p>
          <a:p>
            <a:r>
              <a:rPr kumimoji="1" lang="en-US" altLang="ja-JP" sz="1400"/>
              <a:t>    colorMode(HSB, 8, 1, 1, 8);</a:t>
            </a:r>
          </a:p>
          <a:p>
            <a:r>
              <a:rPr kumimoji="1" lang="en-US" altLang="ja-JP" sz="1400"/>
              <a:t>  </a:t>
            </a:r>
          </a:p>
          <a:p>
            <a:r>
              <a:rPr kumimoji="1" lang="en-US" altLang="ja-JP" sz="1400"/>
              <a:t>    for( int </a:t>
            </a:r>
            <a:r>
              <a:rPr kumimoji="1" lang="en-US" altLang="ja-JP" sz="1400" err="1"/>
              <a:t>iFlowerIdx</a:t>
            </a:r>
            <a:r>
              <a:rPr kumimoji="1" lang="en-US" altLang="ja-JP" sz="1400"/>
              <a:t> = 0; </a:t>
            </a:r>
            <a:r>
              <a:rPr kumimoji="1" lang="en-US" altLang="ja-JP" sz="1400" err="1"/>
              <a:t>iFlowerIdx</a:t>
            </a:r>
            <a:r>
              <a:rPr kumimoji="1" lang="en-US" altLang="ja-JP" sz="1400"/>
              <a:t> &lt; 28; </a:t>
            </a:r>
            <a:r>
              <a:rPr kumimoji="1" lang="en-US" altLang="ja-JP" sz="1400" err="1"/>
              <a:t>iFlowerIdx</a:t>
            </a:r>
            <a:r>
              <a:rPr kumimoji="1" lang="en-US" altLang="ja-JP" sz="1400"/>
              <a:t>++ )</a:t>
            </a:r>
          </a:p>
          <a:p>
            <a:r>
              <a:rPr kumimoji="1" lang="en-US" altLang="ja-JP" sz="1400"/>
              <a:t>    {</a:t>
            </a:r>
          </a:p>
          <a:p>
            <a:r>
              <a:rPr kumimoji="1" lang="en-US" altLang="ja-JP" sz="1400"/>
              <a:t>         drawFlower( floor(random(6,14)), random(20,width-20), random(20,height-20) );</a:t>
            </a:r>
          </a:p>
          <a:p>
            <a:r>
              <a:rPr kumimoji="1" lang="en-US" altLang="ja-JP" sz="1400"/>
              <a:t>    }</a:t>
            </a:r>
          </a:p>
          <a:p>
            <a:r>
              <a:rPr kumimoji="1" lang="en-US" altLang="ja-JP" sz="1400"/>
              <a:t>} </a:t>
            </a:r>
          </a:p>
          <a:p>
            <a:r>
              <a:rPr kumimoji="1" lang="en-US" altLang="ja-JP" sz="1400"/>
              <a:t>void draw()</a:t>
            </a:r>
          </a:p>
          <a:p>
            <a:r>
              <a:rPr kumimoji="1" lang="en-US" altLang="ja-JP" sz="1400"/>
              <a:t>{</a:t>
            </a:r>
          </a:p>
          <a:p>
            <a:r>
              <a:rPr kumimoji="1" lang="en-US" altLang="ja-JP" sz="1400"/>
              <a:t>}</a:t>
            </a:r>
          </a:p>
          <a:p>
            <a:r>
              <a:rPr kumimoji="1" lang="en-US" altLang="ja-JP" sz="1400"/>
              <a:t>void </a:t>
            </a:r>
            <a:r>
              <a:rPr kumimoji="1" lang="en-US" altLang="ja-JP" sz="1400" err="1"/>
              <a:t>drawFlower</a:t>
            </a:r>
            <a:r>
              <a:rPr kumimoji="1" lang="en-US" altLang="ja-JP" sz="1400"/>
              <a:t>( int </a:t>
            </a:r>
            <a:r>
              <a:rPr kumimoji="1" lang="en-US" altLang="ja-JP" sz="1400" err="1"/>
              <a:t>iPetalTotal</a:t>
            </a:r>
            <a:r>
              <a:rPr kumimoji="1" lang="en-US" altLang="ja-JP" sz="1400"/>
              <a:t>, float </a:t>
            </a:r>
            <a:r>
              <a:rPr kumimoji="1" lang="en-US" altLang="ja-JP" sz="1400" err="1"/>
              <a:t>fCenterX</a:t>
            </a:r>
            <a:r>
              <a:rPr kumimoji="1" lang="en-US" altLang="ja-JP" sz="1400"/>
              <a:t>, float </a:t>
            </a:r>
            <a:r>
              <a:rPr kumimoji="1" lang="en-US" altLang="ja-JP" sz="1400" err="1"/>
              <a:t>fCenterY</a:t>
            </a:r>
            <a:r>
              <a:rPr kumimoji="1" lang="en-US" altLang="ja-JP" sz="1400"/>
              <a:t> )</a:t>
            </a:r>
          </a:p>
          <a:p>
            <a:r>
              <a:rPr kumimoji="1" lang="en-US" altLang="ja-JP" sz="1400"/>
              <a:t>{</a:t>
            </a:r>
          </a:p>
          <a:p>
            <a:r>
              <a:rPr kumimoji="1" lang="en-US" altLang="ja-JP" sz="1400"/>
              <a:t>    int </a:t>
            </a:r>
            <a:r>
              <a:rPr kumimoji="1" lang="en-US" altLang="ja-JP" sz="1400" err="1"/>
              <a:t>iRotDegPerPetal</a:t>
            </a:r>
            <a:r>
              <a:rPr kumimoji="1" lang="en-US" altLang="ja-JP" sz="1400"/>
              <a:t> = 360 / </a:t>
            </a:r>
            <a:r>
              <a:rPr kumimoji="1" lang="en-US" altLang="ja-JP" sz="1400" err="1"/>
              <a:t>iPetalTotal</a:t>
            </a:r>
            <a:r>
              <a:rPr kumimoji="1" lang="en-US" altLang="ja-JP" sz="1400"/>
              <a:t>;</a:t>
            </a:r>
          </a:p>
          <a:p>
            <a:r>
              <a:rPr kumimoji="1" lang="en-US" altLang="ja-JP" sz="1400"/>
              <a:t>  </a:t>
            </a:r>
          </a:p>
          <a:p>
            <a:r>
              <a:rPr kumimoji="1" lang="en-US" altLang="ja-JP" sz="1400"/>
              <a:t>    pushMatrix();</a:t>
            </a:r>
          </a:p>
          <a:p>
            <a:r>
              <a:rPr kumimoji="1" lang="en-US" altLang="ja-JP" sz="1400"/>
              <a:t>    translate( </a:t>
            </a:r>
            <a:r>
              <a:rPr kumimoji="1" lang="en-US" altLang="ja-JP" sz="1400" err="1"/>
              <a:t>fCenterX</a:t>
            </a:r>
            <a:r>
              <a:rPr kumimoji="1" lang="en-US" altLang="ja-JP" sz="1400"/>
              <a:t>, </a:t>
            </a:r>
            <a:r>
              <a:rPr kumimoji="1" lang="en-US" altLang="ja-JP" sz="1400" err="1"/>
              <a:t>fCenterY</a:t>
            </a:r>
            <a:r>
              <a:rPr kumimoji="1" lang="en-US" altLang="ja-JP" sz="1400"/>
              <a:t> );</a:t>
            </a:r>
          </a:p>
          <a:p>
            <a:r>
              <a:rPr kumimoji="1" lang="en-US" altLang="ja-JP" sz="1400"/>
              <a:t>  </a:t>
            </a:r>
          </a:p>
          <a:p>
            <a:r>
              <a:rPr kumimoji="1" lang="en-US" altLang="ja-JP" sz="1400"/>
              <a:t>    fill( random(8), 1, 1, 6 );</a:t>
            </a:r>
          </a:p>
          <a:p>
            <a:r>
              <a:rPr kumimoji="1" lang="en-US" altLang="ja-JP" sz="1400"/>
              <a:t>    for( int </a:t>
            </a:r>
            <a:r>
              <a:rPr kumimoji="1" lang="en-US" altLang="ja-JP" sz="1400" err="1"/>
              <a:t>iPetalIdx</a:t>
            </a:r>
            <a:r>
              <a:rPr kumimoji="1" lang="en-US" altLang="ja-JP" sz="1400"/>
              <a:t> = 0; </a:t>
            </a:r>
            <a:r>
              <a:rPr kumimoji="1" lang="en-US" altLang="ja-JP" sz="1400" err="1"/>
              <a:t>iPetalIdx</a:t>
            </a:r>
            <a:r>
              <a:rPr kumimoji="1" lang="en-US" altLang="ja-JP" sz="1400"/>
              <a:t> &lt; </a:t>
            </a:r>
            <a:r>
              <a:rPr kumimoji="1" lang="en-US" altLang="ja-JP" sz="1400" err="1"/>
              <a:t>iPetalTotal</a:t>
            </a:r>
            <a:r>
              <a:rPr kumimoji="1" lang="en-US" altLang="ja-JP" sz="1400"/>
              <a:t>; </a:t>
            </a:r>
            <a:r>
              <a:rPr kumimoji="1" lang="en-US" altLang="ja-JP" sz="1400" err="1"/>
              <a:t>iPetalIdx</a:t>
            </a:r>
            <a:r>
              <a:rPr kumimoji="1" lang="en-US" altLang="ja-JP" sz="1400"/>
              <a:t>++ )</a:t>
            </a:r>
          </a:p>
          <a:p>
            <a:r>
              <a:rPr kumimoji="1" lang="en-US" altLang="ja-JP" sz="1400"/>
              <a:t>    {</a:t>
            </a:r>
          </a:p>
          <a:p>
            <a:r>
              <a:rPr kumimoji="1" lang="en-US" altLang="ja-JP" sz="1400"/>
              <a:t>        ellipse( 20, 0, 20, 10 );</a:t>
            </a:r>
          </a:p>
          <a:p>
            <a:r>
              <a:rPr kumimoji="1" lang="en-US" altLang="ja-JP" sz="1400"/>
              <a:t>        rotate( radians(</a:t>
            </a:r>
            <a:r>
              <a:rPr kumimoji="1" lang="en-US" altLang="ja-JP" sz="1400" err="1"/>
              <a:t>iRotDegPerPetal</a:t>
            </a:r>
            <a:r>
              <a:rPr kumimoji="1" lang="en-US" altLang="ja-JP" sz="1400"/>
              <a:t>) );</a:t>
            </a:r>
          </a:p>
          <a:p>
            <a:r>
              <a:rPr kumimoji="1" lang="en-US" altLang="ja-JP" sz="1400"/>
              <a:t>    } </a:t>
            </a:r>
          </a:p>
          <a:p>
            <a:r>
              <a:rPr kumimoji="1" lang="en-US" altLang="ja-JP" sz="1400"/>
              <a:t>    popMatrix();</a:t>
            </a:r>
          </a:p>
          <a:p>
            <a:r>
              <a:rPr kumimoji="1" lang="en-US" altLang="ja-JP" sz="1400"/>
              <a:t>}</a:t>
            </a:r>
            <a:endParaRPr kumimoji="1" lang="ja-JP" altLang="en-US" sz="14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F30D041-EF6A-441D-831E-CC21084CEA1E}"/>
              </a:ext>
            </a:extLst>
          </p:cNvPr>
          <p:cNvSpPr txBox="1"/>
          <p:nvPr/>
        </p:nvSpPr>
        <p:spPr>
          <a:xfrm>
            <a:off x="1454466" y="448433"/>
            <a:ext cx="220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FF0000"/>
                </a:solidFill>
              </a:rPr>
              <a:t>1. setup</a:t>
            </a:r>
            <a:r>
              <a:rPr lang="ja-JP" altLang="en-US" sz="1400">
                <a:solidFill>
                  <a:srgbClr val="FF0000"/>
                </a:solidFill>
              </a:rPr>
              <a:t>関数内の命令実行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1821A8F-3733-4934-8F2A-24A27E50FC33}"/>
              </a:ext>
            </a:extLst>
          </p:cNvPr>
          <p:cNvCxnSpPr>
            <a:cxnSpLocks/>
          </p:cNvCxnSpPr>
          <p:nvPr/>
        </p:nvCxnSpPr>
        <p:spPr>
          <a:xfrm>
            <a:off x="1454466" y="652072"/>
            <a:ext cx="0" cy="1064302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08D27F3F-3898-4031-9510-6D4394A6EF16}"/>
              </a:ext>
            </a:extLst>
          </p:cNvPr>
          <p:cNvCxnSpPr>
            <a:cxnSpLocks/>
          </p:cNvCxnSpPr>
          <p:nvPr/>
        </p:nvCxnSpPr>
        <p:spPr>
          <a:xfrm>
            <a:off x="1454466" y="2001947"/>
            <a:ext cx="884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64C6E2D-C175-45E6-A4FE-FC9E56574974}"/>
              </a:ext>
            </a:extLst>
          </p:cNvPr>
          <p:cNvSpPr txBox="1"/>
          <p:nvPr/>
        </p:nvSpPr>
        <p:spPr>
          <a:xfrm>
            <a:off x="1454466" y="1558709"/>
            <a:ext cx="2121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FF0000"/>
                </a:solidFill>
              </a:rPr>
              <a:t>2</a:t>
            </a:r>
            <a:r>
              <a:rPr kumimoji="1" lang="en-US" altLang="ja-JP" sz="1400">
                <a:solidFill>
                  <a:srgbClr val="FF0000"/>
                </a:solidFill>
              </a:rPr>
              <a:t>. drawFlower</a:t>
            </a:r>
            <a:r>
              <a:rPr kumimoji="1" lang="ja-JP" altLang="en-US" sz="1400">
                <a:solidFill>
                  <a:srgbClr val="FF0000"/>
                </a:solidFill>
              </a:rPr>
              <a:t>の呼び出し</a:t>
            </a:r>
          </a:p>
        </p:txBody>
      </p:sp>
      <p:sp>
        <p:nvSpPr>
          <p:cNvPr id="9" name="左大かっこ 8">
            <a:extLst>
              <a:ext uri="{FF2B5EF4-FFF2-40B4-BE49-F238E27FC236}">
                <a16:creationId xmlns:a16="http://schemas.microsoft.com/office/drawing/2014/main" id="{F6215C26-E7CB-458B-B654-1BD847603E0F}"/>
              </a:ext>
            </a:extLst>
          </p:cNvPr>
          <p:cNvSpPr/>
          <p:nvPr/>
        </p:nvSpPr>
        <p:spPr>
          <a:xfrm rot="16200000">
            <a:off x="3095946" y="1354160"/>
            <a:ext cx="48464" cy="1367477"/>
          </a:xfrm>
          <a:prstGeom prst="leftBracke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左大かっこ 26">
            <a:extLst>
              <a:ext uri="{FF2B5EF4-FFF2-40B4-BE49-F238E27FC236}">
                <a16:creationId xmlns:a16="http://schemas.microsoft.com/office/drawing/2014/main" id="{2C3ADA58-CD5A-458D-A995-77AAAC656360}"/>
              </a:ext>
            </a:extLst>
          </p:cNvPr>
          <p:cNvSpPr/>
          <p:nvPr/>
        </p:nvSpPr>
        <p:spPr>
          <a:xfrm rot="16200000">
            <a:off x="4686249" y="1272098"/>
            <a:ext cx="45719" cy="1537363"/>
          </a:xfrm>
          <a:prstGeom prst="leftBracke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左大かっこ 27">
            <a:extLst>
              <a:ext uri="{FF2B5EF4-FFF2-40B4-BE49-F238E27FC236}">
                <a16:creationId xmlns:a16="http://schemas.microsoft.com/office/drawing/2014/main" id="{51EB94DB-3E7E-47DE-8FCD-71EE421F83EE}"/>
              </a:ext>
            </a:extLst>
          </p:cNvPr>
          <p:cNvSpPr/>
          <p:nvPr/>
        </p:nvSpPr>
        <p:spPr>
          <a:xfrm rot="16200000">
            <a:off x="6332667" y="1251729"/>
            <a:ext cx="45719" cy="1572338"/>
          </a:xfrm>
          <a:prstGeom prst="leftBracke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89ECA18-EB6C-4326-B23D-19521D6FDFE6}"/>
              </a:ext>
            </a:extLst>
          </p:cNvPr>
          <p:cNvSpPr txBox="1"/>
          <p:nvPr/>
        </p:nvSpPr>
        <p:spPr>
          <a:xfrm>
            <a:off x="3224298" y="2405300"/>
            <a:ext cx="2156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FF0000"/>
                </a:solidFill>
              </a:rPr>
              <a:t>4</a:t>
            </a:r>
            <a:r>
              <a:rPr kumimoji="1" lang="en-US" altLang="ja-JP" sz="1400">
                <a:solidFill>
                  <a:srgbClr val="FF0000"/>
                </a:solidFill>
              </a:rPr>
              <a:t>. </a:t>
            </a:r>
            <a:r>
              <a:rPr lang="ja-JP" altLang="en-US" sz="1400">
                <a:solidFill>
                  <a:srgbClr val="FF0000"/>
                </a:solidFill>
              </a:rPr>
              <a:t>引数の値を関数に渡す</a:t>
            </a:r>
            <a:endParaRPr kumimoji="1" lang="en-US" altLang="ja-JP" sz="1400">
              <a:solidFill>
                <a:srgbClr val="FF0000"/>
              </a:solidFill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D11F453-F050-4615-9D55-287580539B46}"/>
              </a:ext>
            </a:extLst>
          </p:cNvPr>
          <p:cNvCxnSpPr>
            <a:cxnSpLocks/>
          </p:cNvCxnSpPr>
          <p:nvPr/>
        </p:nvCxnSpPr>
        <p:spPr>
          <a:xfrm>
            <a:off x="3030931" y="2068641"/>
            <a:ext cx="0" cy="952537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A576F7C-DB11-4F07-BB92-6D4A3ECBBCA2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4111142" y="2063639"/>
            <a:ext cx="597967" cy="1023375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F87FB695-E523-456D-8DEB-6CC6498BBDCB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5223053" y="2060758"/>
            <a:ext cx="1132474" cy="996996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左大かっこ 38">
            <a:extLst>
              <a:ext uri="{FF2B5EF4-FFF2-40B4-BE49-F238E27FC236}">
                <a16:creationId xmlns:a16="http://schemas.microsoft.com/office/drawing/2014/main" id="{372F32B8-8F4A-435C-9F29-B5576F84160F}"/>
              </a:ext>
            </a:extLst>
          </p:cNvPr>
          <p:cNvSpPr/>
          <p:nvPr/>
        </p:nvSpPr>
        <p:spPr>
          <a:xfrm rot="16200000">
            <a:off x="2862990" y="2811603"/>
            <a:ext cx="45719" cy="987551"/>
          </a:xfrm>
          <a:prstGeom prst="leftBracke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左大かっこ 39">
            <a:extLst>
              <a:ext uri="{FF2B5EF4-FFF2-40B4-BE49-F238E27FC236}">
                <a16:creationId xmlns:a16="http://schemas.microsoft.com/office/drawing/2014/main" id="{E03E393D-4971-433A-BDBC-BA774143E6AB}"/>
              </a:ext>
            </a:extLst>
          </p:cNvPr>
          <p:cNvSpPr/>
          <p:nvPr/>
        </p:nvSpPr>
        <p:spPr>
          <a:xfrm rot="16200000">
            <a:off x="3987215" y="2802679"/>
            <a:ext cx="48464" cy="1006587"/>
          </a:xfrm>
          <a:prstGeom prst="leftBracke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左大かっこ 40">
            <a:extLst>
              <a:ext uri="{FF2B5EF4-FFF2-40B4-BE49-F238E27FC236}">
                <a16:creationId xmlns:a16="http://schemas.microsoft.com/office/drawing/2014/main" id="{7967573D-AC15-44F8-BC3E-C6BE509D2FB5}"/>
              </a:ext>
            </a:extLst>
          </p:cNvPr>
          <p:cNvSpPr/>
          <p:nvPr/>
        </p:nvSpPr>
        <p:spPr>
          <a:xfrm rot="16200000">
            <a:off x="5061605" y="2814451"/>
            <a:ext cx="45719" cy="985788"/>
          </a:xfrm>
          <a:prstGeom prst="leftBracke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AD0A60B6-7301-4907-AFA8-3ADD896ED0CD}"/>
              </a:ext>
            </a:extLst>
          </p:cNvPr>
          <p:cNvCxnSpPr>
            <a:cxnSpLocks/>
          </p:cNvCxnSpPr>
          <p:nvPr/>
        </p:nvCxnSpPr>
        <p:spPr>
          <a:xfrm>
            <a:off x="1454466" y="3097967"/>
            <a:ext cx="0" cy="2770682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1B0ECE6-8A8F-407A-9233-1D3E2D20DE6E}"/>
              </a:ext>
            </a:extLst>
          </p:cNvPr>
          <p:cNvSpPr txBox="1"/>
          <p:nvPr/>
        </p:nvSpPr>
        <p:spPr>
          <a:xfrm>
            <a:off x="1454466" y="3703471"/>
            <a:ext cx="2874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FF0000"/>
                </a:solidFill>
              </a:rPr>
              <a:t>5. </a:t>
            </a:r>
            <a:r>
              <a:rPr kumimoji="1" lang="ja-JP" altLang="en-US" sz="1400">
                <a:solidFill>
                  <a:srgbClr val="FF0000"/>
                </a:solidFill>
              </a:rPr>
              <a:t>仮</a:t>
            </a:r>
            <a:r>
              <a:rPr lang="ja-JP" altLang="en-US" sz="1400">
                <a:solidFill>
                  <a:srgbClr val="FF0000"/>
                </a:solidFill>
              </a:rPr>
              <a:t>引数を元に関数内の命令実行</a:t>
            </a:r>
            <a:endParaRPr kumimoji="1" lang="en-US" altLang="ja-JP" sz="1400">
              <a:solidFill>
                <a:srgbClr val="FF0000"/>
              </a:solidFill>
            </a:endParaRPr>
          </a:p>
        </p:txBody>
      </p:sp>
      <p:sp>
        <p:nvSpPr>
          <p:cNvPr id="21" name="円弧 20">
            <a:extLst>
              <a:ext uri="{FF2B5EF4-FFF2-40B4-BE49-F238E27FC236}">
                <a16:creationId xmlns:a16="http://schemas.microsoft.com/office/drawing/2014/main" id="{B5014127-C127-4035-8026-DA534272E2D5}"/>
              </a:ext>
            </a:extLst>
          </p:cNvPr>
          <p:cNvSpPr/>
          <p:nvPr/>
        </p:nvSpPr>
        <p:spPr>
          <a:xfrm>
            <a:off x="972604" y="2001947"/>
            <a:ext cx="442505" cy="4084054"/>
          </a:xfrm>
          <a:prstGeom prst="arc">
            <a:avLst>
              <a:gd name="adj1" fmla="val 5400000"/>
              <a:gd name="adj2" fmla="val 16101033"/>
            </a:avLst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B409FCB-E179-4B0B-B35B-C4D363C5FF3E}"/>
              </a:ext>
            </a:extLst>
          </p:cNvPr>
          <p:cNvSpPr txBox="1"/>
          <p:nvPr/>
        </p:nvSpPr>
        <p:spPr>
          <a:xfrm>
            <a:off x="1104169" y="6091706"/>
            <a:ext cx="2335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FF0000"/>
                </a:solidFill>
              </a:rPr>
              <a:t>6</a:t>
            </a:r>
            <a:r>
              <a:rPr kumimoji="1" lang="en-US" altLang="ja-JP" sz="1400">
                <a:solidFill>
                  <a:srgbClr val="FF0000"/>
                </a:solidFill>
              </a:rPr>
              <a:t>. </a:t>
            </a:r>
            <a:r>
              <a:rPr lang="ja-JP" altLang="en-US" sz="1400">
                <a:solidFill>
                  <a:srgbClr val="FF0000"/>
                </a:solidFill>
              </a:rPr>
              <a:t>関数の呼び出し元に戻る</a:t>
            </a:r>
            <a:endParaRPr lang="en-US" altLang="ja-JP" sz="1400">
              <a:solidFill>
                <a:srgbClr val="FF0000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243B9C9-C05D-416B-A568-65C6F7BACB8C}"/>
              </a:ext>
            </a:extLst>
          </p:cNvPr>
          <p:cNvSpPr/>
          <p:nvPr/>
        </p:nvSpPr>
        <p:spPr>
          <a:xfrm>
            <a:off x="764498" y="194872"/>
            <a:ext cx="6542718" cy="621469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798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4688B7F-3B96-4831-ABAE-AC1954A4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4E42792-D1C2-49B6-A264-E3F181D10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9F165F9-F44D-493D-B59C-F3E5349394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3D53179-D168-4971-9903-AEFFC767A904}"/>
              </a:ext>
            </a:extLst>
          </p:cNvPr>
          <p:cNvSpPr txBox="1"/>
          <p:nvPr/>
        </p:nvSpPr>
        <p:spPr>
          <a:xfrm>
            <a:off x="2919176" y="1805200"/>
            <a:ext cx="2655007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>
                <a:solidFill>
                  <a:srgbClr val="008080"/>
                </a:solidFill>
              </a:rPr>
              <a:t>void</a:t>
            </a:r>
            <a:r>
              <a:rPr kumimoji="1" lang="en-US" altLang="ja-JP" sz="1400"/>
              <a:t> </a:t>
            </a:r>
            <a:r>
              <a:rPr kumimoji="1" lang="en-US" altLang="ja-JP" sz="1400">
                <a:solidFill>
                  <a:schemeClr val="accent1"/>
                </a:solidFill>
              </a:rPr>
              <a:t>setup</a:t>
            </a:r>
            <a:r>
              <a:rPr kumimoji="1" lang="en-US" altLang="ja-JP" sz="1400"/>
              <a:t>()</a:t>
            </a:r>
          </a:p>
          <a:p>
            <a:r>
              <a:rPr kumimoji="1" lang="en-US" altLang="ja-JP" sz="1400"/>
              <a:t>{</a:t>
            </a:r>
          </a:p>
          <a:p>
            <a:r>
              <a:rPr kumimoji="1" lang="en-US" altLang="ja-JP" sz="1400"/>
              <a:t>    function( 1, 2 );</a:t>
            </a:r>
          </a:p>
          <a:p>
            <a:r>
              <a:rPr kumimoji="1" lang="en-US" altLang="ja-JP" sz="1400"/>
              <a:t>}</a:t>
            </a:r>
          </a:p>
          <a:p>
            <a:r>
              <a:rPr kumimoji="1" lang="en-US" altLang="ja-JP" sz="1400">
                <a:solidFill>
                  <a:srgbClr val="008080"/>
                </a:solidFill>
              </a:rPr>
              <a:t>void</a:t>
            </a:r>
            <a:r>
              <a:rPr kumimoji="1" lang="en-US" altLang="ja-JP" sz="1400"/>
              <a:t> </a:t>
            </a:r>
            <a:r>
              <a:rPr kumimoji="1" lang="en-US" altLang="ja-JP" sz="1400">
                <a:solidFill>
                  <a:schemeClr val="accent1"/>
                </a:solidFill>
              </a:rPr>
              <a:t>draw</a:t>
            </a:r>
            <a:r>
              <a:rPr kumimoji="1" lang="en-US" altLang="ja-JP" sz="1400"/>
              <a:t>()</a:t>
            </a:r>
          </a:p>
          <a:p>
            <a:r>
              <a:rPr kumimoji="1" lang="en-US" altLang="ja-JP" sz="1400"/>
              <a:t>{</a:t>
            </a:r>
          </a:p>
          <a:p>
            <a:r>
              <a:rPr kumimoji="1" lang="en-US" altLang="ja-JP" sz="1400"/>
              <a:t>}</a:t>
            </a:r>
          </a:p>
          <a:p>
            <a:endParaRPr kumimoji="1" lang="en-US" altLang="ja-JP" sz="1400"/>
          </a:p>
          <a:p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関数定義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en-US" altLang="ja-JP" sz="1400">
                <a:solidFill>
                  <a:srgbClr val="008080"/>
                </a:solidFill>
              </a:rPr>
              <a:t>void</a:t>
            </a:r>
            <a:r>
              <a:rPr kumimoji="1" lang="en-US" altLang="ja-JP" sz="1400"/>
              <a:t> function( float fA, float fB )</a:t>
            </a:r>
          </a:p>
          <a:p>
            <a:r>
              <a:rPr kumimoji="1" lang="en-US" altLang="ja-JP" sz="1400"/>
              <a:t>{</a:t>
            </a:r>
          </a:p>
          <a:p>
            <a:r>
              <a:rPr kumimoji="1" lang="en-US" altLang="ja-JP" sz="1400"/>
              <a:t>    </a:t>
            </a:r>
          </a:p>
          <a:p>
            <a:endParaRPr kumimoji="1" lang="en-US" altLang="ja-JP" sz="1400"/>
          </a:p>
          <a:p>
            <a:r>
              <a:rPr kumimoji="1" lang="en-US" altLang="ja-JP" sz="1400"/>
              <a:t>}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7B9EE95-6E06-47F3-B5BF-7D8CD2DD61AE}"/>
              </a:ext>
            </a:extLst>
          </p:cNvPr>
          <p:cNvSpPr txBox="1"/>
          <p:nvPr/>
        </p:nvSpPr>
        <p:spPr>
          <a:xfrm>
            <a:off x="5239446" y="373894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仮引数</a:t>
            </a:r>
          </a:p>
        </p:txBody>
      </p:sp>
      <p:sp>
        <p:nvSpPr>
          <p:cNvPr id="9" name="左大かっこ 8">
            <a:extLst>
              <a:ext uri="{FF2B5EF4-FFF2-40B4-BE49-F238E27FC236}">
                <a16:creationId xmlns:a16="http://schemas.microsoft.com/office/drawing/2014/main" id="{3F3937CD-E912-414D-A6E3-0094CF830086}"/>
              </a:ext>
            </a:extLst>
          </p:cNvPr>
          <p:cNvSpPr/>
          <p:nvPr/>
        </p:nvSpPr>
        <p:spPr>
          <a:xfrm rot="16200000">
            <a:off x="4293485" y="3737525"/>
            <a:ext cx="59601" cy="526698"/>
          </a:xfrm>
          <a:prstGeom prst="leftBracke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4952292-FB0C-4C27-B8C0-BC98788BA939}"/>
              </a:ext>
            </a:extLst>
          </p:cNvPr>
          <p:cNvSpPr txBox="1"/>
          <p:nvPr/>
        </p:nvSpPr>
        <p:spPr>
          <a:xfrm>
            <a:off x="4215266" y="224522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</a:rPr>
              <a:t>実</a:t>
            </a:r>
            <a:r>
              <a:rPr kumimoji="1" lang="ja-JP" altLang="en-US" sz="1400">
                <a:solidFill>
                  <a:srgbClr val="FF0000"/>
                </a:solidFill>
              </a:rPr>
              <a:t>引数</a:t>
            </a:r>
          </a:p>
        </p:txBody>
      </p:sp>
      <p:sp>
        <p:nvSpPr>
          <p:cNvPr id="11" name="左大かっこ 10">
            <a:extLst>
              <a:ext uri="{FF2B5EF4-FFF2-40B4-BE49-F238E27FC236}">
                <a16:creationId xmlns:a16="http://schemas.microsoft.com/office/drawing/2014/main" id="{898BAC73-70FF-4C22-A703-23E47F6E78BE}"/>
              </a:ext>
            </a:extLst>
          </p:cNvPr>
          <p:cNvSpPr/>
          <p:nvPr/>
        </p:nvSpPr>
        <p:spPr>
          <a:xfrm rot="16200000">
            <a:off x="3907574" y="2466479"/>
            <a:ext cx="48693" cy="124358"/>
          </a:xfrm>
          <a:prstGeom prst="leftBracke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A8C761B-0768-4AF2-851E-59C91CB3110A}"/>
              </a:ext>
            </a:extLst>
          </p:cNvPr>
          <p:cNvSpPr txBox="1"/>
          <p:nvPr/>
        </p:nvSpPr>
        <p:spPr>
          <a:xfrm>
            <a:off x="4464869" y="2894531"/>
            <a:ext cx="1091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solidFill>
                  <a:srgbClr val="FF0000"/>
                </a:solidFill>
              </a:rPr>
              <a:t>引数を</a:t>
            </a:r>
            <a:r>
              <a:rPr lang="ja-JP" altLang="en-US" sz="1200">
                <a:solidFill>
                  <a:srgbClr val="FF0000"/>
                </a:solidFill>
              </a:rPr>
              <a:t>渡す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836F022-4F73-45DD-85D4-13C768F29924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3931921" y="2553005"/>
            <a:ext cx="391364" cy="1217812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左大かっこ 19">
            <a:extLst>
              <a:ext uri="{FF2B5EF4-FFF2-40B4-BE49-F238E27FC236}">
                <a16:creationId xmlns:a16="http://schemas.microsoft.com/office/drawing/2014/main" id="{70DD55FE-A585-47B7-8573-40FFE6C19CA1}"/>
              </a:ext>
            </a:extLst>
          </p:cNvPr>
          <p:cNvSpPr/>
          <p:nvPr/>
        </p:nvSpPr>
        <p:spPr>
          <a:xfrm rot="16200000">
            <a:off x="4060662" y="2467923"/>
            <a:ext cx="48693" cy="124358"/>
          </a:xfrm>
          <a:prstGeom prst="leftBracke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左大かっこ 20">
            <a:extLst>
              <a:ext uri="{FF2B5EF4-FFF2-40B4-BE49-F238E27FC236}">
                <a16:creationId xmlns:a16="http://schemas.microsoft.com/office/drawing/2014/main" id="{9DFEA9B0-178C-4E54-8708-4D10BCB08D02}"/>
              </a:ext>
            </a:extLst>
          </p:cNvPr>
          <p:cNvSpPr/>
          <p:nvPr/>
        </p:nvSpPr>
        <p:spPr>
          <a:xfrm rot="16200000">
            <a:off x="4914060" y="3737524"/>
            <a:ext cx="59601" cy="526698"/>
          </a:xfrm>
          <a:prstGeom prst="leftBracke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038EEA4-5E62-4DD3-9FF7-8FA5D7CDDFDA}"/>
              </a:ext>
            </a:extLst>
          </p:cNvPr>
          <p:cNvCxnSpPr>
            <a:cxnSpLocks/>
            <a:stCxn id="20" idx="1"/>
          </p:cNvCxnSpPr>
          <p:nvPr/>
        </p:nvCxnSpPr>
        <p:spPr>
          <a:xfrm>
            <a:off x="4085009" y="2554449"/>
            <a:ext cx="830805" cy="1205564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78C72BC-F6BF-4C2C-B62E-F73EE18B092F}"/>
              </a:ext>
            </a:extLst>
          </p:cNvPr>
          <p:cNvSpPr/>
          <p:nvPr/>
        </p:nvSpPr>
        <p:spPr>
          <a:xfrm>
            <a:off x="2845612" y="1660551"/>
            <a:ext cx="3284526" cy="32531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4F3E247-1489-4002-BDF6-2B0B72443F50}"/>
              </a:ext>
            </a:extLst>
          </p:cNvPr>
          <p:cNvSpPr/>
          <p:nvPr/>
        </p:nvSpPr>
        <p:spPr>
          <a:xfrm>
            <a:off x="3190869" y="4175324"/>
            <a:ext cx="2771850" cy="45098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9388BA3-0F38-41BD-97C1-2C674985B88D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323285" y="4030675"/>
            <a:ext cx="1" cy="252997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EF8CE59-92E2-4916-82BF-EAEBCF4DCC45}"/>
              </a:ext>
            </a:extLst>
          </p:cNvPr>
          <p:cNvCxnSpPr>
            <a:cxnSpLocks/>
          </p:cNvCxnSpPr>
          <p:nvPr/>
        </p:nvCxnSpPr>
        <p:spPr>
          <a:xfrm flipH="1">
            <a:off x="4948734" y="4030674"/>
            <a:ext cx="2" cy="252998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A4DFAD5-03F3-4F1D-B6CE-B264D8588582}"/>
              </a:ext>
            </a:extLst>
          </p:cNvPr>
          <p:cNvSpPr txBox="1"/>
          <p:nvPr/>
        </p:nvSpPr>
        <p:spPr>
          <a:xfrm>
            <a:off x="3542387" y="4283672"/>
            <a:ext cx="222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solidFill>
                  <a:srgbClr val="FF0000"/>
                </a:solidFill>
              </a:rPr>
              <a:t>関数のブロック内でのみ有効</a:t>
            </a:r>
          </a:p>
        </p:txBody>
      </p:sp>
    </p:spTree>
    <p:extLst>
      <p:ext uri="{BB962C8B-B14F-4D97-AF65-F5344CB8AC3E}">
        <p14:creationId xmlns:p14="http://schemas.microsoft.com/office/powerpoint/2010/main" val="4231099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7960B04E-E67D-4C4A-A15E-577EE3D0C893}"/>
              </a:ext>
            </a:extLst>
          </p:cNvPr>
          <p:cNvSpPr/>
          <p:nvPr/>
        </p:nvSpPr>
        <p:spPr>
          <a:xfrm>
            <a:off x="3371971" y="2679927"/>
            <a:ext cx="1180714" cy="885139"/>
          </a:xfrm>
          <a:prstGeom prst="right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CC41E48-CA9F-4072-BE04-76C059F2E403}"/>
              </a:ext>
            </a:extLst>
          </p:cNvPr>
          <p:cNvCxnSpPr>
            <a:cxnSpLocks/>
          </p:cNvCxnSpPr>
          <p:nvPr/>
        </p:nvCxnSpPr>
        <p:spPr>
          <a:xfrm flipH="1">
            <a:off x="2683530" y="2905021"/>
            <a:ext cx="653569" cy="0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63F980A9-79B4-4B0B-870B-DD5E4A599DAC}"/>
              </a:ext>
            </a:extLst>
          </p:cNvPr>
          <p:cNvCxnSpPr>
            <a:cxnSpLocks/>
          </p:cNvCxnSpPr>
          <p:nvPr/>
        </p:nvCxnSpPr>
        <p:spPr>
          <a:xfrm flipH="1">
            <a:off x="2697144" y="3352007"/>
            <a:ext cx="653569" cy="0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3FD9CDC-2625-4106-AF99-01543FE9F7CE}"/>
              </a:ext>
            </a:extLst>
          </p:cNvPr>
          <p:cNvCxnSpPr>
            <a:cxnSpLocks/>
          </p:cNvCxnSpPr>
          <p:nvPr/>
        </p:nvCxnSpPr>
        <p:spPr>
          <a:xfrm>
            <a:off x="2619822" y="2889318"/>
            <a:ext cx="0" cy="462689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573E423-5A83-4B18-B579-2EF5F3CA3EE3}"/>
              </a:ext>
            </a:extLst>
          </p:cNvPr>
          <p:cNvSpPr txBox="1"/>
          <p:nvPr/>
        </p:nvSpPr>
        <p:spPr>
          <a:xfrm>
            <a:off x="1090914" y="2947943"/>
            <a:ext cx="1471493" cy="30777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iArrowBaseWidth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979676E-5984-4CAD-B0A2-B7C675F63BD3}"/>
              </a:ext>
            </a:extLst>
          </p:cNvPr>
          <p:cNvCxnSpPr>
            <a:cxnSpLocks/>
          </p:cNvCxnSpPr>
          <p:nvPr/>
        </p:nvCxnSpPr>
        <p:spPr>
          <a:xfrm flipV="1">
            <a:off x="4109588" y="3607631"/>
            <a:ext cx="0" cy="298686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168B1EC-E595-49F3-91B5-065C28265284}"/>
              </a:ext>
            </a:extLst>
          </p:cNvPr>
          <p:cNvCxnSpPr>
            <a:cxnSpLocks/>
          </p:cNvCxnSpPr>
          <p:nvPr/>
        </p:nvCxnSpPr>
        <p:spPr>
          <a:xfrm flipH="1">
            <a:off x="3401574" y="3906220"/>
            <a:ext cx="679438" cy="0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6145D61D-8EA2-4084-90F4-0ED139F0DAA6}"/>
              </a:ext>
            </a:extLst>
          </p:cNvPr>
          <p:cNvCxnSpPr>
            <a:cxnSpLocks/>
          </p:cNvCxnSpPr>
          <p:nvPr/>
        </p:nvCxnSpPr>
        <p:spPr>
          <a:xfrm flipV="1">
            <a:off x="3386474" y="3380238"/>
            <a:ext cx="0" cy="525982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A23AF6C-B563-42CC-9B8D-213A54AEA63C}"/>
              </a:ext>
            </a:extLst>
          </p:cNvPr>
          <p:cNvSpPr txBox="1"/>
          <p:nvPr/>
        </p:nvSpPr>
        <p:spPr>
          <a:xfrm>
            <a:off x="3028439" y="4020859"/>
            <a:ext cx="1501886" cy="30777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iArrowBaseHeight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869FAE1-0C7A-4D55-8700-07F850CDD29E}"/>
              </a:ext>
            </a:extLst>
          </p:cNvPr>
          <p:cNvCxnSpPr>
            <a:cxnSpLocks/>
          </p:cNvCxnSpPr>
          <p:nvPr/>
        </p:nvCxnSpPr>
        <p:spPr>
          <a:xfrm flipH="1">
            <a:off x="4155981" y="2663005"/>
            <a:ext cx="653569" cy="0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48F0D229-6D89-467A-8F99-D350778F4B05}"/>
              </a:ext>
            </a:extLst>
          </p:cNvPr>
          <p:cNvCxnSpPr>
            <a:cxnSpLocks/>
          </p:cNvCxnSpPr>
          <p:nvPr/>
        </p:nvCxnSpPr>
        <p:spPr>
          <a:xfrm flipH="1">
            <a:off x="4163297" y="3571056"/>
            <a:ext cx="653569" cy="0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0AD7FC2-236C-4B5A-BE4B-59A444A45BEA}"/>
              </a:ext>
            </a:extLst>
          </p:cNvPr>
          <p:cNvCxnSpPr>
            <a:cxnSpLocks/>
          </p:cNvCxnSpPr>
          <p:nvPr/>
        </p:nvCxnSpPr>
        <p:spPr>
          <a:xfrm>
            <a:off x="4816866" y="2679927"/>
            <a:ext cx="0" cy="883814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496C0D1-E673-4EB3-B90E-0D7E42977416}"/>
              </a:ext>
            </a:extLst>
          </p:cNvPr>
          <p:cNvSpPr txBox="1"/>
          <p:nvPr/>
        </p:nvSpPr>
        <p:spPr>
          <a:xfrm>
            <a:off x="4893599" y="2676351"/>
            <a:ext cx="1509965" cy="30777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iArrowHeadWidth</a:t>
            </a:r>
            <a:endParaRPr kumimoji="1" lang="ja-JP" altLang="en-US" sz="1400" dirty="0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761F6940-4B76-48A8-AF1D-D762ABBA7B53}"/>
              </a:ext>
            </a:extLst>
          </p:cNvPr>
          <p:cNvCxnSpPr>
            <a:cxnSpLocks/>
          </p:cNvCxnSpPr>
          <p:nvPr/>
        </p:nvCxnSpPr>
        <p:spPr>
          <a:xfrm flipV="1">
            <a:off x="4545369" y="2311620"/>
            <a:ext cx="0" cy="737298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4ED4226-BEBD-40EA-8535-352455605E6F}"/>
              </a:ext>
            </a:extLst>
          </p:cNvPr>
          <p:cNvCxnSpPr>
            <a:cxnSpLocks/>
          </p:cNvCxnSpPr>
          <p:nvPr/>
        </p:nvCxnSpPr>
        <p:spPr>
          <a:xfrm flipV="1">
            <a:off x="4107039" y="2311620"/>
            <a:ext cx="0" cy="298686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7282773F-BB75-4365-BDB7-D63BBDD77E64}"/>
              </a:ext>
            </a:extLst>
          </p:cNvPr>
          <p:cNvCxnSpPr>
            <a:cxnSpLocks/>
          </p:cNvCxnSpPr>
          <p:nvPr/>
        </p:nvCxnSpPr>
        <p:spPr>
          <a:xfrm flipH="1">
            <a:off x="4107039" y="2273728"/>
            <a:ext cx="445646" cy="0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5F14EACA-146F-4CA1-A6E4-A07061907200}"/>
              </a:ext>
            </a:extLst>
          </p:cNvPr>
          <p:cNvSpPr txBox="1"/>
          <p:nvPr/>
        </p:nvSpPr>
        <p:spPr>
          <a:xfrm>
            <a:off x="3641384" y="1876278"/>
            <a:ext cx="1522725" cy="30777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iArrowHeadheight</a:t>
            </a:r>
            <a:endParaRPr kumimoji="1" lang="ja-JP" altLang="en-US" sz="14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43A17F1-24A3-4B4D-9132-366107984070}"/>
              </a:ext>
            </a:extLst>
          </p:cNvPr>
          <p:cNvSpPr/>
          <p:nvPr/>
        </p:nvSpPr>
        <p:spPr>
          <a:xfrm>
            <a:off x="1009498" y="1726387"/>
            <a:ext cx="5552236" cy="337962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11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829611" y="3125190"/>
            <a:ext cx="273588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>
            <a:off x="3369336" y="2553005"/>
            <a:ext cx="0" cy="2116280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5565497" y="294052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3216888" y="465300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2708143" y="3097320"/>
            <a:ext cx="925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latin typeface="+mn-ea"/>
              </a:rPr>
              <a:t>原点</a:t>
            </a:r>
            <a:r>
              <a:rPr kumimoji="1" lang="en-US" altLang="ja-JP" sz="1050" dirty="0">
                <a:latin typeface="+mn-ea"/>
              </a:rPr>
              <a:t>(0,0)</a:t>
            </a:r>
            <a:endParaRPr kumimoji="1" lang="ja-JP" altLang="en-US" sz="1050" dirty="0">
              <a:latin typeface="+mn-ea"/>
            </a:endParaRP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7960B04E-E67D-4C4A-A15E-577EE3D0C893}"/>
              </a:ext>
            </a:extLst>
          </p:cNvPr>
          <p:cNvSpPr/>
          <p:nvPr/>
        </p:nvSpPr>
        <p:spPr>
          <a:xfrm>
            <a:off x="3371971" y="2679927"/>
            <a:ext cx="1180714" cy="885139"/>
          </a:xfrm>
          <a:prstGeom prst="rightArrow">
            <a:avLst/>
          </a:prstGeom>
          <a:solidFill>
            <a:srgbClr val="000000">
              <a:alpha val="6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66DD167-CE58-4CBB-A339-C19EAFBE4E96}"/>
              </a:ext>
            </a:extLst>
          </p:cNvPr>
          <p:cNvSpPr/>
          <p:nvPr/>
        </p:nvSpPr>
        <p:spPr>
          <a:xfrm>
            <a:off x="3337099" y="3086837"/>
            <a:ext cx="71320" cy="71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3350713" y="2873547"/>
            <a:ext cx="52055" cy="52055"/>
          </a:xfrm>
          <a:prstGeom prst="ellipse">
            <a:avLst/>
          </a:prstGeom>
          <a:solidFill>
            <a:srgbClr val="008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3E290A78-1A5B-4FCB-BA4A-A8C3AD464F87}"/>
              </a:ext>
            </a:extLst>
          </p:cNvPr>
          <p:cNvSpPr/>
          <p:nvPr/>
        </p:nvSpPr>
        <p:spPr>
          <a:xfrm>
            <a:off x="3350713" y="3318680"/>
            <a:ext cx="52055" cy="52055"/>
          </a:xfrm>
          <a:prstGeom prst="ellipse">
            <a:avLst/>
          </a:prstGeom>
          <a:solidFill>
            <a:srgbClr val="008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23DFBDFF-0A18-4EDB-B9B2-EC2E6A735F39}"/>
              </a:ext>
            </a:extLst>
          </p:cNvPr>
          <p:cNvSpPr/>
          <p:nvPr/>
        </p:nvSpPr>
        <p:spPr>
          <a:xfrm>
            <a:off x="4081014" y="3328183"/>
            <a:ext cx="52055" cy="52055"/>
          </a:xfrm>
          <a:prstGeom prst="ellipse">
            <a:avLst/>
          </a:prstGeom>
          <a:solidFill>
            <a:srgbClr val="008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91EEC87-CCF4-4897-9E29-0F67C8205522}"/>
              </a:ext>
            </a:extLst>
          </p:cNvPr>
          <p:cNvSpPr/>
          <p:nvPr/>
        </p:nvSpPr>
        <p:spPr>
          <a:xfrm>
            <a:off x="4081013" y="2866231"/>
            <a:ext cx="52055" cy="52055"/>
          </a:xfrm>
          <a:prstGeom prst="ellipse">
            <a:avLst/>
          </a:prstGeom>
          <a:solidFill>
            <a:srgbClr val="008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40FA951D-3A1D-4F86-9D05-583E30245D76}"/>
              </a:ext>
            </a:extLst>
          </p:cNvPr>
          <p:cNvSpPr/>
          <p:nvPr/>
        </p:nvSpPr>
        <p:spPr>
          <a:xfrm>
            <a:off x="4081012" y="2637311"/>
            <a:ext cx="52055" cy="52055"/>
          </a:xfrm>
          <a:prstGeom prst="ellipse">
            <a:avLst/>
          </a:prstGeom>
          <a:solidFill>
            <a:srgbClr val="008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ED9CF4A-1E84-4420-AC92-D98E1ECF51EF}"/>
              </a:ext>
            </a:extLst>
          </p:cNvPr>
          <p:cNvSpPr/>
          <p:nvPr/>
        </p:nvSpPr>
        <p:spPr>
          <a:xfrm>
            <a:off x="4519342" y="3098787"/>
            <a:ext cx="52055" cy="52055"/>
          </a:xfrm>
          <a:prstGeom prst="ellipse">
            <a:avLst/>
          </a:prstGeom>
          <a:solidFill>
            <a:srgbClr val="008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9E78F43-C17C-46BF-92E4-7FE14875FA9A}"/>
              </a:ext>
            </a:extLst>
          </p:cNvPr>
          <p:cNvSpPr/>
          <p:nvPr/>
        </p:nvSpPr>
        <p:spPr>
          <a:xfrm>
            <a:off x="4081012" y="3537714"/>
            <a:ext cx="52055" cy="52055"/>
          </a:xfrm>
          <a:prstGeom prst="ellipse">
            <a:avLst/>
          </a:prstGeom>
          <a:solidFill>
            <a:srgbClr val="008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CC41E48-CA9F-4072-BE04-76C059F2E403}"/>
              </a:ext>
            </a:extLst>
          </p:cNvPr>
          <p:cNvCxnSpPr>
            <a:cxnSpLocks/>
          </p:cNvCxnSpPr>
          <p:nvPr/>
        </p:nvCxnSpPr>
        <p:spPr>
          <a:xfrm flipH="1">
            <a:off x="2683530" y="2905021"/>
            <a:ext cx="653569" cy="0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63F980A9-79B4-4B0B-870B-DD5E4A599DAC}"/>
              </a:ext>
            </a:extLst>
          </p:cNvPr>
          <p:cNvCxnSpPr>
            <a:cxnSpLocks/>
          </p:cNvCxnSpPr>
          <p:nvPr/>
        </p:nvCxnSpPr>
        <p:spPr>
          <a:xfrm flipH="1">
            <a:off x="2697144" y="3352007"/>
            <a:ext cx="653569" cy="0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3FD9CDC-2625-4106-AF99-01543FE9F7CE}"/>
              </a:ext>
            </a:extLst>
          </p:cNvPr>
          <p:cNvCxnSpPr>
            <a:cxnSpLocks/>
          </p:cNvCxnSpPr>
          <p:nvPr/>
        </p:nvCxnSpPr>
        <p:spPr>
          <a:xfrm>
            <a:off x="2619822" y="2889318"/>
            <a:ext cx="0" cy="462689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573E423-5A83-4B18-B579-2EF5F3CA3EE3}"/>
              </a:ext>
            </a:extLst>
          </p:cNvPr>
          <p:cNvSpPr txBox="1"/>
          <p:nvPr/>
        </p:nvSpPr>
        <p:spPr>
          <a:xfrm>
            <a:off x="1090914" y="2947943"/>
            <a:ext cx="1471493" cy="30777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iArrowBaseWidth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979676E-5984-4CAD-B0A2-B7C675F63BD3}"/>
              </a:ext>
            </a:extLst>
          </p:cNvPr>
          <p:cNvCxnSpPr>
            <a:cxnSpLocks/>
          </p:cNvCxnSpPr>
          <p:nvPr/>
        </p:nvCxnSpPr>
        <p:spPr>
          <a:xfrm flipV="1">
            <a:off x="4109588" y="3607631"/>
            <a:ext cx="0" cy="298686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168B1EC-E595-49F3-91B5-065C28265284}"/>
              </a:ext>
            </a:extLst>
          </p:cNvPr>
          <p:cNvCxnSpPr>
            <a:cxnSpLocks/>
          </p:cNvCxnSpPr>
          <p:nvPr/>
        </p:nvCxnSpPr>
        <p:spPr>
          <a:xfrm flipH="1">
            <a:off x="3401574" y="3906220"/>
            <a:ext cx="679438" cy="0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6145D61D-8EA2-4084-90F4-0ED139F0DAA6}"/>
              </a:ext>
            </a:extLst>
          </p:cNvPr>
          <p:cNvCxnSpPr>
            <a:cxnSpLocks/>
          </p:cNvCxnSpPr>
          <p:nvPr/>
        </p:nvCxnSpPr>
        <p:spPr>
          <a:xfrm flipV="1">
            <a:off x="3386474" y="3380238"/>
            <a:ext cx="0" cy="525982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A23AF6C-B563-42CC-9B8D-213A54AEA63C}"/>
              </a:ext>
            </a:extLst>
          </p:cNvPr>
          <p:cNvSpPr txBox="1"/>
          <p:nvPr/>
        </p:nvSpPr>
        <p:spPr>
          <a:xfrm>
            <a:off x="3028439" y="4020859"/>
            <a:ext cx="1501886" cy="30777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iArrowBaseHeight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869FAE1-0C7A-4D55-8700-07F850CDD29E}"/>
              </a:ext>
            </a:extLst>
          </p:cNvPr>
          <p:cNvCxnSpPr>
            <a:cxnSpLocks/>
          </p:cNvCxnSpPr>
          <p:nvPr/>
        </p:nvCxnSpPr>
        <p:spPr>
          <a:xfrm flipH="1">
            <a:off x="4155981" y="2663005"/>
            <a:ext cx="653569" cy="0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48F0D229-6D89-467A-8F99-D350778F4B05}"/>
              </a:ext>
            </a:extLst>
          </p:cNvPr>
          <p:cNvCxnSpPr>
            <a:cxnSpLocks/>
          </p:cNvCxnSpPr>
          <p:nvPr/>
        </p:nvCxnSpPr>
        <p:spPr>
          <a:xfrm flipH="1">
            <a:off x="4163297" y="3571056"/>
            <a:ext cx="653569" cy="0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0AD7FC2-236C-4B5A-BE4B-59A444A45BEA}"/>
              </a:ext>
            </a:extLst>
          </p:cNvPr>
          <p:cNvCxnSpPr>
            <a:cxnSpLocks/>
          </p:cNvCxnSpPr>
          <p:nvPr/>
        </p:nvCxnSpPr>
        <p:spPr>
          <a:xfrm>
            <a:off x="4816866" y="2679927"/>
            <a:ext cx="0" cy="883814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496C0D1-E673-4EB3-B90E-0D7E42977416}"/>
              </a:ext>
            </a:extLst>
          </p:cNvPr>
          <p:cNvSpPr txBox="1"/>
          <p:nvPr/>
        </p:nvSpPr>
        <p:spPr>
          <a:xfrm>
            <a:off x="4893599" y="2676351"/>
            <a:ext cx="1509965" cy="30777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iArrowHeadWidth</a:t>
            </a:r>
            <a:endParaRPr kumimoji="1" lang="ja-JP" altLang="en-US" sz="1400" dirty="0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761F6940-4B76-48A8-AF1D-D762ABBA7B53}"/>
              </a:ext>
            </a:extLst>
          </p:cNvPr>
          <p:cNvCxnSpPr>
            <a:cxnSpLocks/>
          </p:cNvCxnSpPr>
          <p:nvPr/>
        </p:nvCxnSpPr>
        <p:spPr>
          <a:xfrm flipV="1">
            <a:off x="4545369" y="2311620"/>
            <a:ext cx="0" cy="737298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4ED4226-BEBD-40EA-8535-352455605E6F}"/>
              </a:ext>
            </a:extLst>
          </p:cNvPr>
          <p:cNvCxnSpPr>
            <a:cxnSpLocks/>
          </p:cNvCxnSpPr>
          <p:nvPr/>
        </p:nvCxnSpPr>
        <p:spPr>
          <a:xfrm flipV="1">
            <a:off x="4107039" y="2311620"/>
            <a:ext cx="0" cy="298686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7282773F-BB75-4365-BDB7-D63BBDD77E64}"/>
              </a:ext>
            </a:extLst>
          </p:cNvPr>
          <p:cNvCxnSpPr>
            <a:cxnSpLocks/>
          </p:cNvCxnSpPr>
          <p:nvPr/>
        </p:nvCxnSpPr>
        <p:spPr>
          <a:xfrm flipH="1">
            <a:off x="4107039" y="2273728"/>
            <a:ext cx="445646" cy="0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5F14EACA-146F-4CA1-A6E4-A07061907200}"/>
              </a:ext>
            </a:extLst>
          </p:cNvPr>
          <p:cNvSpPr txBox="1"/>
          <p:nvPr/>
        </p:nvSpPr>
        <p:spPr>
          <a:xfrm>
            <a:off x="3641384" y="1876278"/>
            <a:ext cx="1522725" cy="30777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iArrowHeadheight</a:t>
            </a:r>
            <a:endParaRPr kumimoji="1" lang="ja-JP" altLang="en-US" sz="14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43A17F1-24A3-4B4D-9132-366107984070}"/>
              </a:ext>
            </a:extLst>
          </p:cNvPr>
          <p:cNvSpPr/>
          <p:nvPr/>
        </p:nvSpPr>
        <p:spPr>
          <a:xfrm>
            <a:off x="1009498" y="1726387"/>
            <a:ext cx="5552236" cy="337962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7472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情報処理ⅡAB_第1回0519.potx" id="{D6D3EE47-55AF-4C34-8A70-0C5498DD7343}" vid="{401C4A9D-60BB-461D-B504-C176F7156A8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18793</TotalTime>
  <Words>351</Words>
  <Application>Microsoft Office PowerPoint</Application>
  <PresentationFormat>画面に合わせる (4:3)</PresentationFormat>
  <Paragraphs>84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Medium</vt:lpstr>
      <vt:lpstr>Arial</vt:lpstr>
      <vt:lpstr>Calibri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座標変換</vt:lpstr>
      <vt:lpstr>座標変換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福嶋　昭彦</dc:creator>
  <cp:lastModifiedBy>福嶋　昭彦</cp:lastModifiedBy>
  <cp:revision>941</cp:revision>
  <dcterms:created xsi:type="dcterms:W3CDTF">2020-05-22T01:53:53Z</dcterms:created>
  <dcterms:modified xsi:type="dcterms:W3CDTF">2021-05-23T08:20:01Z</dcterms:modified>
</cp:coreProperties>
</file>