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574" r:id="rId2"/>
    <p:sldId id="570" r:id="rId3"/>
    <p:sldId id="573" r:id="rId4"/>
    <p:sldId id="572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8080"/>
    <a:srgbClr val="00FF00"/>
    <a:srgbClr val="00FE00"/>
    <a:srgbClr val="26262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9" autoAdjust="0"/>
    <p:restoredTop sz="90323" autoAdjust="0"/>
  </p:normalViewPr>
  <p:slideViewPr>
    <p:cSldViewPr snapToGrid="0">
      <p:cViewPr varScale="1">
        <p:scale>
          <a:sx n="130" d="100"/>
          <a:sy n="130" d="100"/>
        </p:scale>
        <p:origin x="252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850"/>
    </p:cViewPr>
  </p:sorterViewPr>
  <p:notesViewPr>
    <p:cSldViewPr snapToGrid="0">
      <p:cViewPr varScale="1">
        <p:scale>
          <a:sx n="91" d="100"/>
          <a:sy n="91" d="100"/>
        </p:scale>
        <p:origin x="17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06DD886-23BF-4F18-A0DC-1FAC491CCC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C7D6CD-5021-4F79-9B49-F5D1C79DD8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9501B-69D0-4000-9A67-A4069798CF04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550F86-4FC3-40B5-B4DE-BA6A58129D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310D7E-763B-401E-902C-19CD22C312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D7A99-1CAC-494E-8527-5E4930102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977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20702-79C6-4D55-B0C7-6A4E995866BD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A12E0-904E-477F-95C1-9D6C51EC6C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0837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solidFill>
            <a:srgbClr val="008080"/>
          </a:solidFill>
        </p:spPr>
        <p:txBody>
          <a:bodyPr anchor="b"/>
          <a:lstStyle>
            <a:lvl1pPr marL="0" algn="dist">
              <a:defRPr sz="6000" strike="noStrike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dist">
              <a:spcBef>
                <a:spcPts val="0"/>
              </a:spcBef>
              <a:buNone/>
              <a:defRPr sz="23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2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4pPr>
              <a:spcBef>
                <a:spcPts val="300"/>
              </a:spcBef>
              <a:spcAft>
                <a:spcPts val="300"/>
              </a:spcAft>
              <a:defRPr/>
            </a:lvl4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299853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93FB51-EC03-47B1-A056-A092826493C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28650" y="6356354"/>
            <a:ext cx="3086100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698D13-3DE8-49F2-BD4B-8F0F2733D3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C4A308-4BD0-4403-A809-06B1BD88AB4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0000" y="1278000"/>
            <a:ext cx="7887600" cy="4899600"/>
          </a:xfrm>
        </p:spPr>
        <p:txBody>
          <a:bodyPr/>
          <a:lstStyle>
            <a:lvl2pPr>
              <a:spcBef>
                <a:spcPts val="400"/>
              </a:spcBef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300"/>
              </a:spcBef>
              <a:spcAft>
                <a:spcPts val="300"/>
              </a:spcAft>
              <a:defRPr/>
            </a:lvl4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7390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1E91AFC2-37F5-43FE-9D5F-85EB59DD3F5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8650" y="2075936"/>
            <a:ext cx="7634288" cy="4137090"/>
          </a:xfrm>
        </p:spPr>
        <p:txBody>
          <a:bodyPr numCol="2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6B653365-7279-42DE-AF02-FE8EA90CB07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28650" y="6356355"/>
            <a:ext cx="3086100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17D2EE3F-B8C2-4C47-93FB-706E0874620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12610A-67FF-4203-9DE5-995C0C9ADC6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8650" y="1324801"/>
            <a:ext cx="7635875" cy="751136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37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87D194-7D5A-4847-88D2-5FED0681DB6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28650" y="6356355"/>
            <a:ext cx="3086100" cy="365125"/>
          </a:xfrm>
        </p:spPr>
        <p:txBody>
          <a:bodyPr/>
          <a:lstStyle>
            <a:lvl1pPr algn="l">
              <a:defRPr sz="1600"/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7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122366"/>
            <a:ext cx="6857999" cy="4135437"/>
          </a:xfrm>
          <a:solidFill>
            <a:srgbClr val="008080"/>
          </a:solidFill>
        </p:spPr>
        <p:txBody>
          <a:bodyPr anchor="ctr">
            <a:normAutofit/>
          </a:bodyPr>
          <a:lstStyle>
            <a:lvl1pPr marL="0" algn="ctr">
              <a:defRPr sz="4000" strike="noStrike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8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+mj-lt"/>
              <a:buNone/>
              <a:defRPr sz="2400"/>
            </a:lvl1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rgbClr val="008080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dirty="0"/>
              <a:t>引用</a:t>
            </a:r>
            <a:r>
              <a:rPr kumimoji="1" lang="en-US" altLang="ja-JP" dirty="0"/>
              <a:t>,</a:t>
            </a:r>
            <a:r>
              <a:rPr kumimoji="1" lang="ja-JP" altLang="en-US" dirty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38960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753625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76865"/>
            <a:ext cx="7886700" cy="4900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104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64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8" r:id="rId4"/>
    <p:sldLayoutId id="2147483665" r:id="rId5"/>
    <p:sldLayoutId id="2147483666" r:id="rId6"/>
    <p:sldLayoutId id="2147483667" r:id="rId7"/>
  </p:sldLayoutIdLst>
  <p:hf hdr="0" dt="0"/>
  <p:txStyles>
    <p:titleStyle>
      <a:lvl1pPr marL="215995" algn="l" defTabSz="914377" rtl="0" eaLnBrk="1" latinLnBrk="0" hangingPunct="1">
        <a:lnSpc>
          <a:spcPct val="90000"/>
        </a:lnSpc>
        <a:spcBef>
          <a:spcPct val="0"/>
        </a:spcBef>
        <a:buNone/>
        <a:defRPr kumimoji="1" sz="3200" kern="1200" spc="-151">
          <a:solidFill>
            <a:schemeClr val="bg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FontTx/>
        <a:buNone/>
        <a:defRPr kumimoji="1" sz="40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1pPr>
      <a:lvl2pPr marL="534988" indent="-263525" algn="l" defTabSz="914377" rtl="0" eaLnBrk="1" latinLnBrk="0" hangingPunct="1">
        <a:lnSpc>
          <a:spcPct val="100000"/>
        </a:lnSpc>
        <a:spcBef>
          <a:spcPts val="200"/>
        </a:spcBef>
        <a:spcAft>
          <a:spcPts val="300"/>
        </a:spcAft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2pPr>
      <a:lvl3pPr marL="898525" indent="-273050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SzPct val="80000"/>
        <a:buFont typeface="游ゴシック" panose="020B0400000000000000" pitchFamily="50" charset="-128"/>
        <a:buChar char="-"/>
        <a:tabLst>
          <a:tab pos="625475" algn="l"/>
        </a:tabLst>
        <a:defRPr kumimoji="1" sz="2700" kern="1200">
          <a:solidFill>
            <a:schemeClr val="tx1"/>
          </a:solidFill>
          <a:latin typeface="+mn-ea"/>
          <a:ea typeface="+mn-ea"/>
          <a:cs typeface="+mn-cs"/>
        </a:defRPr>
      </a:lvl3pPr>
      <a:lvl4pPr marL="1341438" indent="-268288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SzPct val="100000"/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ea"/>
          <a:ea typeface="+mn-ea"/>
          <a:cs typeface="+mn-cs"/>
        </a:defRPr>
      </a:lvl4pPr>
      <a:lvl5pPr marL="1700213" indent="-268288" algn="l" defTabSz="914377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-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1DA12EE-5067-4F3C-AD00-D3FB80AA4DC8}"/>
              </a:ext>
            </a:extLst>
          </p:cNvPr>
          <p:cNvSpPr txBox="1"/>
          <p:nvPr/>
        </p:nvSpPr>
        <p:spPr>
          <a:xfrm>
            <a:off x="829945" y="2033926"/>
            <a:ext cx="254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Source Sans Pro" panose="020B0503030403020204" pitchFamily="34" charset="0"/>
                <a:ea typeface="Source Sans Pro" panose="020B0503030403020204" pitchFamily="34" charset="0"/>
              </a:rPr>
              <a:t>float fX = random( 500 );</a:t>
            </a:r>
            <a:endParaRPr kumimoji="1" lang="ja-JP" altLang="en-US" dirty="0">
              <a:latin typeface="Source Sans Pro" panose="020B0503030403020204" pitchFamily="34" charset="0"/>
            </a:endParaRPr>
          </a:p>
        </p:txBody>
      </p:sp>
      <p:sp>
        <p:nvSpPr>
          <p:cNvPr id="29" name="左中かっこ 28">
            <a:extLst>
              <a:ext uri="{FF2B5EF4-FFF2-40B4-BE49-F238E27FC236}">
                <a16:creationId xmlns:a16="http://schemas.microsoft.com/office/drawing/2014/main" id="{2A77E5A4-D883-47D0-A18D-1BC89F5A4CE6}"/>
              </a:ext>
            </a:extLst>
          </p:cNvPr>
          <p:cNvSpPr/>
          <p:nvPr/>
        </p:nvSpPr>
        <p:spPr>
          <a:xfrm rot="16200000">
            <a:off x="2769002" y="2221390"/>
            <a:ext cx="143165" cy="404490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AFF22C1-3145-40E6-8C17-4701837355E7}"/>
              </a:ext>
            </a:extLst>
          </p:cNvPr>
          <p:cNvSpPr txBox="1"/>
          <p:nvPr/>
        </p:nvSpPr>
        <p:spPr>
          <a:xfrm>
            <a:off x="2568714" y="253604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rgbClr val="0070C0"/>
                </a:solidFill>
              </a:rPr>
              <a:t>引数</a:t>
            </a:r>
          </a:p>
        </p:txBody>
      </p:sp>
      <p:sp>
        <p:nvSpPr>
          <p:cNvPr id="31" name="左中かっこ 30">
            <a:extLst>
              <a:ext uri="{FF2B5EF4-FFF2-40B4-BE49-F238E27FC236}">
                <a16:creationId xmlns:a16="http://schemas.microsoft.com/office/drawing/2014/main" id="{903F71E1-4DE5-467A-B540-7A851AED4D7C}"/>
              </a:ext>
            </a:extLst>
          </p:cNvPr>
          <p:cNvSpPr/>
          <p:nvPr/>
        </p:nvSpPr>
        <p:spPr>
          <a:xfrm rot="16200000">
            <a:off x="2102390" y="2064670"/>
            <a:ext cx="143166" cy="697178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CFF6794-C9A5-41DE-9110-188BF1563A6B}"/>
              </a:ext>
            </a:extLst>
          </p:cNvPr>
          <p:cNvSpPr txBox="1"/>
          <p:nvPr/>
        </p:nvSpPr>
        <p:spPr>
          <a:xfrm>
            <a:off x="1799287" y="253604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rgbClr val="0070C0"/>
                </a:solidFill>
              </a:rPr>
              <a:t>関数名</a:t>
            </a:r>
          </a:p>
        </p:txBody>
      </p:sp>
      <p:sp>
        <p:nvSpPr>
          <p:cNvPr id="20" name="左中かっこ 19">
            <a:extLst>
              <a:ext uri="{FF2B5EF4-FFF2-40B4-BE49-F238E27FC236}">
                <a16:creationId xmlns:a16="http://schemas.microsoft.com/office/drawing/2014/main" id="{104FAC63-ECB2-F4D0-187A-2D1686FC9ADE}"/>
              </a:ext>
            </a:extLst>
          </p:cNvPr>
          <p:cNvSpPr/>
          <p:nvPr/>
        </p:nvSpPr>
        <p:spPr>
          <a:xfrm rot="16200000">
            <a:off x="2397335" y="2382535"/>
            <a:ext cx="143166" cy="1287069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6429642-3963-59BC-DB6C-C3C29D40B3D3}"/>
              </a:ext>
            </a:extLst>
          </p:cNvPr>
          <p:cNvSpPr txBox="1"/>
          <p:nvPr/>
        </p:nvSpPr>
        <p:spPr>
          <a:xfrm>
            <a:off x="2125270" y="315220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rgbClr val="0070C0"/>
                </a:solidFill>
              </a:rPr>
              <a:t>返り値</a:t>
            </a:r>
            <a:endParaRPr kumimoji="1" lang="ja-JP" altLang="en-US" sz="1400" dirty="0">
              <a:solidFill>
                <a:srgbClr val="0070C0"/>
              </a:solidFill>
            </a:endParaRPr>
          </a:p>
        </p:txBody>
      </p:sp>
      <p:sp>
        <p:nvSpPr>
          <p:cNvPr id="26" name="円弧 25">
            <a:extLst>
              <a:ext uri="{FF2B5EF4-FFF2-40B4-BE49-F238E27FC236}">
                <a16:creationId xmlns:a16="http://schemas.microsoft.com/office/drawing/2014/main" id="{7E3E1E7D-B921-1C47-E764-B3657FB2DA57}"/>
              </a:ext>
            </a:extLst>
          </p:cNvPr>
          <p:cNvSpPr/>
          <p:nvPr/>
        </p:nvSpPr>
        <p:spPr>
          <a:xfrm rot="11211622">
            <a:off x="1469099" y="-29114"/>
            <a:ext cx="2461342" cy="3354098"/>
          </a:xfrm>
          <a:prstGeom prst="arc">
            <a:avLst>
              <a:gd name="adj1" fmla="val 16962908"/>
              <a:gd name="adj2" fmla="val 19289353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AB16D5D-5BF4-80E3-4272-8985C3888ADB}"/>
              </a:ext>
            </a:extLst>
          </p:cNvPr>
          <p:cNvSpPr txBox="1"/>
          <p:nvPr/>
        </p:nvSpPr>
        <p:spPr>
          <a:xfrm>
            <a:off x="1355341" y="275652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代入</a:t>
            </a:r>
            <a:endParaRPr kumimoji="1" lang="ja-JP" altLang="en-US" sz="12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FFAD039-07F6-56B7-4DB3-50836FE420E6}"/>
              </a:ext>
            </a:extLst>
          </p:cNvPr>
          <p:cNvSpPr txBox="1"/>
          <p:nvPr/>
        </p:nvSpPr>
        <p:spPr>
          <a:xfrm>
            <a:off x="829945" y="3648095"/>
            <a:ext cx="281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Source Sans Pro" panose="020B0503030403020204" pitchFamily="34" charset="0"/>
                <a:ea typeface="Source Sans Pro" panose="020B0503030403020204" pitchFamily="34" charset="0"/>
              </a:rPr>
              <a:t>ellipse( 50, 50, 100, 100 );</a:t>
            </a:r>
            <a:endParaRPr kumimoji="1" lang="ja-JP" altLang="en-US" dirty="0">
              <a:latin typeface="Source Sans Pro" panose="020B0503030403020204" pitchFamily="34" charset="0"/>
            </a:endParaRPr>
          </a:p>
        </p:txBody>
      </p:sp>
      <p:sp>
        <p:nvSpPr>
          <p:cNvPr id="37" name="左中かっこ 36">
            <a:extLst>
              <a:ext uri="{FF2B5EF4-FFF2-40B4-BE49-F238E27FC236}">
                <a16:creationId xmlns:a16="http://schemas.microsoft.com/office/drawing/2014/main" id="{B9CB4ED1-1877-7C1D-A685-8C1EC1692A71}"/>
              </a:ext>
            </a:extLst>
          </p:cNvPr>
          <p:cNvSpPr/>
          <p:nvPr/>
        </p:nvSpPr>
        <p:spPr>
          <a:xfrm rot="16200000">
            <a:off x="2309517" y="3295310"/>
            <a:ext cx="143165" cy="1484988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左中かっこ 38">
            <a:extLst>
              <a:ext uri="{FF2B5EF4-FFF2-40B4-BE49-F238E27FC236}">
                <a16:creationId xmlns:a16="http://schemas.microsoft.com/office/drawing/2014/main" id="{3BAC0724-13A6-B468-BAEC-06CD9DDC5AED}"/>
              </a:ext>
            </a:extLst>
          </p:cNvPr>
          <p:cNvSpPr/>
          <p:nvPr/>
        </p:nvSpPr>
        <p:spPr>
          <a:xfrm rot="16200000">
            <a:off x="1150234" y="3737882"/>
            <a:ext cx="143168" cy="599846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6E4AF1F-4B8B-7B8F-F3E9-9BD587867072}"/>
              </a:ext>
            </a:extLst>
          </p:cNvPr>
          <p:cNvSpPr txBox="1"/>
          <p:nvPr/>
        </p:nvSpPr>
        <p:spPr>
          <a:xfrm>
            <a:off x="873676" y="416059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1"/>
                </a:solidFill>
              </a:rPr>
              <a:t>関数名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7477918-CA2D-C396-F3E4-24AA54806C51}"/>
              </a:ext>
            </a:extLst>
          </p:cNvPr>
          <p:cNvSpPr txBox="1"/>
          <p:nvPr/>
        </p:nvSpPr>
        <p:spPr>
          <a:xfrm>
            <a:off x="2135094" y="41633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rgbClr val="0070C0"/>
                </a:solidFill>
              </a:rPr>
              <a:t>引数</a:t>
            </a:r>
          </a:p>
        </p:txBody>
      </p:sp>
    </p:spTree>
    <p:extLst>
      <p:ext uri="{BB962C8B-B14F-4D97-AF65-F5344CB8AC3E}">
        <p14:creationId xmlns:p14="http://schemas.microsoft.com/office/powerpoint/2010/main" val="279816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1DA12EE-5067-4F3C-AD00-D3FB80AA4DC8}"/>
              </a:ext>
            </a:extLst>
          </p:cNvPr>
          <p:cNvSpPr txBox="1"/>
          <p:nvPr/>
        </p:nvSpPr>
        <p:spPr>
          <a:xfrm>
            <a:off x="829945" y="2033926"/>
            <a:ext cx="254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float fX = random( 500 );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3640437" y="2041241"/>
            <a:ext cx="3879588" cy="28623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endParaRPr kumimoji="1" lang="en-US" altLang="ja-JP" dirty="0">
              <a:solidFill>
                <a:srgbClr val="008080"/>
              </a:solidFill>
            </a:endParaRPr>
          </a:p>
          <a:p>
            <a:endParaRPr lang="en-US" altLang="ja-JP" dirty="0">
              <a:solidFill>
                <a:srgbClr val="008080"/>
              </a:solidFill>
            </a:endParaRPr>
          </a:p>
          <a:p>
            <a:r>
              <a:rPr kumimoji="1" lang="en-US" altLang="ja-JP" dirty="0">
                <a:solidFill>
                  <a:srgbClr val="008080"/>
                </a:solidFill>
              </a:rPr>
              <a:t>float</a:t>
            </a:r>
            <a:r>
              <a:rPr kumimoji="1" lang="en-US" altLang="ja-JP" dirty="0"/>
              <a:t> </a:t>
            </a:r>
            <a:r>
              <a:rPr kumimoji="1" lang="en-US" altLang="ja-JP" dirty="0">
                <a:solidFill>
                  <a:schemeClr val="accent1">
                    <a:lumMod val="75000"/>
                  </a:schemeClr>
                </a:solidFill>
              </a:rPr>
              <a:t>random</a:t>
            </a:r>
            <a:r>
              <a:rPr kumimoji="1" lang="en-US" altLang="ja-JP" dirty="0"/>
              <a:t>( </a:t>
            </a:r>
            <a:r>
              <a:rPr kumimoji="1" lang="ja-JP" altLang="en-US" dirty="0"/>
              <a:t>引数</a:t>
            </a:r>
            <a:r>
              <a:rPr kumimoji="1" lang="en-US" altLang="ja-JP" dirty="0"/>
              <a:t> 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    </a:t>
            </a:r>
            <a:r>
              <a:rPr lang="en-US" altLang="ja-JP" dirty="0">
                <a:solidFill>
                  <a:schemeClr val="accent2">
                    <a:lumMod val="50000"/>
                  </a:schemeClr>
                </a:solidFill>
              </a:rPr>
              <a:t>/**</a:t>
            </a:r>
          </a:p>
          <a:p>
            <a:r>
              <a:rPr lang="ja-JP" altLang="en-US" dirty="0">
                <a:solidFill>
                  <a:schemeClr val="accent2">
                    <a:lumMod val="50000"/>
                  </a:schemeClr>
                </a:solidFill>
              </a:rPr>
              <a:t>        ランダムな値を求める計算</a:t>
            </a:r>
            <a:endParaRPr lang="en-US" altLang="ja-JP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accent2">
                    <a:lumMod val="50000"/>
                  </a:schemeClr>
                </a:solidFill>
              </a:rPr>
              <a:t>   */</a:t>
            </a:r>
          </a:p>
          <a:p>
            <a:endParaRPr lang="en-US" altLang="ja-JP" dirty="0"/>
          </a:p>
          <a:p>
            <a:r>
              <a:rPr lang="en-US" altLang="ja-JP" dirty="0"/>
              <a:t>    </a:t>
            </a:r>
            <a:r>
              <a:rPr lang="en-US" altLang="ja-JP" dirty="0">
                <a:solidFill>
                  <a:srgbClr val="C00000"/>
                </a:solidFill>
              </a:rPr>
              <a:t>return</a:t>
            </a:r>
            <a:r>
              <a:rPr lang="en-US" altLang="ja-JP" dirty="0"/>
              <a:t> </a:t>
            </a:r>
            <a:r>
              <a:rPr lang="ja-JP" altLang="en-US" dirty="0"/>
              <a:t>返り値</a:t>
            </a:r>
            <a:r>
              <a:rPr lang="en-US" altLang="ja-JP" dirty="0"/>
              <a:t>;	</a:t>
            </a:r>
            <a:r>
              <a:rPr lang="en-US" altLang="ja-JP" dirty="0">
                <a:solidFill>
                  <a:schemeClr val="accent2">
                    <a:lumMod val="50000"/>
                  </a:schemeClr>
                </a:solidFill>
              </a:rPr>
              <a:t>// </a:t>
            </a:r>
            <a:r>
              <a:rPr lang="ja-JP" altLang="en-US" dirty="0">
                <a:solidFill>
                  <a:schemeClr val="accent2">
                    <a:lumMod val="50000"/>
                  </a:schemeClr>
                </a:solidFill>
              </a:rPr>
              <a:t>計算結果を返す</a:t>
            </a:r>
            <a:endParaRPr lang="en-US" altLang="ja-JP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ja-JP" dirty="0"/>
              <a:t>}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B731BD5-DFF0-4BAC-B9C0-61FA39252882}"/>
              </a:ext>
            </a:extLst>
          </p:cNvPr>
          <p:cNvSpPr txBox="1"/>
          <p:nvPr/>
        </p:nvSpPr>
        <p:spPr>
          <a:xfrm>
            <a:off x="3672231" y="2070931"/>
            <a:ext cx="121058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solidFill>
                  <a:schemeClr val="accent1">
                    <a:lumMod val="75000"/>
                  </a:schemeClr>
                </a:solidFill>
              </a:rPr>
              <a:t>関数の中身</a:t>
            </a:r>
          </a:p>
        </p:txBody>
      </p:sp>
      <p:sp>
        <p:nvSpPr>
          <p:cNvPr id="19" name="円弧 18">
            <a:extLst>
              <a:ext uri="{FF2B5EF4-FFF2-40B4-BE49-F238E27FC236}">
                <a16:creationId xmlns:a16="http://schemas.microsoft.com/office/drawing/2014/main" id="{43D9E65C-85C9-4A26-A211-7B5C19BC1B25}"/>
              </a:ext>
            </a:extLst>
          </p:cNvPr>
          <p:cNvSpPr/>
          <p:nvPr/>
        </p:nvSpPr>
        <p:spPr>
          <a:xfrm rot="20442282">
            <a:off x="2640469" y="1537401"/>
            <a:ext cx="2721894" cy="2984503"/>
          </a:xfrm>
          <a:prstGeom prst="arc">
            <a:avLst>
              <a:gd name="adj1" fmla="val 14402364"/>
              <a:gd name="adj2" fmla="val 21475249"/>
            </a:avLst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7D1352B-8A34-4CF6-B0E4-7AFCD980B812}"/>
              </a:ext>
            </a:extLst>
          </p:cNvPr>
          <p:cNvSpPr/>
          <p:nvPr/>
        </p:nvSpPr>
        <p:spPr>
          <a:xfrm>
            <a:off x="5045001" y="2546423"/>
            <a:ext cx="513285" cy="4312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4895D4D-54A0-459C-9A44-FF1C8596B05A}"/>
              </a:ext>
            </a:extLst>
          </p:cNvPr>
          <p:cNvSpPr txBox="1"/>
          <p:nvPr/>
        </p:nvSpPr>
        <p:spPr>
          <a:xfrm>
            <a:off x="2223820" y="1236232"/>
            <a:ext cx="1976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1. </a:t>
            </a:r>
            <a:r>
              <a:rPr kumimoji="1" lang="ja-JP" altLang="en-US" sz="1400" dirty="0">
                <a:solidFill>
                  <a:srgbClr val="FF0000"/>
                </a:solidFill>
              </a:rPr>
              <a:t>関数に引数を渡す．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9704BF6-00E1-4DF2-941A-CA20D9CC6388}"/>
              </a:ext>
            </a:extLst>
          </p:cNvPr>
          <p:cNvSpPr txBox="1"/>
          <p:nvPr/>
        </p:nvSpPr>
        <p:spPr>
          <a:xfrm>
            <a:off x="5454048" y="2993424"/>
            <a:ext cx="1912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2</a:t>
            </a:r>
            <a:r>
              <a:rPr kumimoji="1" lang="en-US" altLang="ja-JP" sz="1400" dirty="0">
                <a:solidFill>
                  <a:srgbClr val="FF0000"/>
                </a:solidFill>
              </a:rPr>
              <a:t>. </a:t>
            </a:r>
            <a:r>
              <a:rPr kumimoji="1" lang="ja-JP" altLang="en-US" sz="1400" dirty="0">
                <a:solidFill>
                  <a:srgbClr val="FF0000"/>
                </a:solidFill>
              </a:rPr>
              <a:t>引数を元に</a:t>
            </a:r>
            <a:r>
              <a:rPr lang="ja-JP" altLang="en-US" sz="1400" dirty="0">
                <a:solidFill>
                  <a:srgbClr val="FF0000"/>
                </a:solidFill>
              </a:rPr>
              <a:t>計算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7346951-B73E-44F0-846D-B46957E8785F}"/>
              </a:ext>
            </a:extLst>
          </p:cNvPr>
          <p:cNvCxnSpPr>
            <a:cxnSpLocks/>
          </p:cNvCxnSpPr>
          <p:nvPr/>
        </p:nvCxnSpPr>
        <p:spPr>
          <a:xfrm>
            <a:off x="5439417" y="2993424"/>
            <a:ext cx="0" cy="124242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弧 26">
            <a:extLst>
              <a:ext uri="{FF2B5EF4-FFF2-40B4-BE49-F238E27FC236}">
                <a16:creationId xmlns:a16="http://schemas.microsoft.com/office/drawing/2014/main" id="{78198766-54A5-4759-9EE8-91F56EBA8D39}"/>
              </a:ext>
            </a:extLst>
          </p:cNvPr>
          <p:cNvSpPr/>
          <p:nvPr/>
        </p:nvSpPr>
        <p:spPr>
          <a:xfrm rot="11211622">
            <a:off x="2366388" y="-140024"/>
            <a:ext cx="3268242" cy="5266071"/>
          </a:xfrm>
          <a:prstGeom prst="arc">
            <a:avLst>
              <a:gd name="adj1" fmla="val 14438737"/>
              <a:gd name="adj2" fmla="val 19534286"/>
            </a:avLst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77A0056-423A-42A6-A835-A88992C54F55}"/>
              </a:ext>
            </a:extLst>
          </p:cNvPr>
          <p:cNvSpPr txBox="1"/>
          <p:nvPr/>
        </p:nvSpPr>
        <p:spPr>
          <a:xfrm>
            <a:off x="3886439" y="5100968"/>
            <a:ext cx="3105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3. </a:t>
            </a:r>
            <a:r>
              <a:rPr lang="ja-JP" altLang="en-US" sz="1400" dirty="0">
                <a:solidFill>
                  <a:srgbClr val="FF0000"/>
                </a:solidFill>
              </a:rPr>
              <a:t>計算結果を関数呼び出し元に返す．</a:t>
            </a:r>
            <a:endParaRPr kumimoji="1"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29" name="左中かっこ 28">
            <a:extLst>
              <a:ext uri="{FF2B5EF4-FFF2-40B4-BE49-F238E27FC236}">
                <a16:creationId xmlns:a16="http://schemas.microsoft.com/office/drawing/2014/main" id="{2A77E5A4-D883-47D0-A18D-1BC89F5A4CE6}"/>
              </a:ext>
            </a:extLst>
          </p:cNvPr>
          <p:cNvSpPr/>
          <p:nvPr/>
        </p:nvSpPr>
        <p:spPr>
          <a:xfrm rot="16200000">
            <a:off x="2769002" y="2221390"/>
            <a:ext cx="143165" cy="404490"/>
          </a:xfrm>
          <a:prstGeom prst="leftBrac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AFF22C1-3145-40E6-8C17-4701837355E7}"/>
              </a:ext>
            </a:extLst>
          </p:cNvPr>
          <p:cNvSpPr txBox="1"/>
          <p:nvPr/>
        </p:nvSpPr>
        <p:spPr>
          <a:xfrm>
            <a:off x="2592057" y="254642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rgbClr val="FF9900"/>
                </a:solidFill>
              </a:rPr>
              <a:t>引数</a:t>
            </a:r>
          </a:p>
        </p:txBody>
      </p:sp>
      <p:sp>
        <p:nvSpPr>
          <p:cNvPr id="31" name="左中かっこ 30">
            <a:extLst>
              <a:ext uri="{FF2B5EF4-FFF2-40B4-BE49-F238E27FC236}">
                <a16:creationId xmlns:a16="http://schemas.microsoft.com/office/drawing/2014/main" id="{903F71E1-4DE5-467A-B540-7A851AED4D7C}"/>
              </a:ext>
            </a:extLst>
          </p:cNvPr>
          <p:cNvSpPr/>
          <p:nvPr/>
        </p:nvSpPr>
        <p:spPr>
          <a:xfrm rot="16200000">
            <a:off x="2102390" y="2064670"/>
            <a:ext cx="143166" cy="697178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CFF6794-C9A5-41DE-9110-188BF1563A6B}"/>
              </a:ext>
            </a:extLst>
          </p:cNvPr>
          <p:cNvSpPr txBox="1"/>
          <p:nvPr/>
        </p:nvSpPr>
        <p:spPr>
          <a:xfrm>
            <a:off x="1799287" y="253604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1"/>
                </a:solidFill>
              </a:rPr>
              <a:t>関数名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2823F53-63C2-4AF3-ADF4-AD1F01E59A5E}"/>
              </a:ext>
            </a:extLst>
          </p:cNvPr>
          <p:cNvSpPr txBox="1"/>
          <p:nvPr/>
        </p:nvSpPr>
        <p:spPr>
          <a:xfrm>
            <a:off x="825570" y="3024113"/>
            <a:ext cx="2326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4. </a:t>
            </a:r>
            <a:r>
              <a:rPr kumimoji="1" lang="ja-JP" altLang="en-US" sz="1400" dirty="0">
                <a:solidFill>
                  <a:srgbClr val="FF0000"/>
                </a:solidFill>
              </a:rPr>
              <a:t>変数に返り値を代入する．</a:t>
            </a:r>
            <a:endParaRPr kumimoji="1"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34" name="円弧 33">
            <a:extLst>
              <a:ext uri="{FF2B5EF4-FFF2-40B4-BE49-F238E27FC236}">
                <a16:creationId xmlns:a16="http://schemas.microsoft.com/office/drawing/2014/main" id="{F5074C1E-04CA-4ED0-AC5E-723498AF134E}"/>
              </a:ext>
            </a:extLst>
          </p:cNvPr>
          <p:cNvSpPr/>
          <p:nvPr/>
        </p:nvSpPr>
        <p:spPr>
          <a:xfrm rot="11211622">
            <a:off x="1423339" y="-513254"/>
            <a:ext cx="3268242" cy="4114526"/>
          </a:xfrm>
          <a:prstGeom prst="arc">
            <a:avLst>
              <a:gd name="adj1" fmla="val 18051231"/>
              <a:gd name="adj2" fmla="val 19534286"/>
            </a:avLst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07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1DA12EE-5067-4F3C-AD00-D3FB80AA4DC8}"/>
              </a:ext>
            </a:extLst>
          </p:cNvPr>
          <p:cNvSpPr txBox="1"/>
          <p:nvPr/>
        </p:nvSpPr>
        <p:spPr>
          <a:xfrm>
            <a:off x="794864" y="2033926"/>
            <a:ext cx="272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point( 50 + random( 500 ), 50);</a:t>
            </a:r>
            <a:endParaRPr kumimoji="1" lang="ja-JP" altLang="en-US" sz="16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3640437" y="2041241"/>
            <a:ext cx="3879588" cy="28623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endParaRPr kumimoji="1" lang="en-US" altLang="ja-JP" dirty="0">
              <a:solidFill>
                <a:srgbClr val="008080"/>
              </a:solidFill>
            </a:endParaRPr>
          </a:p>
          <a:p>
            <a:endParaRPr lang="en-US" altLang="ja-JP" dirty="0">
              <a:solidFill>
                <a:srgbClr val="008080"/>
              </a:solidFill>
            </a:endParaRPr>
          </a:p>
          <a:p>
            <a:r>
              <a:rPr kumimoji="1" lang="en-US" altLang="ja-JP" dirty="0">
                <a:solidFill>
                  <a:srgbClr val="008080"/>
                </a:solidFill>
              </a:rPr>
              <a:t>float</a:t>
            </a:r>
            <a:r>
              <a:rPr kumimoji="1" lang="en-US" altLang="ja-JP" dirty="0"/>
              <a:t> </a:t>
            </a:r>
            <a:r>
              <a:rPr kumimoji="1" lang="en-US" altLang="ja-JP" dirty="0">
                <a:solidFill>
                  <a:schemeClr val="accent1">
                    <a:lumMod val="75000"/>
                  </a:schemeClr>
                </a:solidFill>
              </a:rPr>
              <a:t>random</a:t>
            </a:r>
            <a:r>
              <a:rPr kumimoji="1" lang="en-US" altLang="ja-JP" dirty="0"/>
              <a:t>( </a:t>
            </a:r>
            <a:r>
              <a:rPr kumimoji="1" lang="ja-JP" altLang="en-US" dirty="0"/>
              <a:t>引数</a:t>
            </a:r>
            <a:r>
              <a:rPr kumimoji="1" lang="en-US" altLang="ja-JP" dirty="0"/>
              <a:t> 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    </a:t>
            </a:r>
            <a:r>
              <a:rPr lang="en-US" altLang="ja-JP" dirty="0">
                <a:solidFill>
                  <a:schemeClr val="accent2">
                    <a:lumMod val="50000"/>
                  </a:schemeClr>
                </a:solidFill>
              </a:rPr>
              <a:t>/**</a:t>
            </a:r>
          </a:p>
          <a:p>
            <a:r>
              <a:rPr lang="ja-JP" altLang="en-US" dirty="0">
                <a:solidFill>
                  <a:schemeClr val="accent2">
                    <a:lumMod val="50000"/>
                  </a:schemeClr>
                </a:solidFill>
              </a:rPr>
              <a:t>        ランダムな値を求める計算</a:t>
            </a:r>
            <a:endParaRPr lang="en-US" altLang="ja-JP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accent2">
                    <a:lumMod val="50000"/>
                  </a:schemeClr>
                </a:solidFill>
              </a:rPr>
              <a:t>   */</a:t>
            </a:r>
          </a:p>
          <a:p>
            <a:endParaRPr lang="en-US" altLang="ja-JP" dirty="0"/>
          </a:p>
          <a:p>
            <a:r>
              <a:rPr lang="en-US" altLang="ja-JP" dirty="0"/>
              <a:t>    </a:t>
            </a:r>
            <a:r>
              <a:rPr lang="en-US" altLang="ja-JP" dirty="0">
                <a:solidFill>
                  <a:srgbClr val="C00000"/>
                </a:solidFill>
              </a:rPr>
              <a:t>return</a:t>
            </a:r>
            <a:r>
              <a:rPr lang="en-US" altLang="ja-JP" dirty="0"/>
              <a:t> </a:t>
            </a:r>
            <a:r>
              <a:rPr lang="ja-JP" altLang="en-US" dirty="0"/>
              <a:t>返り値</a:t>
            </a:r>
            <a:r>
              <a:rPr lang="en-US" altLang="ja-JP" dirty="0"/>
              <a:t>;	</a:t>
            </a:r>
            <a:r>
              <a:rPr lang="en-US" altLang="ja-JP" dirty="0">
                <a:solidFill>
                  <a:schemeClr val="accent2">
                    <a:lumMod val="50000"/>
                  </a:schemeClr>
                </a:solidFill>
              </a:rPr>
              <a:t>// </a:t>
            </a:r>
            <a:r>
              <a:rPr lang="ja-JP" altLang="en-US" dirty="0">
                <a:solidFill>
                  <a:schemeClr val="accent2">
                    <a:lumMod val="50000"/>
                  </a:schemeClr>
                </a:solidFill>
              </a:rPr>
              <a:t>計算結果を返す</a:t>
            </a:r>
            <a:endParaRPr lang="en-US" altLang="ja-JP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ja-JP" dirty="0"/>
              <a:t>}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B731BD5-DFF0-4BAC-B9C0-61FA39252882}"/>
              </a:ext>
            </a:extLst>
          </p:cNvPr>
          <p:cNvSpPr txBox="1"/>
          <p:nvPr/>
        </p:nvSpPr>
        <p:spPr>
          <a:xfrm>
            <a:off x="3672231" y="2070931"/>
            <a:ext cx="121058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solidFill>
                  <a:schemeClr val="accent1">
                    <a:lumMod val="75000"/>
                  </a:schemeClr>
                </a:solidFill>
              </a:rPr>
              <a:t>関数の中身</a:t>
            </a:r>
          </a:p>
        </p:txBody>
      </p:sp>
      <p:sp>
        <p:nvSpPr>
          <p:cNvPr id="19" name="円弧 18">
            <a:extLst>
              <a:ext uri="{FF2B5EF4-FFF2-40B4-BE49-F238E27FC236}">
                <a16:creationId xmlns:a16="http://schemas.microsoft.com/office/drawing/2014/main" id="{43D9E65C-85C9-4A26-A211-7B5C19BC1B25}"/>
              </a:ext>
            </a:extLst>
          </p:cNvPr>
          <p:cNvSpPr/>
          <p:nvPr/>
        </p:nvSpPr>
        <p:spPr>
          <a:xfrm rot="20442282">
            <a:off x="2640469" y="1537401"/>
            <a:ext cx="2721894" cy="2984503"/>
          </a:xfrm>
          <a:prstGeom prst="arc">
            <a:avLst>
              <a:gd name="adj1" fmla="val 14402364"/>
              <a:gd name="adj2" fmla="val 21475249"/>
            </a:avLst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7D1352B-8A34-4CF6-B0E4-7AFCD980B812}"/>
              </a:ext>
            </a:extLst>
          </p:cNvPr>
          <p:cNvSpPr/>
          <p:nvPr/>
        </p:nvSpPr>
        <p:spPr>
          <a:xfrm>
            <a:off x="5045001" y="2546423"/>
            <a:ext cx="513285" cy="4312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4895D4D-54A0-459C-9A44-FF1C8596B05A}"/>
              </a:ext>
            </a:extLst>
          </p:cNvPr>
          <p:cNvSpPr txBox="1"/>
          <p:nvPr/>
        </p:nvSpPr>
        <p:spPr>
          <a:xfrm>
            <a:off x="2223820" y="1236232"/>
            <a:ext cx="1976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1. </a:t>
            </a:r>
            <a:r>
              <a:rPr kumimoji="1" lang="ja-JP" altLang="en-US" sz="1400" dirty="0">
                <a:solidFill>
                  <a:srgbClr val="FF0000"/>
                </a:solidFill>
              </a:rPr>
              <a:t>関数に引数を渡す．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9704BF6-00E1-4DF2-941A-CA20D9CC6388}"/>
              </a:ext>
            </a:extLst>
          </p:cNvPr>
          <p:cNvSpPr txBox="1"/>
          <p:nvPr/>
        </p:nvSpPr>
        <p:spPr>
          <a:xfrm>
            <a:off x="5454048" y="2993424"/>
            <a:ext cx="1912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2</a:t>
            </a:r>
            <a:r>
              <a:rPr kumimoji="1" lang="en-US" altLang="ja-JP" sz="1400" dirty="0">
                <a:solidFill>
                  <a:srgbClr val="FF0000"/>
                </a:solidFill>
              </a:rPr>
              <a:t>. </a:t>
            </a:r>
            <a:r>
              <a:rPr kumimoji="1" lang="ja-JP" altLang="en-US" sz="1400" dirty="0">
                <a:solidFill>
                  <a:srgbClr val="FF0000"/>
                </a:solidFill>
              </a:rPr>
              <a:t>引数を元に</a:t>
            </a:r>
            <a:r>
              <a:rPr lang="ja-JP" altLang="en-US" sz="1400" dirty="0">
                <a:solidFill>
                  <a:srgbClr val="FF0000"/>
                </a:solidFill>
              </a:rPr>
              <a:t>計算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7346951-B73E-44F0-846D-B46957E8785F}"/>
              </a:ext>
            </a:extLst>
          </p:cNvPr>
          <p:cNvCxnSpPr>
            <a:cxnSpLocks/>
          </p:cNvCxnSpPr>
          <p:nvPr/>
        </p:nvCxnSpPr>
        <p:spPr>
          <a:xfrm>
            <a:off x="5439417" y="2993424"/>
            <a:ext cx="0" cy="124242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弧 26">
            <a:extLst>
              <a:ext uri="{FF2B5EF4-FFF2-40B4-BE49-F238E27FC236}">
                <a16:creationId xmlns:a16="http://schemas.microsoft.com/office/drawing/2014/main" id="{78198766-54A5-4759-9EE8-91F56EBA8D39}"/>
              </a:ext>
            </a:extLst>
          </p:cNvPr>
          <p:cNvSpPr/>
          <p:nvPr/>
        </p:nvSpPr>
        <p:spPr>
          <a:xfrm rot="11211622">
            <a:off x="2366388" y="-140024"/>
            <a:ext cx="3268242" cy="5266071"/>
          </a:xfrm>
          <a:prstGeom prst="arc">
            <a:avLst>
              <a:gd name="adj1" fmla="val 14438737"/>
              <a:gd name="adj2" fmla="val 19534286"/>
            </a:avLst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77A0056-423A-42A6-A835-A88992C54F55}"/>
              </a:ext>
            </a:extLst>
          </p:cNvPr>
          <p:cNvSpPr txBox="1"/>
          <p:nvPr/>
        </p:nvSpPr>
        <p:spPr>
          <a:xfrm>
            <a:off x="3886439" y="5100968"/>
            <a:ext cx="3105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3. </a:t>
            </a:r>
            <a:r>
              <a:rPr lang="ja-JP" altLang="en-US" sz="1400" dirty="0">
                <a:solidFill>
                  <a:srgbClr val="FF0000"/>
                </a:solidFill>
              </a:rPr>
              <a:t>計算結果を関数呼び出し元に返す．</a:t>
            </a:r>
            <a:endParaRPr kumimoji="1"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29" name="左中かっこ 28">
            <a:extLst>
              <a:ext uri="{FF2B5EF4-FFF2-40B4-BE49-F238E27FC236}">
                <a16:creationId xmlns:a16="http://schemas.microsoft.com/office/drawing/2014/main" id="{2A77E5A4-D883-47D0-A18D-1BC89F5A4CE6}"/>
              </a:ext>
            </a:extLst>
          </p:cNvPr>
          <p:cNvSpPr/>
          <p:nvPr/>
        </p:nvSpPr>
        <p:spPr>
          <a:xfrm rot="16200000">
            <a:off x="2673896" y="2240815"/>
            <a:ext cx="140711" cy="363185"/>
          </a:xfrm>
          <a:prstGeom prst="leftBrac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AFF22C1-3145-40E6-8C17-4701837355E7}"/>
              </a:ext>
            </a:extLst>
          </p:cNvPr>
          <p:cNvSpPr txBox="1"/>
          <p:nvPr/>
        </p:nvSpPr>
        <p:spPr>
          <a:xfrm>
            <a:off x="2482387" y="254642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rgbClr val="FF9900"/>
                </a:solidFill>
              </a:rPr>
              <a:t>引数</a:t>
            </a:r>
          </a:p>
        </p:txBody>
      </p:sp>
      <p:sp>
        <p:nvSpPr>
          <p:cNvPr id="31" name="左中かっこ 30">
            <a:extLst>
              <a:ext uri="{FF2B5EF4-FFF2-40B4-BE49-F238E27FC236}">
                <a16:creationId xmlns:a16="http://schemas.microsoft.com/office/drawing/2014/main" id="{903F71E1-4DE5-467A-B540-7A851AED4D7C}"/>
              </a:ext>
            </a:extLst>
          </p:cNvPr>
          <p:cNvSpPr/>
          <p:nvPr/>
        </p:nvSpPr>
        <p:spPr>
          <a:xfrm rot="16200000">
            <a:off x="2084120" y="2121430"/>
            <a:ext cx="140710" cy="606865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CFF6794-C9A5-41DE-9110-188BF1563A6B}"/>
              </a:ext>
            </a:extLst>
          </p:cNvPr>
          <p:cNvSpPr txBox="1"/>
          <p:nvPr/>
        </p:nvSpPr>
        <p:spPr>
          <a:xfrm>
            <a:off x="1799287" y="253604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1"/>
                </a:solidFill>
              </a:rPr>
              <a:t>関数名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2823F53-63C2-4AF3-ADF4-AD1F01E59A5E}"/>
              </a:ext>
            </a:extLst>
          </p:cNvPr>
          <p:cNvSpPr txBox="1"/>
          <p:nvPr/>
        </p:nvSpPr>
        <p:spPr>
          <a:xfrm>
            <a:off x="1084380" y="3024113"/>
            <a:ext cx="2326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4. </a:t>
            </a:r>
            <a:r>
              <a:rPr kumimoji="1" lang="ja-JP" altLang="en-US" sz="1400" dirty="0">
                <a:solidFill>
                  <a:srgbClr val="FF0000"/>
                </a:solidFill>
              </a:rPr>
              <a:t>式に返り値を代入する．</a:t>
            </a:r>
            <a:endParaRPr kumimoji="1"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2359F578-5535-4A67-9BB2-BE32BB1AA0BB}"/>
              </a:ext>
            </a:extLst>
          </p:cNvPr>
          <p:cNvSpPr/>
          <p:nvPr/>
        </p:nvSpPr>
        <p:spPr>
          <a:xfrm rot="16200000">
            <a:off x="2078165" y="2095727"/>
            <a:ext cx="651633" cy="1205138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00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1DA12EE-5067-4F3C-AD00-D3FB80AA4DC8}"/>
              </a:ext>
            </a:extLst>
          </p:cNvPr>
          <p:cNvSpPr txBox="1"/>
          <p:nvPr/>
        </p:nvSpPr>
        <p:spPr>
          <a:xfrm>
            <a:off x="829945" y="2033926"/>
            <a:ext cx="281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ellipse( 50, 50, 100, 100 );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3640437" y="2041241"/>
            <a:ext cx="4070345" cy="2308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endParaRPr kumimoji="1" lang="en-US" altLang="ja-JP" dirty="0">
              <a:solidFill>
                <a:srgbClr val="008080"/>
              </a:solidFill>
            </a:endParaRPr>
          </a:p>
          <a:p>
            <a:endParaRPr lang="en-US" altLang="ja-JP" dirty="0">
              <a:solidFill>
                <a:srgbClr val="008080"/>
              </a:solidFill>
            </a:endParaRPr>
          </a:p>
          <a:p>
            <a:r>
              <a:rPr kumimoji="1" lang="en-US" altLang="ja-JP" dirty="0">
                <a:solidFill>
                  <a:srgbClr val="008080"/>
                </a:solidFill>
              </a:rPr>
              <a:t>float</a:t>
            </a:r>
            <a:r>
              <a:rPr kumimoji="1" lang="en-US" altLang="ja-JP" dirty="0"/>
              <a:t> </a:t>
            </a:r>
            <a:r>
              <a:rPr kumimoji="1" lang="en-US" altLang="ja-JP" dirty="0">
                <a:solidFill>
                  <a:schemeClr val="accent1">
                    <a:lumMod val="75000"/>
                  </a:schemeClr>
                </a:solidFill>
              </a:rPr>
              <a:t>ellipse</a:t>
            </a:r>
            <a:r>
              <a:rPr kumimoji="1" lang="en-US" altLang="ja-JP" dirty="0"/>
              <a:t>( </a:t>
            </a:r>
            <a:r>
              <a:rPr kumimoji="1" lang="ja-JP" altLang="en-US" dirty="0"/>
              <a:t>引数</a:t>
            </a:r>
            <a:r>
              <a:rPr kumimoji="1" lang="en-US" altLang="ja-JP" dirty="0"/>
              <a:t> 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    </a:t>
            </a:r>
            <a:r>
              <a:rPr lang="en-US" altLang="ja-JP" dirty="0">
                <a:solidFill>
                  <a:schemeClr val="accent2">
                    <a:lumMod val="50000"/>
                  </a:schemeClr>
                </a:solidFill>
              </a:rPr>
              <a:t>/**</a:t>
            </a:r>
          </a:p>
          <a:p>
            <a:r>
              <a:rPr lang="ja-JP" altLang="en-US" dirty="0">
                <a:solidFill>
                  <a:schemeClr val="accent2">
                    <a:lumMod val="50000"/>
                  </a:schemeClr>
                </a:solidFill>
              </a:rPr>
              <a:t>        引数を元に，楕円を描画する命令</a:t>
            </a:r>
            <a:endParaRPr lang="en-US" altLang="ja-JP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accent2">
                    <a:lumMod val="50000"/>
                  </a:schemeClr>
                </a:solidFill>
              </a:rPr>
              <a:t>   */</a:t>
            </a:r>
          </a:p>
          <a:p>
            <a:r>
              <a:rPr lang="en-US" altLang="ja-JP" dirty="0"/>
              <a:t>}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B731BD5-DFF0-4BAC-B9C0-61FA39252882}"/>
              </a:ext>
            </a:extLst>
          </p:cNvPr>
          <p:cNvSpPr txBox="1"/>
          <p:nvPr/>
        </p:nvSpPr>
        <p:spPr>
          <a:xfrm>
            <a:off x="3672231" y="2070931"/>
            <a:ext cx="121058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solidFill>
                  <a:schemeClr val="accent1">
                    <a:lumMod val="75000"/>
                  </a:schemeClr>
                </a:solidFill>
              </a:rPr>
              <a:t>関数の中身</a:t>
            </a:r>
          </a:p>
        </p:txBody>
      </p:sp>
      <p:sp>
        <p:nvSpPr>
          <p:cNvPr id="19" name="円弧 18">
            <a:extLst>
              <a:ext uri="{FF2B5EF4-FFF2-40B4-BE49-F238E27FC236}">
                <a16:creationId xmlns:a16="http://schemas.microsoft.com/office/drawing/2014/main" id="{43D9E65C-85C9-4A26-A211-7B5C19BC1B25}"/>
              </a:ext>
            </a:extLst>
          </p:cNvPr>
          <p:cNvSpPr/>
          <p:nvPr/>
        </p:nvSpPr>
        <p:spPr>
          <a:xfrm rot="20442282">
            <a:off x="1872569" y="1690387"/>
            <a:ext cx="3351444" cy="2989995"/>
          </a:xfrm>
          <a:prstGeom prst="arc">
            <a:avLst>
              <a:gd name="adj1" fmla="val 14875181"/>
              <a:gd name="adj2" fmla="val 21315526"/>
            </a:avLst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7D1352B-8A34-4CF6-B0E4-7AFCD980B812}"/>
              </a:ext>
            </a:extLst>
          </p:cNvPr>
          <p:cNvSpPr/>
          <p:nvPr/>
        </p:nvSpPr>
        <p:spPr>
          <a:xfrm>
            <a:off x="4882819" y="2546422"/>
            <a:ext cx="513285" cy="4312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4895D4D-54A0-459C-9A44-FF1C8596B05A}"/>
              </a:ext>
            </a:extLst>
          </p:cNvPr>
          <p:cNvSpPr txBox="1"/>
          <p:nvPr/>
        </p:nvSpPr>
        <p:spPr>
          <a:xfrm>
            <a:off x="2223820" y="1236232"/>
            <a:ext cx="1976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1. </a:t>
            </a:r>
            <a:r>
              <a:rPr kumimoji="1" lang="ja-JP" altLang="en-US" sz="1400" dirty="0">
                <a:solidFill>
                  <a:srgbClr val="FF0000"/>
                </a:solidFill>
              </a:rPr>
              <a:t>関数に引数を渡す．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9704BF6-00E1-4DF2-941A-CA20D9CC6388}"/>
              </a:ext>
            </a:extLst>
          </p:cNvPr>
          <p:cNvSpPr txBox="1"/>
          <p:nvPr/>
        </p:nvSpPr>
        <p:spPr>
          <a:xfrm>
            <a:off x="5454048" y="2993424"/>
            <a:ext cx="2123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2</a:t>
            </a:r>
            <a:r>
              <a:rPr kumimoji="1" lang="en-US" altLang="ja-JP" sz="1400" dirty="0">
                <a:solidFill>
                  <a:srgbClr val="FF0000"/>
                </a:solidFill>
              </a:rPr>
              <a:t>. </a:t>
            </a:r>
            <a:r>
              <a:rPr kumimoji="1" lang="ja-JP" altLang="en-US" sz="1400" dirty="0">
                <a:solidFill>
                  <a:srgbClr val="FF0000"/>
                </a:solidFill>
              </a:rPr>
              <a:t>引数を元に</a:t>
            </a:r>
            <a:r>
              <a:rPr lang="ja-JP" altLang="en-US" sz="1400" dirty="0">
                <a:solidFill>
                  <a:srgbClr val="FF0000"/>
                </a:solidFill>
              </a:rPr>
              <a:t>描画実行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7346951-B73E-44F0-846D-B46957E8785F}"/>
              </a:ext>
            </a:extLst>
          </p:cNvPr>
          <p:cNvCxnSpPr>
            <a:cxnSpLocks/>
          </p:cNvCxnSpPr>
          <p:nvPr/>
        </p:nvCxnSpPr>
        <p:spPr>
          <a:xfrm>
            <a:off x="5439417" y="2993424"/>
            <a:ext cx="0" cy="100067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77A0056-423A-42A6-A835-A88992C54F55}"/>
              </a:ext>
            </a:extLst>
          </p:cNvPr>
          <p:cNvSpPr txBox="1"/>
          <p:nvPr/>
        </p:nvSpPr>
        <p:spPr>
          <a:xfrm>
            <a:off x="4882819" y="4049675"/>
            <a:ext cx="1812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3. </a:t>
            </a:r>
            <a:r>
              <a:rPr kumimoji="1" lang="ja-JP" altLang="en-US" sz="1400" dirty="0">
                <a:solidFill>
                  <a:srgbClr val="FF0000"/>
                </a:solidFill>
              </a:rPr>
              <a:t>値は返さず，終了</a:t>
            </a:r>
            <a:endParaRPr kumimoji="1"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4" name="左中かっこ 3">
            <a:extLst>
              <a:ext uri="{FF2B5EF4-FFF2-40B4-BE49-F238E27FC236}">
                <a16:creationId xmlns:a16="http://schemas.microsoft.com/office/drawing/2014/main" id="{E29EFBD8-5B5A-4320-82A5-2813AD57E942}"/>
              </a:ext>
            </a:extLst>
          </p:cNvPr>
          <p:cNvSpPr/>
          <p:nvPr/>
        </p:nvSpPr>
        <p:spPr>
          <a:xfrm rot="16200000">
            <a:off x="2309517" y="1681141"/>
            <a:ext cx="143165" cy="1484988"/>
          </a:xfrm>
          <a:prstGeom prst="leftBrac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7990B66-1F07-4083-A85C-519B448F5895}"/>
              </a:ext>
            </a:extLst>
          </p:cNvPr>
          <p:cNvSpPr txBox="1"/>
          <p:nvPr/>
        </p:nvSpPr>
        <p:spPr>
          <a:xfrm>
            <a:off x="2109229" y="25464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rgbClr val="FF9900"/>
                </a:solidFill>
              </a:rPr>
              <a:t>引数</a:t>
            </a:r>
          </a:p>
        </p:txBody>
      </p:sp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4243FC21-05BB-4A9B-B642-09C057F872BC}"/>
              </a:ext>
            </a:extLst>
          </p:cNvPr>
          <p:cNvSpPr/>
          <p:nvPr/>
        </p:nvSpPr>
        <p:spPr>
          <a:xfrm rot="16200000">
            <a:off x="1128112" y="2123713"/>
            <a:ext cx="143168" cy="599846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D2757A0-E77B-483D-8F42-4BDA40C2784D}"/>
              </a:ext>
            </a:extLst>
          </p:cNvPr>
          <p:cNvSpPr txBox="1"/>
          <p:nvPr/>
        </p:nvSpPr>
        <p:spPr>
          <a:xfrm>
            <a:off x="873676" y="254642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1"/>
                </a:solidFill>
              </a:rPr>
              <a:t>関数名</a:t>
            </a:r>
          </a:p>
        </p:txBody>
      </p:sp>
    </p:spTree>
    <p:extLst>
      <p:ext uri="{BB962C8B-B14F-4D97-AF65-F5344CB8AC3E}">
        <p14:creationId xmlns:p14="http://schemas.microsoft.com/office/powerpoint/2010/main" val="23775652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情報処理ⅡAB_第1回0519.potx" id="{D6D3EE47-55AF-4C34-8A70-0C5498DD7343}" vid="{401C4A9D-60BB-461D-B504-C176F7156A8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18788</TotalTime>
  <Words>241</Words>
  <Application>Microsoft Office PowerPoint</Application>
  <PresentationFormat>画面に合わせる (4:3)</PresentationFormat>
  <Paragraphs>59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游ゴシック</vt:lpstr>
      <vt:lpstr>游ゴシック Medium</vt:lpstr>
      <vt:lpstr>Arial</vt:lpstr>
      <vt:lpstr>Calibri</vt:lpstr>
      <vt:lpstr>Source Sans Pro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福嶋　昭彦</dc:creator>
  <cp:lastModifiedBy>福嶋　昭彦</cp:lastModifiedBy>
  <cp:revision>920</cp:revision>
  <dcterms:created xsi:type="dcterms:W3CDTF">2020-05-22T01:53:53Z</dcterms:created>
  <dcterms:modified xsi:type="dcterms:W3CDTF">2022-05-23T16:25:53Z</dcterms:modified>
</cp:coreProperties>
</file>