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585" r:id="rId2"/>
    <p:sldId id="587" r:id="rId3"/>
    <p:sldId id="588" r:id="rId4"/>
    <p:sldId id="589" r:id="rId5"/>
    <p:sldId id="590" r:id="rId6"/>
    <p:sldId id="592" r:id="rId7"/>
    <p:sldId id="593" r:id="rId8"/>
    <p:sldId id="594" r:id="rId9"/>
    <p:sldId id="595" r:id="rId10"/>
    <p:sldId id="596" r:id="rId11"/>
    <p:sldId id="575" r:id="rId12"/>
    <p:sldId id="598" r:id="rId13"/>
    <p:sldId id="600" r:id="rId14"/>
    <p:sldId id="601" r:id="rId15"/>
    <p:sldId id="569" r:id="rId16"/>
    <p:sldId id="573" r:id="rId17"/>
    <p:sldId id="577" r:id="rId18"/>
    <p:sldId id="578" r:id="rId19"/>
    <p:sldId id="579" r:id="rId20"/>
    <p:sldId id="580" r:id="rId21"/>
    <p:sldId id="581" r:id="rId22"/>
    <p:sldId id="584" r:id="rId2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2F2F2"/>
    <a:srgbClr val="FF9900"/>
    <a:srgbClr val="000000"/>
    <a:srgbClr val="FFFFFF"/>
    <a:srgbClr val="008080"/>
    <a:srgbClr val="FF6699"/>
    <a:srgbClr val="00FF00"/>
    <a:srgbClr val="00FE00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29" autoAdjust="0"/>
    <p:restoredTop sz="90323" autoAdjust="0"/>
  </p:normalViewPr>
  <p:slideViewPr>
    <p:cSldViewPr snapToGrid="0">
      <p:cViewPr varScale="1">
        <p:scale>
          <a:sx n="131" d="100"/>
          <a:sy n="131" d="100"/>
        </p:scale>
        <p:origin x="19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8850"/>
    </p:cViewPr>
  </p:sorterViewPr>
  <p:notesViewPr>
    <p:cSldViewPr snapToGrid="0">
      <p:cViewPr varScale="1">
        <p:scale>
          <a:sx n="91" d="100"/>
          <a:sy n="91" d="100"/>
        </p:scale>
        <p:origin x="17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B06DD886-23BF-4F18-A0DC-1FAC491CCC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BC7D6CD-5021-4F79-9B49-F5D1C79DD8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9501B-69D0-4000-9A67-A4069798CF04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C550F86-4FC3-40B5-B4DE-BA6A58129D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B310D7E-763B-401E-902C-19CD22C312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D7A99-1CAC-494E-8527-5E4930102E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9776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20702-79C6-4D55-B0C7-6A4E995866BD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A12E0-904E-477F-95C1-9D6C51EC6C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90837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6669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2241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4254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3715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0302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solidFill>
            <a:srgbClr val="008080"/>
          </a:solidFill>
        </p:spPr>
        <p:txBody>
          <a:bodyPr anchor="b"/>
          <a:lstStyle>
            <a:lvl1pPr marL="0" algn="dist">
              <a:defRPr sz="6000" strike="noStrike"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dist">
              <a:spcBef>
                <a:spcPts val="0"/>
              </a:spcBef>
              <a:buNone/>
              <a:defRPr sz="230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32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4pPr>
              <a:spcBef>
                <a:spcPts val="300"/>
              </a:spcBef>
              <a:spcAft>
                <a:spcPts val="300"/>
              </a:spcAft>
              <a:defRPr/>
            </a:lvl4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solidFill>
            <a:srgbClr val="008080"/>
          </a:solidFill>
        </p:spPr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</p:spTree>
    <p:extLst>
      <p:ext uri="{BB962C8B-B14F-4D97-AF65-F5344CB8AC3E}">
        <p14:creationId xmlns:p14="http://schemas.microsoft.com/office/powerpoint/2010/main" val="299853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8080"/>
          </a:solidFill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C93FB51-EC03-47B1-A056-A092826493C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28650" y="6356354"/>
            <a:ext cx="30861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698D13-3DE8-49F2-BD4B-8F0F2733D36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C4A308-4BD0-4403-A809-06B1BD88AB4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0000" y="1278000"/>
            <a:ext cx="7887600" cy="4899600"/>
          </a:xfrm>
        </p:spPr>
        <p:txBody>
          <a:bodyPr/>
          <a:lstStyle>
            <a:lvl2pPr>
              <a:spcBef>
                <a:spcPts val="400"/>
              </a:spcBef>
              <a:defRPr/>
            </a:lvl2pPr>
            <a:lvl3pPr>
              <a:spcBef>
                <a:spcPts val="300"/>
              </a:spcBef>
              <a:spcAft>
                <a:spcPts val="300"/>
              </a:spcAft>
              <a:defRPr/>
            </a:lvl3pPr>
            <a:lvl4pPr>
              <a:spcBef>
                <a:spcPts val="300"/>
              </a:spcBef>
              <a:spcAft>
                <a:spcPts val="300"/>
              </a:spcAft>
              <a:defRPr/>
            </a:lvl4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17390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コンテンツ プレースホルダー 11">
            <a:extLst>
              <a:ext uri="{FF2B5EF4-FFF2-40B4-BE49-F238E27FC236}">
                <a16:creationId xmlns:a16="http://schemas.microsoft.com/office/drawing/2014/main" id="{1E91AFC2-37F5-43FE-9D5F-85EB59DD3F5C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8650" y="2075936"/>
            <a:ext cx="7634288" cy="4137090"/>
          </a:xfrm>
        </p:spPr>
        <p:txBody>
          <a:bodyPr numCol="2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8080"/>
          </a:solidFill>
        </p:spPr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6B653365-7279-42DE-AF02-FE8EA90CB07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28650" y="6356355"/>
            <a:ext cx="30861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17D2EE3F-B8C2-4C47-93FB-706E0874620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12610A-67FF-4203-9DE5-995C0C9ADC6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28650" y="1324801"/>
            <a:ext cx="7635875" cy="751136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637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8080"/>
          </a:solidFill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C87D194-7D5A-4847-88D2-5FED0681DB6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28650" y="6356355"/>
            <a:ext cx="3086100" cy="365125"/>
          </a:xfrm>
        </p:spPr>
        <p:txBody>
          <a:bodyPr/>
          <a:lstStyle>
            <a:lvl1pPr algn="l">
              <a:defRPr sz="1600"/>
            </a:lvl1pPr>
          </a:lstStyle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39471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サブタイトル"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2" y="1122366"/>
            <a:ext cx="6857999" cy="4135437"/>
          </a:xfrm>
          <a:solidFill>
            <a:srgbClr val="008080"/>
          </a:solidFill>
        </p:spPr>
        <p:txBody>
          <a:bodyPr anchor="ctr">
            <a:normAutofit/>
          </a:bodyPr>
          <a:lstStyle>
            <a:lvl1pPr marL="0" algn="ctr">
              <a:defRPr sz="4000" strike="noStrike"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28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+mj-lt"/>
              <a:buNone/>
              <a:defRPr sz="2400"/>
            </a:lvl1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solidFill>
            <a:srgbClr val="008080"/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dirty="0"/>
              <a:t>引用</a:t>
            </a:r>
            <a:r>
              <a:rPr kumimoji="1" lang="en-US" altLang="ja-JP" dirty="0"/>
              <a:t>,</a:t>
            </a:r>
            <a:r>
              <a:rPr kumimoji="1" lang="ja-JP" altLang="en-US" dirty="0"/>
              <a:t>参考文献</a:t>
            </a:r>
          </a:p>
        </p:txBody>
      </p:sp>
    </p:spTree>
    <p:extLst>
      <p:ext uri="{BB962C8B-B14F-4D97-AF65-F5344CB8AC3E}">
        <p14:creationId xmlns:p14="http://schemas.microsoft.com/office/powerpoint/2010/main" val="38960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4"/>
            <a:ext cx="9144000" cy="753625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76865"/>
            <a:ext cx="7886700" cy="4900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6104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8F7FD-0FB9-42CD-ACB3-7754F601E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64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8" r:id="rId4"/>
    <p:sldLayoutId id="2147483665" r:id="rId5"/>
    <p:sldLayoutId id="2147483666" r:id="rId6"/>
    <p:sldLayoutId id="2147483667" r:id="rId7"/>
  </p:sldLayoutIdLst>
  <p:hf hdr="0" dt="0"/>
  <p:txStyles>
    <p:titleStyle>
      <a:lvl1pPr marL="215995" algn="l" defTabSz="914377" rtl="0" eaLnBrk="1" latinLnBrk="0" hangingPunct="1">
        <a:lnSpc>
          <a:spcPct val="90000"/>
        </a:lnSpc>
        <a:spcBef>
          <a:spcPct val="0"/>
        </a:spcBef>
        <a:buNone/>
        <a:defRPr kumimoji="1" sz="3200" kern="1200" spc="-151">
          <a:solidFill>
            <a:schemeClr val="bg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600"/>
        </a:spcBef>
        <a:spcAft>
          <a:spcPts val="400"/>
        </a:spcAft>
        <a:buFontTx/>
        <a:buNone/>
        <a:defRPr kumimoji="1" sz="40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1pPr>
      <a:lvl2pPr marL="534988" indent="-263525" algn="l" defTabSz="914377" rtl="0" eaLnBrk="1" latinLnBrk="0" hangingPunct="1">
        <a:lnSpc>
          <a:spcPct val="100000"/>
        </a:lnSpc>
        <a:spcBef>
          <a:spcPts val="200"/>
        </a:spcBef>
        <a:spcAft>
          <a:spcPts val="300"/>
        </a:spcAft>
        <a:buFont typeface="Arial" panose="020B0604020202020204" pitchFamily="34" charset="0"/>
        <a:buChar char="•"/>
        <a:defRPr kumimoji="1" sz="30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2pPr>
      <a:lvl3pPr marL="898525" indent="-273050" algn="l" defTabSz="914377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SzPct val="80000"/>
        <a:buFont typeface="游ゴシック" panose="020B0400000000000000" pitchFamily="50" charset="-128"/>
        <a:buChar char="-"/>
        <a:tabLst>
          <a:tab pos="625475" algn="l"/>
        </a:tabLst>
        <a:defRPr kumimoji="1" sz="2700" kern="1200">
          <a:solidFill>
            <a:schemeClr val="tx1"/>
          </a:solidFill>
          <a:latin typeface="+mn-ea"/>
          <a:ea typeface="+mn-ea"/>
          <a:cs typeface="+mn-cs"/>
        </a:defRPr>
      </a:lvl3pPr>
      <a:lvl4pPr marL="1341438" indent="-268288" algn="l" defTabSz="914377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SzPct val="100000"/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ea"/>
          <a:ea typeface="+mn-ea"/>
          <a:cs typeface="+mn-cs"/>
        </a:defRPr>
      </a:lvl4pPr>
      <a:lvl5pPr marL="1700213" indent="-268288" algn="l" defTabSz="914377" rtl="0" eaLnBrk="1" latinLnBrk="0" hangingPunct="1">
        <a:lnSpc>
          <a:spcPct val="100000"/>
        </a:lnSpc>
        <a:spcBef>
          <a:spcPts val="500"/>
        </a:spcBef>
        <a:buFont typeface="Calibri" panose="020F0502020204030204" pitchFamily="34" charset="0"/>
        <a:buChar char="-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EE4FE83-645C-495D-BDEB-4DAF1EB1BCC8}"/>
              </a:ext>
            </a:extLst>
          </p:cNvPr>
          <p:cNvSpPr/>
          <p:nvPr/>
        </p:nvSpPr>
        <p:spPr>
          <a:xfrm>
            <a:off x="389744" y="1697126"/>
            <a:ext cx="8169640" cy="28781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6E24A800-C60F-4CD5-B0D8-E8545F3A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8E5ACB-B75A-4CD3-BB41-43EE8BECC1F5}"/>
              </a:ext>
            </a:extLst>
          </p:cNvPr>
          <p:cNvSpPr txBox="1"/>
          <p:nvPr/>
        </p:nvSpPr>
        <p:spPr>
          <a:xfrm>
            <a:off x="480174" y="1812154"/>
            <a:ext cx="8183651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setup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()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recursiveFunc(5);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/** 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関数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の定義 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*/</a:t>
            </a:r>
          </a:p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recursiveFunc(</a:t>
            </a:r>
            <a:r>
              <a:rPr kumimoji="1" lang="en-US" altLang="ja-JP" sz="1400">
                <a:solidFill>
                  <a:srgbClr val="FF99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iLevel)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kumimoji="1" lang="en-US" altLang="ja-JP" sz="1400">
                <a:solidFill>
                  <a:srgbClr val="92D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iLevel&gt;0 )  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//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もし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iLevel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の数値が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0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より大きければ</a:t>
            </a:r>
            <a:endParaRPr kumimoji="1" lang="en-US" altLang="ja-JP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{</a:t>
            </a:r>
          </a:p>
          <a:p>
            <a:r>
              <a:rPr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recursiveFunc(iLevel-1);  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//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関数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の再帰呼び出し（引数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iLevel-1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）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}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</p:txBody>
      </p:sp>
      <p:sp>
        <p:nvSpPr>
          <p:cNvPr id="7" name="円弧 6">
            <a:extLst>
              <a:ext uri="{FF2B5EF4-FFF2-40B4-BE49-F238E27FC236}">
                <a16:creationId xmlns:a16="http://schemas.microsoft.com/office/drawing/2014/main" id="{76FD36CB-17B6-4844-8A87-9BD4FCEDC241}"/>
              </a:ext>
            </a:extLst>
          </p:cNvPr>
          <p:cNvSpPr/>
          <p:nvPr/>
        </p:nvSpPr>
        <p:spPr>
          <a:xfrm rot="10800000">
            <a:off x="1311640" y="2394165"/>
            <a:ext cx="2573364" cy="779491"/>
          </a:xfrm>
          <a:prstGeom prst="arc">
            <a:avLst>
              <a:gd name="adj1" fmla="val 5053163"/>
              <a:gd name="adj2" fmla="val 11714780"/>
            </a:avLst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69542947-865E-4592-AC0E-2152378AB8DB}"/>
              </a:ext>
            </a:extLst>
          </p:cNvPr>
          <p:cNvCxnSpPr>
            <a:cxnSpLocks/>
          </p:cNvCxnSpPr>
          <p:nvPr/>
        </p:nvCxnSpPr>
        <p:spPr>
          <a:xfrm>
            <a:off x="978802" y="2504575"/>
            <a:ext cx="152455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1A4842B-2AC3-4E79-8B55-16EA74846507}"/>
              </a:ext>
            </a:extLst>
          </p:cNvPr>
          <p:cNvSpPr txBox="1"/>
          <p:nvPr/>
        </p:nvSpPr>
        <p:spPr>
          <a:xfrm>
            <a:off x="3240634" y="2086388"/>
            <a:ext cx="3933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u="sng">
                <a:solidFill>
                  <a:srgbClr val="FF0000"/>
                </a:solidFill>
              </a:rPr>
              <a:t>1.</a:t>
            </a:r>
            <a:r>
              <a:rPr lang="ja-JP" altLang="en-US" sz="1400" u="sng">
                <a:solidFill>
                  <a:srgbClr val="FF0000"/>
                </a:solidFill>
              </a:rPr>
              <a:t>関数</a:t>
            </a:r>
            <a:r>
              <a:rPr lang="en-US" altLang="ja-JP" sz="1400" u="sng">
                <a:solidFill>
                  <a:srgbClr val="FF0000"/>
                </a:solidFill>
              </a:rPr>
              <a:t>recursiveFunc</a:t>
            </a:r>
            <a:r>
              <a:rPr lang="ja-JP" altLang="en-US" sz="1400" u="sng">
                <a:solidFill>
                  <a:srgbClr val="FF0000"/>
                </a:solidFill>
              </a:rPr>
              <a:t>の呼び出し（引数</a:t>
            </a:r>
            <a:r>
              <a:rPr lang="en-US" altLang="ja-JP" sz="1400" u="sng">
                <a:solidFill>
                  <a:srgbClr val="FF0000"/>
                </a:solidFill>
              </a:rPr>
              <a:t>5</a:t>
            </a:r>
            <a:r>
              <a:rPr lang="ja-JP" altLang="en-US" sz="1400" u="sng">
                <a:solidFill>
                  <a:srgbClr val="FF0000"/>
                </a:solidFill>
              </a:rPr>
              <a:t>を渡す）</a:t>
            </a:r>
            <a:endParaRPr kumimoji="1" lang="ja-JP" altLang="en-US" sz="1400" u="sng">
              <a:solidFill>
                <a:srgbClr val="FF0000"/>
              </a:solidFill>
            </a:endParaRPr>
          </a:p>
        </p:txBody>
      </p:sp>
      <p:sp>
        <p:nvSpPr>
          <p:cNvPr id="5" name="左大かっこ 4">
            <a:extLst>
              <a:ext uri="{FF2B5EF4-FFF2-40B4-BE49-F238E27FC236}">
                <a16:creationId xmlns:a16="http://schemas.microsoft.com/office/drawing/2014/main" id="{5906222C-5DE6-40C4-98D8-F191B362DCE9}"/>
              </a:ext>
            </a:extLst>
          </p:cNvPr>
          <p:cNvSpPr/>
          <p:nvPr/>
        </p:nvSpPr>
        <p:spPr>
          <a:xfrm rot="16200000">
            <a:off x="3108046" y="2837173"/>
            <a:ext cx="45719" cy="599846"/>
          </a:xfrm>
          <a:prstGeom prst="leftBracke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1A4D2A1-B181-45E6-90E4-351130CCADCF}"/>
              </a:ext>
            </a:extLst>
          </p:cNvPr>
          <p:cNvSpPr txBox="1"/>
          <p:nvPr/>
        </p:nvSpPr>
        <p:spPr>
          <a:xfrm>
            <a:off x="2985571" y="309960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solidFill>
                  <a:srgbClr val="FF0000"/>
                </a:solidFill>
              </a:rPr>
              <a:t>5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2228CBB-B35F-45E6-8A28-0B734B6B0612}"/>
              </a:ext>
            </a:extLst>
          </p:cNvPr>
          <p:cNvSpPr/>
          <p:nvPr/>
        </p:nvSpPr>
        <p:spPr>
          <a:xfrm>
            <a:off x="280016" y="1565451"/>
            <a:ext cx="8364512" cy="495239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96A87AF-2A97-4411-BFED-566D9A419F1D}"/>
              </a:ext>
            </a:extLst>
          </p:cNvPr>
          <p:cNvSpPr txBox="1"/>
          <p:nvPr/>
        </p:nvSpPr>
        <p:spPr>
          <a:xfrm>
            <a:off x="328858" y="468638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コールスタック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17C13F1-37F1-4485-846F-A2F27DD29CC4}"/>
              </a:ext>
            </a:extLst>
          </p:cNvPr>
          <p:cNvSpPr/>
          <p:nvPr/>
        </p:nvSpPr>
        <p:spPr>
          <a:xfrm>
            <a:off x="874214" y="5023424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recursiveFunc(5)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071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EE4FE83-645C-495D-BDEB-4DAF1EB1BCC8}"/>
              </a:ext>
            </a:extLst>
          </p:cNvPr>
          <p:cNvSpPr/>
          <p:nvPr/>
        </p:nvSpPr>
        <p:spPr>
          <a:xfrm>
            <a:off x="389744" y="1697126"/>
            <a:ext cx="8169640" cy="28781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6E24A800-C60F-4CD5-B0D8-E8545F3A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8E5ACB-B75A-4CD3-BB41-43EE8BECC1F5}"/>
              </a:ext>
            </a:extLst>
          </p:cNvPr>
          <p:cNvSpPr txBox="1"/>
          <p:nvPr/>
        </p:nvSpPr>
        <p:spPr>
          <a:xfrm>
            <a:off x="480174" y="1812154"/>
            <a:ext cx="8183651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setup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()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recursiveFunc(5);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/** 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関数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の定義 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*/</a:t>
            </a:r>
          </a:p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recursiveFunc(</a:t>
            </a:r>
            <a:r>
              <a:rPr kumimoji="1" lang="en-US" altLang="ja-JP" sz="1400">
                <a:solidFill>
                  <a:srgbClr val="FF99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iLevel)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kumimoji="1" lang="en-US" altLang="ja-JP" sz="1400">
                <a:solidFill>
                  <a:srgbClr val="92D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iLevel&gt;0 )  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//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もし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iLevel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の数値が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0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より大きければ</a:t>
            </a:r>
            <a:endParaRPr kumimoji="1" lang="en-US" altLang="ja-JP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{</a:t>
            </a:r>
          </a:p>
          <a:p>
            <a:r>
              <a:rPr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recursiveFunc(iLevel-1);  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//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関数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の再帰呼び出し（引数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iLevel-1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）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}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69542947-865E-4592-AC0E-2152378AB8DB}"/>
              </a:ext>
            </a:extLst>
          </p:cNvPr>
          <p:cNvCxnSpPr>
            <a:cxnSpLocks/>
          </p:cNvCxnSpPr>
          <p:nvPr/>
        </p:nvCxnSpPr>
        <p:spPr>
          <a:xfrm>
            <a:off x="848988" y="2504575"/>
            <a:ext cx="165436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1A4842B-2AC3-4E79-8B55-16EA74846507}"/>
              </a:ext>
            </a:extLst>
          </p:cNvPr>
          <p:cNvSpPr txBox="1"/>
          <p:nvPr/>
        </p:nvSpPr>
        <p:spPr>
          <a:xfrm>
            <a:off x="2503357" y="2440737"/>
            <a:ext cx="3394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u="sng">
                <a:solidFill>
                  <a:srgbClr val="FF0000"/>
                </a:solidFill>
              </a:rPr>
              <a:t>10.</a:t>
            </a:r>
            <a:r>
              <a:rPr lang="ja-JP" altLang="en-US" sz="1400" u="sng">
                <a:solidFill>
                  <a:srgbClr val="FF0000"/>
                </a:solidFill>
              </a:rPr>
              <a:t>関数</a:t>
            </a:r>
            <a:r>
              <a:rPr lang="en-US" altLang="ja-JP" sz="1400" u="sng">
                <a:solidFill>
                  <a:srgbClr val="FF0000"/>
                </a:solidFill>
              </a:rPr>
              <a:t>recursiveFunc</a:t>
            </a:r>
            <a:r>
              <a:rPr lang="ja-JP" altLang="en-US" sz="1400" u="sng">
                <a:solidFill>
                  <a:srgbClr val="FF0000"/>
                </a:solidFill>
              </a:rPr>
              <a:t>の呼び出し元に戻る</a:t>
            </a:r>
            <a:endParaRPr kumimoji="1" lang="ja-JP" altLang="en-US" sz="1400" u="sng">
              <a:solidFill>
                <a:srgbClr val="FF0000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2228CBB-B35F-45E6-8A28-0B734B6B0612}"/>
              </a:ext>
            </a:extLst>
          </p:cNvPr>
          <p:cNvSpPr/>
          <p:nvPr/>
        </p:nvSpPr>
        <p:spPr>
          <a:xfrm>
            <a:off x="280016" y="1565451"/>
            <a:ext cx="8364512" cy="495239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66D1AE5-3BF3-4B8C-9C29-AFD383FDBA00}"/>
              </a:ext>
            </a:extLst>
          </p:cNvPr>
          <p:cNvCxnSpPr>
            <a:cxnSpLocks/>
          </p:cNvCxnSpPr>
          <p:nvPr/>
        </p:nvCxnSpPr>
        <p:spPr>
          <a:xfrm>
            <a:off x="848988" y="2504575"/>
            <a:ext cx="0" cy="18010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099DD5E-B1AD-43C9-903A-D6962DCE4B6E}"/>
              </a:ext>
            </a:extLst>
          </p:cNvPr>
          <p:cNvSpPr txBox="1"/>
          <p:nvPr/>
        </p:nvSpPr>
        <p:spPr>
          <a:xfrm>
            <a:off x="328858" y="468638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コールスタック</a:t>
            </a:r>
          </a:p>
        </p:txBody>
      </p:sp>
    </p:spTree>
    <p:extLst>
      <p:ext uri="{BB962C8B-B14F-4D97-AF65-F5344CB8AC3E}">
        <p14:creationId xmlns:p14="http://schemas.microsoft.com/office/powerpoint/2010/main" val="2298715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8CEC12-F2E0-48AC-9CA0-FB2C95FC0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D48401F-92B9-4F99-8E10-DD61850A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再帰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CAB67B-074A-469A-BB29-5DF69E638AD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B8E898BE-EBE9-4EAF-BC8E-8998037AC2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85"/>
          <a:stretch/>
        </p:blipFill>
        <p:spPr>
          <a:xfrm>
            <a:off x="149288" y="2527203"/>
            <a:ext cx="2820031" cy="2815674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AEF149C8-9ED8-4EBA-848F-15CE61929D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21"/>
          <a:stretch/>
        </p:blipFill>
        <p:spPr>
          <a:xfrm>
            <a:off x="3161984" y="2527203"/>
            <a:ext cx="2820031" cy="2811741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FFCEE41-E542-4CA5-BF8E-636DEEC409F3}"/>
              </a:ext>
            </a:extLst>
          </p:cNvPr>
          <p:cNvSpPr/>
          <p:nvPr/>
        </p:nvSpPr>
        <p:spPr>
          <a:xfrm>
            <a:off x="149288" y="2527203"/>
            <a:ext cx="2820030" cy="28117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7BCEE28-AD88-4D46-8B33-0FF5BCAC9DBE}"/>
              </a:ext>
            </a:extLst>
          </p:cNvPr>
          <p:cNvSpPr/>
          <p:nvPr/>
        </p:nvSpPr>
        <p:spPr>
          <a:xfrm>
            <a:off x="3178458" y="2527203"/>
            <a:ext cx="956095" cy="9717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644BC58E-D861-430C-8972-2F1E94F096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85"/>
          <a:stretch/>
        </p:blipFill>
        <p:spPr>
          <a:xfrm>
            <a:off x="6174680" y="2527203"/>
            <a:ext cx="2820031" cy="2815673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B5CF844-194E-4865-B9B3-D6F07FBF61FD}"/>
              </a:ext>
            </a:extLst>
          </p:cNvPr>
          <p:cNvSpPr/>
          <p:nvPr/>
        </p:nvSpPr>
        <p:spPr>
          <a:xfrm>
            <a:off x="6174680" y="2527203"/>
            <a:ext cx="328758" cy="3372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0490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A256130F-F8E1-4AEC-827C-8BFE7794BD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80"/>
          <a:stretch/>
        </p:blipFill>
        <p:spPr>
          <a:xfrm>
            <a:off x="3478607" y="2356221"/>
            <a:ext cx="2155785" cy="214593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8CEC12-F2E0-48AC-9CA0-FB2C95FC0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D48401F-92B9-4F99-8E10-DD61850A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再帰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CAB67B-074A-469A-BB29-5DF69E638AD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6" name="左中かっこ 25">
            <a:extLst>
              <a:ext uri="{FF2B5EF4-FFF2-40B4-BE49-F238E27FC236}">
                <a16:creationId xmlns:a16="http://schemas.microsoft.com/office/drawing/2014/main" id="{F74BDEF8-9DAE-4A59-8FE0-472DAA489932}"/>
              </a:ext>
            </a:extLst>
          </p:cNvPr>
          <p:cNvSpPr/>
          <p:nvPr/>
        </p:nvSpPr>
        <p:spPr>
          <a:xfrm rot="5400000">
            <a:off x="4443794" y="1813370"/>
            <a:ext cx="214604" cy="70912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左中かっこ 33">
            <a:extLst>
              <a:ext uri="{FF2B5EF4-FFF2-40B4-BE49-F238E27FC236}">
                <a16:creationId xmlns:a16="http://schemas.microsoft.com/office/drawing/2014/main" id="{C4723B1C-13CC-4CEA-8A85-3E133A7C5854}"/>
              </a:ext>
            </a:extLst>
          </p:cNvPr>
          <p:cNvSpPr/>
          <p:nvPr/>
        </p:nvSpPr>
        <p:spPr>
          <a:xfrm>
            <a:off x="3212155" y="3074435"/>
            <a:ext cx="214604" cy="70912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07686C8F-F4E4-4435-BAC6-49F97BBA2D23}"/>
              </a:ext>
            </a:extLst>
          </p:cNvPr>
          <p:cNvCxnSpPr>
            <a:cxnSpLocks/>
          </p:cNvCxnSpPr>
          <p:nvPr/>
        </p:nvCxnSpPr>
        <p:spPr>
          <a:xfrm>
            <a:off x="3436090" y="3074434"/>
            <a:ext cx="2229833" cy="0"/>
          </a:xfrm>
          <a:prstGeom prst="line">
            <a:avLst/>
          </a:prstGeom>
          <a:ln w="19050">
            <a:solidFill>
              <a:srgbClr val="FF0000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139DB299-42E5-4C5C-9179-309ADA8AA896}"/>
              </a:ext>
            </a:extLst>
          </p:cNvPr>
          <p:cNvCxnSpPr>
            <a:cxnSpLocks/>
          </p:cNvCxnSpPr>
          <p:nvPr/>
        </p:nvCxnSpPr>
        <p:spPr>
          <a:xfrm>
            <a:off x="3426759" y="3795728"/>
            <a:ext cx="2229833" cy="0"/>
          </a:xfrm>
          <a:prstGeom prst="line">
            <a:avLst/>
          </a:prstGeom>
          <a:ln w="19050">
            <a:solidFill>
              <a:srgbClr val="FF0000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42A9A92D-5D83-43FA-8772-186CF7DAA4A6}"/>
              </a:ext>
            </a:extLst>
          </p:cNvPr>
          <p:cNvCxnSpPr>
            <a:cxnSpLocks/>
          </p:cNvCxnSpPr>
          <p:nvPr/>
        </p:nvCxnSpPr>
        <p:spPr>
          <a:xfrm>
            <a:off x="4196533" y="2365308"/>
            <a:ext cx="0" cy="2145937"/>
          </a:xfrm>
          <a:prstGeom prst="line">
            <a:avLst/>
          </a:prstGeom>
          <a:ln w="19050">
            <a:solidFill>
              <a:srgbClr val="FF0000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D141578D-8F9E-4726-B9AE-3EA826453C69}"/>
              </a:ext>
            </a:extLst>
          </p:cNvPr>
          <p:cNvCxnSpPr>
            <a:cxnSpLocks/>
          </p:cNvCxnSpPr>
          <p:nvPr/>
        </p:nvCxnSpPr>
        <p:spPr>
          <a:xfrm>
            <a:off x="4914990" y="2358917"/>
            <a:ext cx="0" cy="2145937"/>
          </a:xfrm>
          <a:prstGeom prst="line">
            <a:avLst/>
          </a:prstGeom>
          <a:ln w="19050">
            <a:solidFill>
              <a:srgbClr val="FF0000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DDF339DA-5E26-4169-8A2B-D45567F033F0}"/>
              </a:ext>
            </a:extLst>
          </p:cNvPr>
          <p:cNvCxnSpPr>
            <a:cxnSpLocks/>
          </p:cNvCxnSpPr>
          <p:nvPr/>
        </p:nvCxnSpPr>
        <p:spPr>
          <a:xfrm>
            <a:off x="3482132" y="2353891"/>
            <a:ext cx="215226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70C55D6D-4E54-45F6-9258-823663DA049C}"/>
              </a:ext>
            </a:extLst>
          </p:cNvPr>
          <p:cNvCxnSpPr>
            <a:cxnSpLocks/>
          </p:cNvCxnSpPr>
          <p:nvPr/>
        </p:nvCxnSpPr>
        <p:spPr>
          <a:xfrm>
            <a:off x="3482132" y="2353891"/>
            <a:ext cx="0" cy="2148266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F2B95EA-99FB-4D49-AA1D-B8F5F53CA919}"/>
              </a:ext>
            </a:extLst>
          </p:cNvPr>
          <p:cNvSpPr txBox="1"/>
          <p:nvPr/>
        </p:nvSpPr>
        <p:spPr>
          <a:xfrm>
            <a:off x="5679778" y="217851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X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40D2491-F3ED-4CD0-97CE-0A6EB854449C}"/>
              </a:ext>
            </a:extLst>
          </p:cNvPr>
          <p:cNvSpPr txBox="1"/>
          <p:nvPr/>
        </p:nvSpPr>
        <p:spPr>
          <a:xfrm>
            <a:off x="3330169" y="456758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0070C0"/>
                </a:solidFill>
              </a:rPr>
              <a:t>Y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E1A1579-6A5D-4081-AA9F-50D5C51F31C9}"/>
              </a:ext>
            </a:extLst>
          </p:cNvPr>
          <p:cNvSpPr txBox="1"/>
          <p:nvPr/>
        </p:nvSpPr>
        <p:spPr>
          <a:xfrm>
            <a:off x="3088162" y="2086186"/>
            <a:ext cx="92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+mn-ea"/>
              </a:rPr>
              <a:t>原点</a:t>
            </a:r>
            <a:r>
              <a:rPr kumimoji="1" lang="en-US" altLang="ja-JP" sz="1200" dirty="0">
                <a:latin typeface="+mn-ea"/>
              </a:rPr>
              <a:t>(0,0)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EC898D4F-DB6D-412D-90A0-47E84E01BA91}"/>
              </a:ext>
            </a:extLst>
          </p:cNvPr>
          <p:cNvSpPr/>
          <p:nvPr/>
        </p:nvSpPr>
        <p:spPr>
          <a:xfrm>
            <a:off x="3449092" y="2318788"/>
            <a:ext cx="71320" cy="713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9E170C82-E09A-4513-BA81-17EF70F1F82F}"/>
              </a:ext>
            </a:extLst>
          </p:cNvPr>
          <p:cNvSpPr/>
          <p:nvPr/>
        </p:nvSpPr>
        <p:spPr>
          <a:xfrm>
            <a:off x="4524009" y="3396013"/>
            <a:ext cx="78136" cy="781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5E4001E-2E60-4CFE-9853-2438AE20BB41}"/>
              </a:ext>
            </a:extLst>
          </p:cNvPr>
          <p:cNvSpPr txBox="1"/>
          <p:nvPr/>
        </p:nvSpPr>
        <p:spPr>
          <a:xfrm>
            <a:off x="5751756" y="3083228"/>
            <a:ext cx="1834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>
                <a:latin typeface="Consolas" panose="020B0609020204030204" pitchFamily="49" charset="0"/>
              </a:rPr>
              <a:t>(</a:t>
            </a:r>
            <a:r>
              <a:rPr lang="ja-JP" altLang="en-US" sz="1100" b="1">
                <a:latin typeface="Consolas" panose="020B0609020204030204" pitchFamily="49" charset="0"/>
              </a:rPr>
              <a:t>スクリーン中心座標</a:t>
            </a:r>
            <a:r>
              <a:rPr kumimoji="1" lang="en-US" altLang="ja-JP" sz="1100">
                <a:latin typeface="Consolas" panose="020B0609020204030204" pitchFamily="49" charset="0"/>
              </a:rPr>
              <a:t>)</a:t>
            </a:r>
            <a:endParaRPr kumimoji="1" lang="ja-JP" altLang="en-US" sz="1100" dirty="0">
              <a:latin typeface="Consolas" panose="020B0609020204030204" pitchFamily="49" charset="0"/>
            </a:endParaRPr>
          </a:p>
        </p:txBody>
      </p:sp>
      <p:sp>
        <p:nvSpPr>
          <p:cNvPr id="66" name="円弧 65">
            <a:extLst>
              <a:ext uri="{FF2B5EF4-FFF2-40B4-BE49-F238E27FC236}">
                <a16:creationId xmlns:a16="http://schemas.microsoft.com/office/drawing/2014/main" id="{9845A036-1B86-45C6-B08A-6A07D35EBCFC}"/>
              </a:ext>
            </a:extLst>
          </p:cNvPr>
          <p:cNvSpPr/>
          <p:nvPr/>
        </p:nvSpPr>
        <p:spPr>
          <a:xfrm>
            <a:off x="4350084" y="3218176"/>
            <a:ext cx="2891233" cy="853567"/>
          </a:xfrm>
          <a:prstGeom prst="arc">
            <a:avLst>
              <a:gd name="adj1" fmla="val 11448623"/>
              <a:gd name="adj2" fmla="val 16313935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11821DCC-A214-4DA6-9766-88A1F91064AC}"/>
              </a:ext>
            </a:extLst>
          </p:cNvPr>
          <p:cNvSpPr txBox="1"/>
          <p:nvPr/>
        </p:nvSpPr>
        <p:spPr>
          <a:xfrm>
            <a:off x="2098743" y="3277992"/>
            <a:ext cx="1200844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kumimoji="1" lang="en-US" altLang="ja-JP" sz="1200">
                <a:latin typeface="Consolas" panose="020B0609020204030204" pitchFamily="49" charset="0"/>
              </a:rPr>
              <a:t>fRectHeight</a:t>
            </a:r>
            <a:endParaRPr lang="ja-JP" altLang="en-US" sz="1200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EC318020-9A28-4106-8E0C-5BCF55A9C84B}"/>
              </a:ext>
            </a:extLst>
          </p:cNvPr>
          <p:cNvSpPr txBox="1"/>
          <p:nvPr/>
        </p:nvSpPr>
        <p:spPr>
          <a:xfrm>
            <a:off x="4041515" y="1744059"/>
            <a:ext cx="1033493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kumimoji="1" lang="en-US" altLang="ja-JP" sz="1200">
                <a:latin typeface="Consolas" panose="020B0609020204030204" pitchFamily="49" charset="0"/>
              </a:rPr>
              <a:t>fRectWidth</a:t>
            </a:r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26205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図 35">
            <a:extLst>
              <a:ext uri="{FF2B5EF4-FFF2-40B4-BE49-F238E27FC236}">
                <a16:creationId xmlns:a16="http://schemas.microsoft.com/office/drawing/2014/main" id="{209D6447-1502-4E89-B44E-76EAADA79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85"/>
          <a:stretch/>
        </p:blipFill>
        <p:spPr>
          <a:xfrm>
            <a:off x="3492595" y="2355394"/>
            <a:ext cx="2149258" cy="2145938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8CEC12-F2E0-48AC-9CA0-FB2C95FC0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D48401F-92B9-4F99-8E10-DD61850A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再帰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CAB67B-074A-469A-BB29-5DF69E638AD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07686C8F-F4E4-4435-BAC6-49F97BBA2D23}"/>
              </a:ext>
            </a:extLst>
          </p:cNvPr>
          <p:cNvCxnSpPr>
            <a:cxnSpLocks/>
            <a:stCxn id="21" idx="5"/>
            <a:endCxn id="65" idx="1"/>
          </p:cNvCxnSpPr>
          <p:nvPr/>
        </p:nvCxnSpPr>
        <p:spPr>
          <a:xfrm>
            <a:off x="3883691" y="2743022"/>
            <a:ext cx="658600" cy="669486"/>
          </a:xfrm>
          <a:prstGeom prst="line">
            <a:avLst/>
          </a:prstGeom>
          <a:ln w="19050">
            <a:solidFill>
              <a:srgbClr val="FF0000">
                <a:alpha val="50196"/>
              </a:srgb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E1A1579-6A5D-4081-AA9F-50D5C51F31C9}"/>
              </a:ext>
            </a:extLst>
          </p:cNvPr>
          <p:cNvSpPr txBox="1"/>
          <p:nvPr/>
        </p:nvSpPr>
        <p:spPr>
          <a:xfrm>
            <a:off x="5759071" y="3075913"/>
            <a:ext cx="14461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>
                <a:latin typeface="Consolas" panose="020B0609020204030204" pitchFamily="49" charset="0"/>
              </a:rPr>
              <a:t>(</a:t>
            </a:r>
            <a:r>
              <a:rPr kumimoji="1" lang="en-US" altLang="ja-JP" sz="1100" b="1">
                <a:latin typeface="Consolas" panose="020B0609020204030204" pitchFamily="49" charset="0"/>
              </a:rPr>
              <a:t>fRectX</a:t>
            </a:r>
            <a:r>
              <a:rPr kumimoji="1" lang="en-US" altLang="ja-JP" sz="1100">
                <a:latin typeface="Consolas" panose="020B0609020204030204" pitchFamily="49" charset="0"/>
              </a:rPr>
              <a:t>, </a:t>
            </a:r>
            <a:r>
              <a:rPr kumimoji="1" lang="en-US" altLang="ja-JP" sz="1100" b="1">
                <a:latin typeface="Consolas" panose="020B0609020204030204" pitchFamily="49" charset="0"/>
              </a:rPr>
              <a:t>fRectY</a:t>
            </a:r>
            <a:r>
              <a:rPr kumimoji="1" lang="en-US" altLang="ja-JP" sz="1100">
                <a:latin typeface="Consolas" panose="020B0609020204030204" pitchFamily="49" charset="0"/>
              </a:rPr>
              <a:t>)</a:t>
            </a:r>
            <a:endParaRPr kumimoji="1" lang="ja-JP" altLang="en-US" sz="1100" dirty="0">
              <a:latin typeface="Consolas" panose="020B0609020204030204" pitchFamily="49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9A3D61B4-30E9-475E-920B-E01A91824493}"/>
              </a:ext>
            </a:extLst>
          </p:cNvPr>
          <p:cNvSpPr txBox="1"/>
          <p:nvPr/>
        </p:nvSpPr>
        <p:spPr>
          <a:xfrm>
            <a:off x="1858007" y="2929719"/>
            <a:ext cx="1200844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kumimoji="1" lang="en-US" altLang="ja-JP" sz="1200">
                <a:latin typeface="Consolas" panose="020B0609020204030204" pitchFamily="49" charset="0"/>
              </a:rPr>
              <a:t>fRectHeight</a:t>
            </a:r>
            <a:endParaRPr lang="ja-JP" altLang="en-US" sz="12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25BE78A5-840A-4DCD-88D0-44A71CC045BF}"/>
              </a:ext>
            </a:extLst>
          </p:cNvPr>
          <p:cNvSpPr txBox="1"/>
          <p:nvPr/>
        </p:nvSpPr>
        <p:spPr>
          <a:xfrm>
            <a:off x="3696244" y="5129031"/>
            <a:ext cx="1033493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kumimoji="1" lang="en-US" altLang="ja-JP" sz="1200">
                <a:latin typeface="Consolas" panose="020B0609020204030204" pitchFamily="49" charset="0"/>
              </a:rPr>
              <a:t>fRectWidth</a:t>
            </a:r>
            <a:endParaRPr lang="ja-JP" altLang="en-US" sz="1200" dirty="0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FF665930-D4AF-43BE-ACE1-A19EE10845A0}"/>
              </a:ext>
            </a:extLst>
          </p:cNvPr>
          <p:cNvSpPr/>
          <p:nvPr/>
        </p:nvSpPr>
        <p:spPr>
          <a:xfrm>
            <a:off x="3816998" y="2676329"/>
            <a:ext cx="78136" cy="781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A1B35438-919F-493A-BDAB-99D76C44B4A0}"/>
              </a:ext>
            </a:extLst>
          </p:cNvPr>
          <p:cNvSpPr/>
          <p:nvPr/>
        </p:nvSpPr>
        <p:spPr>
          <a:xfrm>
            <a:off x="3813931" y="3388008"/>
            <a:ext cx="78136" cy="781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06C43F85-2000-49AB-A959-FE4E02015CC4}"/>
              </a:ext>
            </a:extLst>
          </p:cNvPr>
          <p:cNvSpPr/>
          <p:nvPr/>
        </p:nvSpPr>
        <p:spPr>
          <a:xfrm>
            <a:off x="4526025" y="2673394"/>
            <a:ext cx="78136" cy="781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962E5F33-3978-47F3-A1AA-22A433616A34}"/>
              </a:ext>
            </a:extLst>
          </p:cNvPr>
          <p:cNvSpPr/>
          <p:nvPr/>
        </p:nvSpPr>
        <p:spPr>
          <a:xfrm>
            <a:off x="5252847" y="2671526"/>
            <a:ext cx="78136" cy="781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5A1314B1-FB67-4408-91BF-5E9447129A99}"/>
              </a:ext>
            </a:extLst>
          </p:cNvPr>
          <p:cNvSpPr/>
          <p:nvPr/>
        </p:nvSpPr>
        <p:spPr>
          <a:xfrm>
            <a:off x="5252847" y="3395402"/>
            <a:ext cx="78136" cy="781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60A3E541-2537-4167-94E4-7B5907731306}"/>
              </a:ext>
            </a:extLst>
          </p:cNvPr>
          <p:cNvSpPr/>
          <p:nvPr/>
        </p:nvSpPr>
        <p:spPr>
          <a:xfrm>
            <a:off x="4532345" y="4112315"/>
            <a:ext cx="78136" cy="781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064D0ACF-101F-454E-8C58-483D55EE7A98}"/>
              </a:ext>
            </a:extLst>
          </p:cNvPr>
          <p:cNvSpPr/>
          <p:nvPr/>
        </p:nvSpPr>
        <p:spPr>
          <a:xfrm>
            <a:off x="3813931" y="4108648"/>
            <a:ext cx="78136" cy="781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93D0FC59-1FCA-46EF-B901-5915DA19F00C}"/>
              </a:ext>
            </a:extLst>
          </p:cNvPr>
          <p:cNvSpPr/>
          <p:nvPr/>
        </p:nvSpPr>
        <p:spPr>
          <a:xfrm>
            <a:off x="5243516" y="4106711"/>
            <a:ext cx="78136" cy="781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左中かっこ 46">
            <a:extLst>
              <a:ext uri="{FF2B5EF4-FFF2-40B4-BE49-F238E27FC236}">
                <a16:creationId xmlns:a16="http://schemas.microsoft.com/office/drawing/2014/main" id="{64B07D9E-9999-4037-9D1F-682801B5FF99}"/>
              </a:ext>
            </a:extLst>
          </p:cNvPr>
          <p:cNvSpPr/>
          <p:nvPr/>
        </p:nvSpPr>
        <p:spPr>
          <a:xfrm rot="16200000">
            <a:off x="5239793" y="4572201"/>
            <a:ext cx="80788" cy="21437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E284F54D-1EE6-43A9-9DD0-6E35E5B92036}"/>
              </a:ext>
            </a:extLst>
          </p:cNvPr>
          <p:cNvCxnSpPr>
            <a:cxnSpLocks/>
          </p:cNvCxnSpPr>
          <p:nvPr/>
        </p:nvCxnSpPr>
        <p:spPr>
          <a:xfrm>
            <a:off x="5173001" y="4239678"/>
            <a:ext cx="0" cy="376213"/>
          </a:xfrm>
          <a:prstGeom prst="line">
            <a:avLst/>
          </a:prstGeom>
          <a:ln w="12700">
            <a:solidFill>
              <a:srgbClr val="FF0000">
                <a:alpha val="6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96EB7C0-0681-439F-8B28-0F5EECAB8B20}"/>
              </a:ext>
            </a:extLst>
          </p:cNvPr>
          <p:cNvSpPr txBox="1"/>
          <p:nvPr/>
        </p:nvSpPr>
        <p:spPr>
          <a:xfrm>
            <a:off x="4781117" y="4749681"/>
            <a:ext cx="1102198" cy="25391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kumimoji="1" lang="en-US" altLang="ja-JP" sz="1050">
                <a:latin typeface="Consolas" panose="020B0609020204030204" pitchFamily="49" charset="0"/>
              </a:rPr>
              <a:t>fRectWidth/3</a:t>
            </a:r>
            <a:endParaRPr lang="ja-JP" altLang="en-US" sz="1050" dirty="0"/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2CEB07F9-157E-46E3-8830-5030EA540495}"/>
              </a:ext>
            </a:extLst>
          </p:cNvPr>
          <p:cNvCxnSpPr>
            <a:cxnSpLocks/>
          </p:cNvCxnSpPr>
          <p:nvPr/>
        </p:nvCxnSpPr>
        <p:spPr>
          <a:xfrm>
            <a:off x="5387369" y="4247862"/>
            <a:ext cx="0" cy="376213"/>
          </a:xfrm>
          <a:prstGeom prst="line">
            <a:avLst/>
          </a:prstGeom>
          <a:ln w="12700">
            <a:solidFill>
              <a:srgbClr val="FF0000">
                <a:alpha val="6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485C6B86-E11D-440B-8621-6CEF7CBFBAE2}"/>
              </a:ext>
            </a:extLst>
          </p:cNvPr>
          <p:cNvSpPr txBox="1"/>
          <p:nvPr/>
        </p:nvSpPr>
        <p:spPr>
          <a:xfrm>
            <a:off x="5861705" y="4027870"/>
            <a:ext cx="1182833" cy="25391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kumimoji="1" lang="en-US" altLang="ja-JP" sz="1050">
                <a:latin typeface="Consolas" panose="020B0609020204030204" pitchFamily="49" charset="0"/>
              </a:rPr>
              <a:t>fRectHeight/3</a:t>
            </a:r>
            <a:endParaRPr lang="ja-JP" altLang="en-US" sz="1050" dirty="0"/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C19E42B0-CD12-4FC0-9986-D98B40FA8871}"/>
              </a:ext>
            </a:extLst>
          </p:cNvPr>
          <p:cNvCxnSpPr>
            <a:cxnSpLocks/>
          </p:cNvCxnSpPr>
          <p:nvPr/>
        </p:nvCxnSpPr>
        <p:spPr>
          <a:xfrm rot="5400000">
            <a:off x="5593660" y="3843440"/>
            <a:ext cx="0" cy="376213"/>
          </a:xfrm>
          <a:prstGeom prst="line">
            <a:avLst/>
          </a:prstGeom>
          <a:ln w="12700">
            <a:solidFill>
              <a:srgbClr val="FF0000">
                <a:alpha val="6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左中かっこ 54">
            <a:extLst>
              <a:ext uri="{FF2B5EF4-FFF2-40B4-BE49-F238E27FC236}">
                <a16:creationId xmlns:a16="http://schemas.microsoft.com/office/drawing/2014/main" id="{406400EE-0AE5-4CA5-8F47-6448A4BB9A77}"/>
              </a:ext>
            </a:extLst>
          </p:cNvPr>
          <p:cNvSpPr/>
          <p:nvPr/>
        </p:nvSpPr>
        <p:spPr>
          <a:xfrm rot="10800000">
            <a:off x="5802527" y="4027870"/>
            <a:ext cx="80788" cy="21437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59F5652D-D218-41B5-9C05-019BA45EFE3B}"/>
              </a:ext>
            </a:extLst>
          </p:cNvPr>
          <p:cNvCxnSpPr>
            <a:cxnSpLocks/>
          </p:cNvCxnSpPr>
          <p:nvPr/>
        </p:nvCxnSpPr>
        <p:spPr>
          <a:xfrm rot="5400000">
            <a:off x="5600974" y="4054917"/>
            <a:ext cx="0" cy="376213"/>
          </a:xfrm>
          <a:prstGeom prst="line">
            <a:avLst/>
          </a:prstGeom>
          <a:ln w="12700">
            <a:solidFill>
              <a:srgbClr val="FF0000">
                <a:alpha val="6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22C28285-E7F9-4C9C-8863-C1F95EEB8298}"/>
              </a:ext>
            </a:extLst>
          </p:cNvPr>
          <p:cNvCxnSpPr>
            <a:cxnSpLocks/>
          </p:cNvCxnSpPr>
          <p:nvPr/>
        </p:nvCxnSpPr>
        <p:spPr>
          <a:xfrm>
            <a:off x="3482132" y="2353891"/>
            <a:ext cx="215226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D1166DF0-0547-4DB2-B033-9D85CDEA6187}"/>
              </a:ext>
            </a:extLst>
          </p:cNvPr>
          <p:cNvCxnSpPr>
            <a:cxnSpLocks/>
          </p:cNvCxnSpPr>
          <p:nvPr/>
        </p:nvCxnSpPr>
        <p:spPr>
          <a:xfrm>
            <a:off x="3482132" y="2353891"/>
            <a:ext cx="0" cy="2148266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C5520C6-234E-494B-B737-6A9CA63667C7}"/>
              </a:ext>
            </a:extLst>
          </p:cNvPr>
          <p:cNvSpPr txBox="1"/>
          <p:nvPr/>
        </p:nvSpPr>
        <p:spPr>
          <a:xfrm>
            <a:off x="5679778" y="217851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X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44A92E11-AEE6-45C3-8E0B-1E18D98EF43B}"/>
              </a:ext>
            </a:extLst>
          </p:cNvPr>
          <p:cNvSpPr txBox="1"/>
          <p:nvPr/>
        </p:nvSpPr>
        <p:spPr>
          <a:xfrm>
            <a:off x="3330169" y="456758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0070C0"/>
                </a:solidFill>
              </a:rPr>
              <a:t>Y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C596A1BE-C8F6-441C-8B3E-7F667327AD9C}"/>
              </a:ext>
            </a:extLst>
          </p:cNvPr>
          <p:cNvSpPr txBox="1"/>
          <p:nvPr/>
        </p:nvSpPr>
        <p:spPr>
          <a:xfrm>
            <a:off x="2707005" y="2071660"/>
            <a:ext cx="92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+mn-ea"/>
              </a:rPr>
              <a:t>原点</a:t>
            </a:r>
            <a:r>
              <a:rPr kumimoji="1" lang="en-US" altLang="ja-JP" sz="1200" dirty="0">
                <a:latin typeface="+mn-ea"/>
              </a:rPr>
              <a:t>(</a:t>
            </a:r>
            <a:r>
              <a:rPr kumimoji="1" lang="en-US" altLang="ja-JP" sz="1200">
                <a:latin typeface="+mn-ea"/>
              </a:rPr>
              <a:t>0,0)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1DA42A1F-501C-4331-9D30-38CB9CEFE48E}"/>
              </a:ext>
            </a:extLst>
          </p:cNvPr>
          <p:cNvSpPr/>
          <p:nvPr/>
        </p:nvSpPr>
        <p:spPr>
          <a:xfrm>
            <a:off x="3449092" y="2318788"/>
            <a:ext cx="71320" cy="713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DA3CA082-AB59-4EFC-A1CC-006957D8E204}"/>
              </a:ext>
            </a:extLst>
          </p:cNvPr>
          <p:cNvSpPr/>
          <p:nvPr/>
        </p:nvSpPr>
        <p:spPr>
          <a:xfrm>
            <a:off x="4531846" y="3402063"/>
            <a:ext cx="71320" cy="713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弧 8">
            <a:extLst>
              <a:ext uri="{FF2B5EF4-FFF2-40B4-BE49-F238E27FC236}">
                <a16:creationId xmlns:a16="http://schemas.microsoft.com/office/drawing/2014/main" id="{9790260A-0BAA-4CE0-8DCF-4E293210DD56}"/>
              </a:ext>
            </a:extLst>
          </p:cNvPr>
          <p:cNvSpPr/>
          <p:nvPr/>
        </p:nvSpPr>
        <p:spPr>
          <a:xfrm>
            <a:off x="4350084" y="3218176"/>
            <a:ext cx="2891233" cy="853567"/>
          </a:xfrm>
          <a:prstGeom prst="arc">
            <a:avLst>
              <a:gd name="adj1" fmla="val 11448623"/>
              <a:gd name="adj2" fmla="val 1631393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70805085-D62F-4F11-8878-027B6FF9D9B5}"/>
              </a:ext>
            </a:extLst>
          </p:cNvPr>
          <p:cNvSpPr txBox="1"/>
          <p:nvPr/>
        </p:nvSpPr>
        <p:spPr>
          <a:xfrm>
            <a:off x="1995521" y="1753382"/>
            <a:ext cx="3177480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>
                <a:latin typeface="Consolas" panose="020B0609020204030204" pitchFamily="49" charset="0"/>
              </a:rPr>
              <a:t>(</a:t>
            </a:r>
            <a:r>
              <a:rPr kumimoji="1" lang="en-US" altLang="ja-JP" sz="1100" b="1">
                <a:latin typeface="Consolas" panose="020B0609020204030204" pitchFamily="49" charset="0"/>
              </a:rPr>
              <a:t>fRectX</a:t>
            </a:r>
            <a:r>
              <a:rPr kumimoji="1" lang="en-US" altLang="ja-JP" sz="1100">
                <a:latin typeface="Consolas" panose="020B0609020204030204" pitchFamily="49" charset="0"/>
              </a:rPr>
              <a:t>-fRectHeight, </a:t>
            </a:r>
            <a:r>
              <a:rPr kumimoji="1" lang="en-US" altLang="ja-JP" sz="1100" b="1">
                <a:latin typeface="Consolas" panose="020B0609020204030204" pitchFamily="49" charset="0"/>
              </a:rPr>
              <a:t>fRectY</a:t>
            </a:r>
            <a:r>
              <a:rPr kumimoji="1" lang="en-US" altLang="ja-JP" sz="1100">
                <a:latin typeface="Consolas" panose="020B0609020204030204" pitchFamily="49" charset="0"/>
              </a:rPr>
              <a:t>-fRectWidth)</a:t>
            </a:r>
            <a:endParaRPr kumimoji="1" lang="ja-JP" altLang="en-US" sz="1100" dirty="0">
              <a:latin typeface="Consolas" panose="020B0609020204030204" pitchFamily="49" charset="0"/>
            </a:endParaRPr>
          </a:p>
        </p:txBody>
      </p:sp>
      <p:sp>
        <p:nvSpPr>
          <p:cNvPr id="51" name="円弧 50">
            <a:extLst>
              <a:ext uri="{FF2B5EF4-FFF2-40B4-BE49-F238E27FC236}">
                <a16:creationId xmlns:a16="http://schemas.microsoft.com/office/drawing/2014/main" id="{91C9001C-80B3-4AFE-BEDF-D5E10257AE3C}"/>
              </a:ext>
            </a:extLst>
          </p:cNvPr>
          <p:cNvSpPr/>
          <p:nvPr/>
        </p:nvSpPr>
        <p:spPr>
          <a:xfrm>
            <a:off x="3058851" y="1973107"/>
            <a:ext cx="798209" cy="1468504"/>
          </a:xfrm>
          <a:prstGeom prst="arc">
            <a:avLst>
              <a:gd name="adj1" fmla="val 16792519"/>
              <a:gd name="adj2" fmla="val 21567035"/>
            </a:avLst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左中かっこ 66">
            <a:extLst>
              <a:ext uri="{FF2B5EF4-FFF2-40B4-BE49-F238E27FC236}">
                <a16:creationId xmlns:a16="http://schemas.microsoft.com/office/drawing/2014/main" id="{A87A94A4-5956-4C86-BF73-06402046DDEA}"/>
              </a:ext>
            </a:extLst>
          </p:cNvPr>
          <p:cNvSpPr/>
          <p:nvPr/>
        </p:nvSpPr>
        <p:spPr>
          <a:xfrm rot="16200000">
            <a:off x="4085349" y="4659992"/>
            <a:ext cx="214604" cy="70912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左中かっこ 67">
            <a:extLst>
              <a:ext uri="{FF2B5EF4-FFF2-40B4-BE49-F238E27FC236}">
                <a16:creationId xmlns:a16="http://schemas.microsoft.com/office/drawing/2014/main" id="{F1BB90DF-4D8E-49A3-B908-32269BD4DE73}"/>
              </a:ext>
            </a:extLst>
          </p:cNvPr>
          <p:cNvSpPr/>
          <p:nvPr/>
        </p:nvSpPr>
        <p:spPr>
          <a:xfrm>
            <a:off x="2948586" y="2724710"/>
            <a:ext cx="214604" cy="70912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FEC8141B-0F68-4A5F-9491-A40E547DEC1D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3226763" y="2710594"/>
            <a:ext cx="2026084" cy="5396"/>
          </a:xfrm>
          <a:prstGeom prst="line">
            <a:avLst/>
          </a:prstGeom>
          <a:ln w="12700">
            <a:solidFill>
              <a:srgbClr val="FF0000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F107D9DE-3D12-4D21-8761-5210CC190D82}"/>
              </a:ext>
            </a:extLst>
          </p:cNvPr>
          <p:cNvCxnSpPr>
            <a:cxnSpLocks/>
          </p:cNvCxnSpPr>
          <p:nvPr/>
        </p:nvCxnSpPr>
        <p:spPr>
          <a:xfrm>
            <a:off x="3226763" y="3429969"/>
            <a:ext cx="2016753" cy="0"/>
          </a:xfrm>
          <a:prstGeom prst="line">
            <a:avLst/>
          </a:prstGeom>
          <a:ln w="12700">
            <a:solidFill>
              <a:srgbClr val="FF0000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410B54B9-E888-45AB-B641-4BCCEF0398FD}"/>
              </a:ext>
            </a:extLst>
          </p:cNvPr>
          <p:cNvCxnSpPr>
            <a:cxnSpLocks/>
          </p:cNvCxnSpPr>
          <p:nvPr/>
        </p:nvCxnSpPr>
        <p:spPr>
          <a:xfrm>
            <a:off x="3838088" y="2745699"/>
            <a:ext cx="0" cy="2145937"/>
          </a:xfrm>
          <a:prstGeom prst="line">
            <a:avLst/>
          </a:prstGeom>
          <a:ln w="12700">
            <a:solidFill>
              <a:srgbClr val="FF0000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C78A9AF2-DD11-4D1B-8532-DC3DD1122571}"/>
              </a:ext>
            </a:extLst>
          </p:cNvPr>
          <p:cNvCxnSpPr>
            <a:cxnSpLocks/>
          </p:cNvCxnSpPr>
          <p:nvPr/>
        </p:nvCxnSpPr>
        <p:spPr>
          <a:xfrm>
            <a:off x="4563860" y="2746622"/>
            <a:ext cx="0" cy="2145937"/>
          </a:xfrm>
          <a:prstGeom prst="line">
            <a:avLst/>
          </a:prstGeom>
          <a:ln w="12700">
            <a:solidFill>
              <a:srgbClr val="FF0000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4ABC51E4-2140-49B2-A7E1-2B7CB4EDF504}"/>
              </a:ext>
            </a:extLst>
          </p:cNvPr>
          <p:cNvCxnSpPr>
            <a:cxnSpLocks/>
          </p:cNvCxnSpPr>
          <p:nvPr/>
        </p:nvCxnSpPr>
        <p:spPr>
          <a:xfrm flipV="1">
            <a:off x="3817290" y="4146633"/>
            <a:ext cx="1478918" cy="1"/>
          </a:xfrm>
          <a:prstGeom prst="line">
            <a:avLst/>
          </a:prstGeom>
          <a:ln w="12700">
            <a:solidFill>
              <a:srgbClr val="FF0000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3AB6B6E-BDE9-4640-BAB3-9F99EEAF2F61}"/>
              </a:ext>
            </a:extLst>
          </p:cNvPr>
          <p:cNvCxnSpPr>
            <a:cxnSpLocks/>
          </p:cNvCxnSpPr>
          <p:nvPr/>
        </p:nvCxnSpPr>
        <p:spPr>
          <a:xfrm rot="5400000" flipV="1">
            <a:off x="4547592" y="3443156"/>
            <a:ext cx="1478918" cy="1"/>
          </a:xfrm>
          <a:prstGeom prst="line">
            <a:avLst/>
          </a:prstGeom>
          <a:ln w="12700">
            <a:solidFill>
              <a:srgbClr val="FF0000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523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52972082-2CCC-4BE5-BE22-54A344011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90" y="2687454"/>
            <a:ext cx="5869982" cy="227225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EE5854FE-54EB-4591-A791-12F2957314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80"/>
          <a:stretch/>
        </p:blipFill>
        <p:spPr>
          <a:xfrm>
            <a:off x="6620587" y="2168386"/>
            <a:ext cx="1392970" cy="138660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26A1E05-F019-4511-A00C-BA58EED96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3019EF65-B814-4C92-9CAE-F1F421A35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2EE5C3F-0980-48AB-8A92-0C9EBC0CC9A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94800C6F-18FA-49F4-AC26-0306FA66DF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85"/>
          <a:stretch/>
        </p:blipFill>
        <p:spPr>
          <a:xfrm>
            <a:off x="6620587" y="3941419"/>
            <a:ext cx="1388752" cy="1386607"/>
          </a:xfrm>
          <a:prstGeom prst="rect">
            <a:avLst/>
          </a:prstGeom>
          <a:ln w="38100">
            <a:noFill/>
          </a:ln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ADF27CA-CE10-40CB-8C56-B597FCAF351A}"/>
              </a:ext>
            </a:extLst>
          </p:cNvPr>
          <p:cNvSpPr/>
          <p:nvPr/>
        </p:nvSpPr>
        <p:spPr>
          <a:xfrm>
            <a:off x="6620588" y="3941420"/>
            <a:ext cx="466276" cy="4739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7FF9B90B-0658-456E-A312-1C72B7B1D176}"/>
              </a:ext>
            </a:extLst>
          </p:cNvPr>
          <p:cNvSpPr/>
          <p:nvPr/>
        </p:nvSpPr>
        <p:spPr>
          <a:xfrm>
            <a:off x="680314" y="2809037"/>
            <a:ext cx="3701491" cy="197510"/>
          </a:xfrm>
          <a:prstGeom prst="wedgeRectCallout">
            <a:avLst>
              <a:gd name="adj1" fmla="val 104859"/>
              <a:gd name="adj2" fmla="val -291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D01AB418-D611-4C8B-A2B0-C87F5CEC6604}"/>
              </a:ext>
            </a:extLst>
          </p:cNvPr>
          <p:cNvSpPr/>
          <p:nvPr/>
        </p:nvSpPr>
        <p:spPr>
          <a:xfrm>
            <a:off x="672540" y="4076134"/>
            <a:ext cx="5471769" cy="197510"/>
          </a:xfrm>
          <a:prstGeom prst="wedgeRectCallout">
            <a:avLst>
              <a:gd name="adj1" fmla="val 54717"/>
              <a:gd name="adj2" fmla="val -2546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38A6EDC7-66D5-46C0-86E4-582866E9E944}"/>
              </a:ext>
            </a:extLst>
          </p:cNvPr>
          <p:cNvCxnSpPr>
            <a:cxnSpLocks/>
          </p:cNvCxnSpPr>
          <p:nvPr/>
        </p:nvCxnSpPr>
        <p:spPr>
          <a:xfrm flipV="1">
            <a:off x="6620587" y="3554993"/>
            <a:ext cx="0" cy="386426"/>
          </a:xfrm>
          <a:prstGeom prst="line">
            <a:avLst/>
          </a:prstGeom>
          <a:ln w="12700">
            <a:solidFill>
              <a:srgbClr val="FF0000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0220CC6A-D574-4E52-856B-ADD997A421E1}"/>
              </a:ext>
            </a:extLst>
          </p:cNvPr>
          <p:cNvCxnSpPr>
            <a:cxnSpLocks/>
          </p:cNvCxnSpPr>
          <p:nvPr/>
        </p:nvCxnSpPr>
        <p:spPr>
          <a:xfrm flipV="1">
            <a:off x="7095744" y="3606395"/>
            <a:ext cx="913595" cy="826616"/>
          </a:xfrm>
          <a:prstGeom prst="line">
            <a:avLst/>
          </a:prstGeom>
          <a:ln w="12700">
            <a:solidFill>
              <a:srgbClr val="FF0000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D838FC0-124B-4606-AAEF-9E9738C862F7}"/>
              </a:ext>
            </a:extLst>
          </p:cNvPr>
          <p:cNvSpPr txBox="1"/>
          <p:nvPr/>
        </p:nvSpPr>
        <p:spPr>
          <a:xfrm>
            <a:off x="1973854" y="5111171"/>
            <a:ext cx="2312856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100">
                <a:latin typeface="Consolas" panose="020B0609020204030204" pitchFamily="49" charset="0"/>
              </a:rPr>
              <a:t>ここを再帰呼び出しに変更する？</a:t>
            </a:r>
            <a:endParaRPr kumimoji="1" lang="ja-JP" altLang="en-US" sz="1100" dirty="0">
              <a:latin typeface="Consolas" panose="020B0609020204030204" pitchFamily="49" charset="0"/>
            </a:endParaRPr>
          </a:p>
        </p:txBody>
      </p:sp>
      <p:sp>
        <p:nvSpPr>
          <p:cNvPr id="22" name="円弧 21">
            <a:extLst>
              <a:ext uri="{FF2B5EF4-FFF2-40B4-BE49-F238E27FC236}">
                <a16:creationId xmlns:a16="http://schemas.microsoft.com/office/drawing/2014/main" id="{F84FCF06-3889-48F0-BF0B-BDBBF8B53C4B}"/>
              </a:ext>
            </a:extLst>
          </p:cNvPr>
          <p:cNvSpPr/>
          <p:nvPr/>
        </p:nvSpPr>
        <p:spPr>
          <a:xfrm>
            <a:off x="2332785" y="3774642"/>
            <a:ext cx="798209" cy="2699309"/>
          </a:xfrm>
          <a:prstGeom prst="arc">
            <a:avLst>
              <a:gd name="adj1" fmla="val 17401398"/>
              <a:gd name="adj2" fmla="val 21567035"/>
            </a:avLst>
          </a:prstGeom>
          <a:noFill/>
          <a:ln w="127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5405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8401F-92B9-4F99-8E10-DD61850A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再帰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CAB67B-074A-469A-BB29-5DF69E638A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8CEC12-F2E0-48AC-9CA0-FB2C95FC0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093CE81A-1C9C-43BC-AC6B-02C7E32C95BE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kumimoji="1" lang="ja-JP" altLang="en-US" sz="3600" dirty="0"/>
              <a:t>演習１　曼荼羅のような図形の描画</a:t>
            </a:r>
            <a:endParaRPr kumimoji="1" lang="en-US" altLang="ja-JP" sz="3600" dirty="0"/>
          </a:p>
          <a:p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8482608-272A-4E18-9D24-D1AAA670DC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41" t="2721"/>
          <a:stretch/>
        </p:blipFill>
        <p:spPr>
          <a:xfrm>
            <a:off x="2179443" y="1966649"/>
            <a:ext cx="4785114" cy="475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87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8401F-92B9-4F99-8E10-DD61850A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再帰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CAB67B-074A-469A-BB29-5DF69E638A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8CEC12-F2E0-48AC-9CA0-FB2C95FC0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093CE81A-1C9C-43BC-AC6B-02C7E32C95BE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/>
              <a:t>演習１　曼荼羅のような図形の描画</a:t>
            </a:r>
            <a:endParaRPr kumimoji="1" lang="en-US" altLang="ja-JP" sz="3600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B8E898BE-EBE9-4EAF-BC8E-8998037AC2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85"/>
          <a:stretch/>
        </p:blipFill>
        <p:spPr>
          <a:xfrm>
            <a:off x="149288" y="2527203"/>
            <a:ext cx="2820031" cy="2815674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AEF149C8-9ED8-4EBA-848F-15CE61929D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21"/>
          <a:stretch/>
        </p:blipFill>
        <p:spPr>
          <a:xfrm>
            <a:off x="3161984" y="2527203"/>
            <a:ext cx="2820031" cy="281174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44BC58E-D861-430C-8972-2F1E94F096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85"/>
          <a:stretch/>
        </p:blipFill>
        <p:spPr>
          <a:xfrm>
            <a:off x="6174680" y="2527203"/>
            <a:ext cx="2820031" cy="281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663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8401F-92B9-4F99-8E10-DD61850A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再帰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CAB67B-074A-469A-BB29-5DF69E638A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8CEC12-F2E0-48AC-9CA0-FB2C95FC0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093CE81A-1C9C-43BC-AC6B-02C7E32C95B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98577" y="1278000"/>
            <a:ext cx="8509518" cy="5580000"/>
          </a:xfrm>
        </p:spPr>
        <p:txBody>
          <a:bodyPr>
            <a:normAutofit fontScale="70000" lnSpcReduction="20000"/>
          </a:bodyPr>
          <a:lstStyle/>
          <a:p>
            <a:r>
              <a:rPr kumimoji="1" lang="ja-JP" altLang="en-US" sz="3600" dirty="0"/>
              <a:t>演習１　曼荼羅のような図形の描画</a:t>
            </a:r>
            <a:endParaRPr kumimoji="1" lang="en-US" altLang="ja-JP" sz="3600" dirty="0"/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void setup()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{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size(1000, 1000);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rectMode</a:t>
            </a:r>
            <a:r>
              <a:rPr kumimoji="1" lang="en-US" altLang="ja-JP" sz="1900" dirty="0">
                <a:latin typeface="Consolas" panose="020B0609020204030204" pitchFamily="49" charset="0"/>
              </a:rPr>
              <a:t>(CENTER); 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矩形の座標を中心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点で指定</a:t>
            </a:r>
            <a:endParaRPr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// 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中心の矩形の座標と大きさ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>
                <a:latin typeface="Consolas" panose="020B0609020204030204" pitchFamily="49" charset="0"/>
              </a:rPr>
              <a:t>float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      = </a:t>
            </a:r>
            <a:r>
              <a:rPr kumimoji="1" lang="en-US" altLang="ja-JP" sz="1900" dirty="0">
                <a:latin typeface="Consolas" panose="020B0609020204030204" pitchFamily="49" charset="0"/>
              </a:rPr>
              <a:t>width/2;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float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      </a:t>
            </a:r>
            <a:r>
              <a:rPr kumimoji="1" lang="en-US" altLang="ja-JP" sz="1900" dirty="0">
                <a:latin typeface="Consolas" panose="020B0609020204030204" pitchFamily="49" charset="0"/>
              </a:rPr>
              <a:t>= height/2;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float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latin typeface="Consolas" panose="020B0609020204030204" pitchFamily="49" charset="0"/>
              </a:rPr>
              <a:t>  = width/3;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latin typeface="Consolas" panose="020B0609020204030204" pitchFamily="49" charset="0"/>
              </a:rPr>
              <a:t>  float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 = </a:t>
            </a:r>
            <a:r>
              <a:rPr kumimoji="1" lang="en-US" altLang="ja-JP" sz="1900" dirty="0">
                <a:latin typeface="Consolas" panose="020B0609020204030204" pitchFamily="49" charset="0"/>
              </a:rPr>
              <a:t>height/3;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ja-JP" sz="1900" dirty="0"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中心の矩形の描画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);</a:t>
            </a:r>
            <a:endParaRPr kumimoji="1" lang="en-US" altLang="ja-JP" sz="1900" dirty="0"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1" lang="en-US" altLang="ja-JP" sz="1900" dirty="0"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周りの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8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つの</a:t>
            </a:r>
            <a:r>
              <a:rPr kumimoji="1"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矩形の描画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fCRectX-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CRectY-fCRectHeight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latin typeface="Consolas" panose="020B0609020204030204" pitchFamily="49" charset="0"/>
              </a:rPr>
              <a:t>/3,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kumimoji="1" lang="en-US" altLang="ja-JP" sz="1900" dirty="0">
                <a:latin typeface="Consolas" panose="020B0609020204030204" pitchFamily="49" charset="0"/>
              </a:rPr>
              <a:t>/3</a:t>
            </a:r>
            <a:r>
              <a:rPr lang="en-US" altLang="ja-JP" sz="1900" dirty="0">
                <a:latin typeface="Consolas" panose="020B0609020204030204" pitchFamily="49" charset="0"/>
              </a:rPr>
              <a:t>);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左上</a:t>
            </a:r>
            <a:endParaRPr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CRectY-fCRectHeight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 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          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上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fCRectX+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CRectY-fCRectHeight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右上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fCRectX-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            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左</a:t>
            </a:r>
            <a:endParaRPr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fCRectX+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            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右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fCRectX-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CRectY+fCRectHeight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左下</a:t>
            </a:r>
            <a:endParaRPr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CRectY+fCRectHeight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           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下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fCRectX+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CRectY+fCRectHeight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右下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}</a:t>
            </a:r>
          </a:p>
          <a:p>
            <a:endParaRPr kumimoji="1"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D791836F-75DC-480F-8F73-9F23EAE471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4815" y="1752153"/>
            <a:ext cx="2169185" cy="216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784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8401F-92B9-4F99-8E10-DD61850A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再帰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CAB67B-074A-469A-BB29-5DF69E638A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8CEC12-F2E0-48AC-9CA0-FB2C95FC0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093CE81A-1C9C-43BC-AC6B-02C7E32C95B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98577" y="1278000"/>
            <a:ext cx="8509518" cy="5580000"/>
          </a:xfrm>
        </p:spPr>
        <p:txBody>
          <a:bodyPr>
            <a:normAutofit fontScale="70000" lnSpcReduction="20000"/>
          </a:bodyPr>
          <a:lstStyle/>
          <a:p>
            <a:r>
              <a:rPr kumimoji="1" lang="ja-JP" altLang="en-US" sz="3600" dirty="0"/>
              <a:t>演習１　曼荼羅のような図形の描画</a:t>
            </a:r>
            <a:endParaRPr kumimoji="1" lang="en-US" altLang="ja-JP" sz="3600" dirty="0"/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void setup()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{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size(1000, 1000);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rectMode</a:t>
            </a:r>
            <a:r>
              <a:rPr kumimoji="1" lang="en-US" altLang="ja-JP" sz="1900" dirty="0">
                <a:latin typeface="Consolas" panose="020B0609020204030204" pitchFamily="49" charset="0"/>
              </a:rPr>
              <a:t>(CENTER); 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矩形の座標を中心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点で指定</a:t>
            </a:r>
            <a:endParaRPr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// 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中心の矩形の座標と大きさ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>
                <a:latin typeface="Consolas" panose="020B0609020204030204" pitchFamily="49" charset="0"/>
              </a:rPr>
              <a:t>float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      = </a:t>
            </a:r>
            <a:r>
              <a:rPr kumimoji="1" lang="en-US" altLang="ja-JP" sz="1900" dirty="0">
                <a:latin typeface="Consolas" panose="020B0609020204030204" pitchFamily="49" charset="0"/>
              </a:rPr>
              <a:t>width/2;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float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      </a:t>
            </a:r>
            <a:r>
              <a:rPr kumimoji="1" lang="en-US" altLang="ja-JP" sz="1900" dirty="0">
                <a:latin typeface="Consolas" panose="020B0609020204030204" pitchFamily="49" charset="0"/>
              </a:rPr>
              <a:t>= height/2;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float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latin typeface="Consolas" panose="020B0609020204030204" pitchFamily="49" charset="0"/>
              </a:rPr>
              <a:t>  = width/3;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latin typeface="Consolas" panose="020B0609020204030204" pitchFamily="49" charset="0"/>
              </a:rPr>
              <a:t>  float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 = </a:t>
            </a:r>
            <a:r>
              <a:rPr kumimoji="1" lang="en-US" altLang="ja-JP" sz="1900" dirty="0">
                <a:latin typeface="Consolas" panose="020B0609020204030204" pitchFamily="49" charset="0"/>
              </a:rPr>
              <a:t>height/3;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ja-JP" sz="1900" dirty="0"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中心の矩形の描画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);</a:t>
            </a:r>
            <a:endParaRPr kumimoji="1" lang="en-US" altLang="ja-JP" sz="1900" dirty="0"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1" lang="en-US" altLang="ja-JP" sz="1900" dirty="0"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周りの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8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つの</a:t>
            </a:r>
            <a:r>
              <a:rPr kumimoji="1"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矩形の描画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fCRectX-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CRectY-fCRectHeight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latin typeface="Consolas" panose="020B0609020204030204" pitchFamily="49" charset="0"/>
              </a:rPr>
              <a:t>/3,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kumimoji="1" lang="en-US" altLang="ja-JP" sz="1900" dirty="0">
                <a:latin typeface="Consolas" panose="020B0609020204030204" pitchFamily="49" charset="0"/>
              </a:rPr>
              <a:t>/3</a:t>
            </a:r>
            <a:r>
              <a:rPr lang="en-US" altLang="ja-JP" sz="1900" dirty="0">
                <a:latin typeface="Consolas" panose="020B0609020204030204" pitchFamily="49" charset="0"/>
              </a:rPr>
              <a:t>);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左上</a:t>
            </a:r>
            <a:endParaRPr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CRectY-fCRectHeight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 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          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上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fCRectX+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CRectY-fCRectHeight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右上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fCRectX-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            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左</a:t>
            </a:r>
            <a:endParaRPr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fCRectX+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            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右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fCRectX-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CRectY+fCRectHeight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左下</a:t>
            </a:r>
            <a:endParaRPr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CRectY+fCRectHeight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           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下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fCRectX+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CRectY+fCRectHeight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右下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}</a:t>
            </a:r>
          </a:p>
          <a:p>
            <a:endParaRPr kumimoji="1"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D791836F-75DC-480F-8F73-9F23EAE471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4815" y="1751454"/>
            <a:ext cx="2169185" cy="216449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668E520-0268-4DD1-9C72-2A09983819D4}"/>
              </a:ext>
            </a:extLst>
          </p:cNvPr>
          <p:cNvSpPr/>
          <p:nvPr/>
        </p:nvSpPr>
        <p:spPr>
          <a:xfrm>
            <a:off x="6344815" y="1751454"/>
            <a:ext cx="727789" cy="730489"/>
          </a:xfrm>
          <a:prstGeom prst="rect">
            <a:avLst/>
          </a:prstGeom>
          <a:noFill/>
          <a:ln w="3810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CB15BEC-91BA-4D59-867C-CBA33F49A72A}"/>
              </a:ext>
            </a:extLst>
          </p:cNvPr>
          <p:cNvSpPr/>
          <p:nvPr/>
        </p:nvSpPr>
        <p:spPr>
          <a:xfrm>
            <a:off x="786881" y="4637312"/>
            <a:ext cx="7853266" cy="217714"/>
          </a:xfrm>
          <a:prstGeom prst="rect">
            <a:avLst/>
          </a:prstGeom>
          <a:noFill/>
          <a:ln w="3810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C56B9DE-8831-48A7-A8FE-33F05429F37E}"/>
              </a:ext>
            </a:extLst>
          </p:cNvPr>
          <p:cNvSpPr txBox="1"/>
          <p:nvPr/>
        </p:nvSpPr>
        <p:spPr>
          <a:xfrm>
            <a:off x="3834880" y="4322383"/>
            <a:ext cx="4898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rgbClr val="FF99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中心の矩形と周りの８つの矩形の描画に置き換える</a:t>
            </a:r>
          </a:p>
        </p:txBody>
      </p:sp>
    </p:spTree>
    <p:extLst>
      <p:ext uri="{BB962C8B-B14F-4D97-AF65-F5344CB8AC3E}">
        <p14:creationId xmlns:p14="http://schemas.microsoft.com/office/powerpoint/2010/main" val="2295031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8401F-92B9-4F99-8E10-DD61850A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再帰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CAB67B-074A-469A-BB29-5DF69E638A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8CEC12-F2E0-48AC-9CA0-FB2C95FC0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093CE81A-1C9C-43BC-AC6B-02C7E32C95B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98577" y="1278000"/>
            <a:ext cx="8509518" cy="5580000"/>
          </a:xfrm>
        </p:spPr>
        <p:txBody>
          <a:bodyPr>
            <a:normAutofit fontScale="70000" lnSpcReduction="20000"/>
          </a:bodyPr>
          <a:lstStyle/>
          <a:p>
            <a:r>
              <a:rPr kumimoji="1" lang="ja-JP" altLang="en-US" sz="3600" dirty="0"/>
              <a:t>演習１　曼荼羅のような図形の描画</a:t>
            </a:r>
            <a:endParaRPr kumimoji="1" lang="en-US" altLang="ja-JP" sz="3600" dirty="0"/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void setup()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{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size(1000, 1000);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rectMode</a:t>
            </a:r>
            <a:r>
              <a:rPr kumimoji="1" lang="en-US" altLang="ja-JP" sz="1900" dirty="0">
                <a:latin typeface="Consolas" panose="020B0609020204030204" pitchFamily="49" charset="0"/>
              </a:rPr>
              <a:t>(CENTER); 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矩形の座標を中心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点で指定</a:t>
            </a:r>
            <a:endParaRPr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// 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中心の矩形の座標と大きさ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>
                <a:latin typeface="Consolas" panose="020B0609020204030204" pitchFamily="49" charset="0"/>
              </a:rPr>
              <a:t>float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      = </a:t>
            </a:r>
            <a:r>
              <a:rPr kumimoji="1" lang="en-US" altLang="ja-JP" sz="1900" dirty="0">
                <a:latin typeface="Consolas" panose="020B0609020204030204" pitchFamily="49" charset="0"/>
              </a:rPr>
              <a:t>width/2;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float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      </a:t>
            </a:r>
            <a:r>
              <a:rPr kumimoji="1" lang="en-US" altLang="ja-JP" sz="1900" dirty="0">
                <a:latin typeface="Consolas" panose="020B0609020204030204" pitchFamily="49" charset="0"/>
              </a:rPr>
              <a:t>= height/2;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float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latin typeface="Consolas" panose="020B0609020204030204" pitchFamily="49" charset="0"/>
              </a:rPr>
              <a:t>  = width/3;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latin typeface="Consolas" panose="020B0609020204030204" pitchFamily="49" charset="0"/>
              </a:rPr>
              <a:t>  float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 = </a:t>
            </a:r>
            <a:r>
              <a:rPr kumimoji="1" lang="en-US" altLang="ja-JP" sz="1900" dirty="0">
                <a:latin typeface="Consolas" panose="020B0609020204030204" pitchFamily="49" charset="0"/>
              </a:rPr>
              <a:t>height/3;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ja-JP" sz="1900" dirty="0"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>
                <a:solidFill>
                  <a:srgbClr val="FF9900"/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900" dirty="0">
                <a:solidFill>
                  <a:srgbClr val="FF9900"/>
                </a:solidFill>
                <a:latin typeface="Consolas" panose="020B0609020204030204" pitchFamily="49" charset="0"/>
              </a:rPr>
              <a:t>中心の矩形の描画</a:t>
            </a:r>
            <a:endParaRPr kumimoji="1" lang="en-US" altLang="ja-JP" sz="1900" dirty="0">
              <a:solidFill>
                <a:srgbClr val="FF9900"/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);</a:t>
            </a:r>
            <a:endParaRPr kumimoji="1" lang="en-US" altLang="ja-JP" sz="1900" dirty="0"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1" lang="en-US" altLang="ja-JP" sz="1900" dirty="0"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>
                <a:solidFill>
                  <a:srgbClr val="FF9900"/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900" dirty="0">
                <a:solidFill>
                  <a:srgbClr val="FF9900"/>
                </a:solidFill>
                <a:latin typeface="Consolas" panose="020B0609020204030204" pitchFamily="49" charset="0"/>
              </a:rPr>
              <a:t>周りの</a:t>
            </a:r>
            <a:r>
              <a:rPr kumimoji="1" lang="en-US" altLang="ja-JP" sz="1900" dirty="0">
                <a:solidFill>
                  <a:srgbClr val="FF9900"/>
                </a:solidFill>
                <a:latin typeface="Consolas" panose="020B0609020204030204" pitchFamily="49" charset="0"/>
              </a:rPr>
              <a:t>8</a:t>
            </a:r>
            <a:r>
              <a:rPr lang="ja-JP" altLang="en-US" sz="1900" dirty="0">
                <a:solidFill>
                  <a:srgbClr val="FF9900"/>
                </a:solidFill>
                <a:latin typeface="Consolas" panose="020B0609020204030204" pitchFamily="49" charset="0"/>
              </a:rPr>
              <a:t>つの</a:t>
            </a:r>
            <a:r>
              <a:rPr kumimoji="1" lang="ja-JP" altLang="en-US" sz="1900" dirty="0">
                <a:solidFill>
                  <a:srgbClr val="FF9900"/>
                </a:solidFill>
                <a:latin typeface="Consolas" panose="020B0609020204030204" pitchFamily="49" charset="0"/>
              </a:rPr>
              <a:t>矩形の描画</a:t>
            </a:r>
            <a:endParaRPr kumimoji="1" lang="en-US" altLang="ja-JP" sz="1900" dirty="0">
              <a:solidFill>
                <a:srgbClr val="FF9900"/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fCRectX-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CRectY-fCRectHeight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latin typeface="Consolas" panose="020B0609020204030204" pitchFamily="49" charset="0"/>
              </a:rPr>
              <a:t>/3,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kumimoji="1" lang="en-US" altLang="ja-JP" sz="1900" dirty="0">
                <a:latin typeface="Consolas" panose="020B0609020204030204" pitchFamily="49" charset="0"/>
              </a:rPr>
              <a:t>/3</a:t>
            </a:r>
            <a:r>
              <a:rPr lang="en-US" altLang="ja-JP" sz="1900" dirty="0">
                <a:latin typeface="Consolas" panose="020B0609020204030204" pitchFamily="49" charset="0"/>
              </a:rPr>
              <a:t>);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左上</a:t>
            </a:r>
            <a:endParaRPr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CRectY-fCRectHeight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 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          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上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fCRectX+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CRectY-fCRectHeight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右上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fCRectX-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            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左</a:t>
            </a:r>
            <a:endParaRPr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fCRectX+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            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右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fCRectX-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CRectY+fCRectHeight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左下</a:t>
            </a:r>
            <a:endParaRPr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CRectY+fCRectHeight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           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下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fCRectX+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CRectY+fCRectHeight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右下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}</a:t>
            </a:r>
          </a:p>
          <a:p>
            <a:endParaRPr kumimoji="1"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D791836F-75DC-480F-8F73-9F23EAE471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4815" y="1751454"/>
            <a:ext cx="2169185" cy="216449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668E520-0268-4DD1-9C72-2A09983819D4}"/>
              </a:ext>
            </a:extLst>
          </p:cNvPr>
          <p:cNvSpPr/>
          <p:nvPr/>
        </p:nvSpPr>
        <p:spPr>
          <a:xfrm>
            <a:off x="6344815" y="1751454"/>
            <a:ext cx="727789" cy="730489"/>
          </a:xfrm>
          <a:prstGeom prst="rect">
            <a:avLst/>
          </a:prstGeom>
          <a:noFill/>
          <a:ln w="3810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CB15BEC-91BA-4D59-867C-CBA33F49A72A}"/>
              </a:ext>
            </a:extLst>
          </p:cNvPr>
          <p:cNvSpPr/>
          <p:nvPr/>
        </p:nvSpPr>
        <p:spPr>
          <a:xfrm>
            <a:off x="786881" y="4646643"/>
            <a:ext cx="7853266" cy="217714"/>
          </a:xfrm>
          <a:prstGeom prst="rect">
            <a:avLst/>
          </a:prstGeom>
          <a:noFill/>
          <a:ln w="1905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C56B9DE-8831-48A7-A8FE-33F05429F37E}"/>
              </a:ext>
            </a:extLst>
          </p:cNvPr>
          <p:cNvSpPr txBox="1"/>
          <p:nvPr/>
        </p:nvSpPr>
        <p:spPr>
          <a:xfrm>
            <a:off x="3834880" y="4322383"/>
            <a:ext cx="4898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rgbClr val="FF99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中心の矩形と周りの８つの矩形の描画に置き換える</a:t>
            </a:r>
          </a:p>
        </p:txBody>
      </p:sp>
      <p:sp>
        <p:nvSpPr>
          <p:cNvPr id="11" name="左大かっこ 10">
            <a:extLst>
              <a:ext uri="{FF2B5EF4-FFF2-40B4-BE49-F238E27FC236}">
                <a16:creationId xmlns:a16="http://schemas.microsoft.com/office/drawing/2014/main" id="{30DF338D-EBA9-4B10-881B-BF1F671245FF}"/>
              </a:ext>
            </a:extLst>
          </p:cNvPr>
          <p:cNvSpPr/>
          <p:nvPr/>
        </p:nvSpPr>
        <p:spPr>
          <a:xfrm>
            <a:off x="559839" y="3685592"/>
            <a:ext cx="283028" cy="2580897"/>
          </a:xfrm>
          <a:prstGeom prst="leftBracket">
            <a:avLst>
              <a:gd name="adj" fmla="val 67674"/>
            </a:avLst>
          </a:prstGeom>
          <a:ln w="28575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73E9EEA-7891-4D68-9B64-A39D4A81922A}"/>
              </a:ext>
            </a:extLst>
          </p:cNvPr>
          <p:cNvSpPr txBox="1"/>
          <p:nvPr/>
        </p:nvSpPr>
        <p:spPr>
          <a:xfrm>
            <a:off x="814877" y="3499373"/>
            <a:ext cx="1247193" cy="338554"/>
          </a:xfrm>
          <a:prstGeom prst="rect">
            <a:avLst/>
          </a:prstGeom>
          <a:solidFill>
            <a:schemeClr val="bg1"/>
          </a:solidFill>
          <a:ln w="19050">
            <a:solidFill>
              <a:srgbClr val="00808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808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再帰関数化</a:t>
            </a:r>
            <a:endParaRPr kumimoji="1" lang="ja-JP" altLang="en-US" sz="1600" dirty="0">
              <a:solidFill>
                <a:srgbClr val="00808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22335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EE4FE83-645C-495D-BDEB-4DAF1EB1BCC8}"/>
              </a:ext>
            </a:extLst>
          </p:cNvPr>
          <p:cNvSpPr/>
          <p:nvPr/>
        </p:nvSpPr>
        <p:spPr>
          <a:xfrm>
            <a:off x="389744" y="1697126"/>
            <a:ext cx="8169640" cy="28781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6E24A800-C60F-4CD5-B0D8-E8545F3A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8E5ACB-B75A-4CD3-BB41-43EE8BECC1F5}"/>
              </a:ext>
            </a:extLst>
          </p:cNvPr>
          <p:cNvSpPr txBox="1"/>
          <p:nvPr/>
        </p:nvSpPr>
        <p:spPr>
          <a:xfrm>
            <a:off x="480174" y="1812154"/>
            <a:ext cx="8183651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setup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()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recursiveFunc(5);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/** 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関数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の定義 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*/</a:t>
            </a:r>
          </a:p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recursiveFunc(</a:t>
            </a:r>
            <a:r>
              <a:rPr kumimoji="1" lang="en-US" altLang="ja-JP" sz="1400">
                <a:solidFill>
                  <a:srgbClr val="FF99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iLevel)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kumimoji="1" lang="en-US" altLang="ja-JP" sz="1400">
                <a:solidFill>
                  <a:srgbClr val="92D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iLevel&gt;0 )  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//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もし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iLevel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の数値が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0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より大きければ</a:t>
            </a:r>
            <a:endParaRPr kumimoji="1" lang="en-US" altLang="ja-JP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{</a:t>
            </a:r>
          </a:p>
          <a:p>
            <a:r>
              <a:rPr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recursiveFunc(iLevel-1);  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//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関数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の再帰呼び出し（引数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iLevel-1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）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}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69542947-865E-4592-AC0E-2152378AB8DB}"/>
              </a:ext>
            </a:extLst>
          </p:cNvPr>
          <p:cNvCxnSpPr>
            <a:cxnSpLocks/>
          </p:cNvCxnSpPr>
          <p:nvPr/>
        </p:nvCxnSpPr>
        <p:spPr>
          <a:xfrm>
            <a:off x="963812" y="3576371"/>
            <a:ext cx="135966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66A546B-6096-4F86-AFC5-5BD81899B958}"/>
              </a:ext>
            </a:extLst>
          </p:cNvPr>
          <p:cNvCxnSpPr>
            <a:cxnSpLocks/>
          </p:cNvCxnSpPr>
          <p:nvPr/>
        </p:nvCxnSpPr>
        <p:spPr>
          <a:xfrm>
            <a:off x="920244" y="3334036"/>
            <a:ext cx="0" cy="25934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1A4842B-2AC3-4E79-8B55-16EA74846507}"/>
              </a:ext>
            </a:extLst>
          </p:cNvPr>
          <p:cNvSpPr txBox="1"/>
          <p:nvPr/>
        </p:nvSpPr>
        <p:spPr>
          <a:xfrm>
            <a:off x="1112977" y="3106202"/>
            <a:ext cx="3291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u="sng">
                <a:solidFill>
                  <a:srgbClr val="FF0000"/>
                </a:solidFill>
                <a:latin typeface="Consolas" panose="020B0609020204030204" pitchFamily="49" charset="0"/>
              </a:rPr>
              <a:t>2.iLevel</a:t>
            </a:r>
            <a:r>
              <a:rPr lang="ja-JP" altLang="en-US" sz="1400" u="sng">
                <a:solidFill>
                  <a:srgbClr val="FF0000"/>
                </a:solidFill>
                <a:latin typeface="Consolas" panose="020B0609020204030204" pitchFamily="49" charset="0"/>
              </a:rPr>
              <a:t>の数値が</a:t>
            </a:r>
            <a:r>
              <a:rPr lang="en-US" altLang="ja-JP" sz="1400" u="sng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ja-JP" altLang="en-US" sz="1400" u="sng">
                <a:solidFill>
                  <a:srgbClr val="FF0000"/>
                </a:solidFill>
                <a:latin typeface="Consolas" panose="020B0609020204030204" pitchFamily="49" charset="0"/>
              </a:rPr>
              <a:t>なので，真</a:t>
            </a:r>
            <a:r>
              <a:rPr lang="en-US" altLang="ja-JP" sz="1400" u="sng">
                <a:solidFill>
                  <a:srgbClr val="FF0000"/>
                </a:solidFill>
                <a:latin typeface="Consolas" panose="020B0609020204030204" pitchFamily="49" charset="0"/>
              </a:rPr>
              <a:t>(True)</a:t>
            </a:r>
            <a:endParaRPr kumimoji="1" lang="ja-JP" altLang="en-US" sz="1400" u="sng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73EADC8-7E9B-4404-8ACD-311668664193}"/>
              </a:ext>
            </a:extLst>
          </p:cNvPr>
          <p:cNvSpPr/>
          <p:nvPr/>
        </p:nvSpPr>
        <p:spPr>
          <a:xfrm>
            <a:off x="280016" y="1565451"/>
            <a:ext cx="8364512" cy="495239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8B3D3EE-4928-4666-A014-C416428403A4}"/>
              </a:ext>
            </a:extLst>
          </p:cNvPr>
          <p:cNvSpPr txBox="1"/>
          <p:nvPr/>
        </p:nvSpPr>
        <p:spPr>
          <a:xfrm>
            <a:off x="328858" y="468638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コールスタック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C3553E5-960B-4ABF-8055-3ED0C2C29D70}"/>
              </a:ext>
            </a:extLst>
          </p:cNvPr>
          <p:cNvSpPr/>
          <p:nvPr/>
        </p:nvSpPr>
        <p:spPr>
          <a:xfrm>
            <a:off x="874214" y="5023424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recursiveFunc(5)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291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8401F-92B9-4F99-8E10-DD61850A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再帰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CAB67B-074A-469A-BB29-5DF69E638A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8CEC12-F2E0-48AC-9CA0-FB2C95FC0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093CE81A-1C9C-43BC-AC6B-02C7E32C95B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5978" y="753629"/>
            <a:ext cx="8910737" cy="6104371"/>
          </a:xfrm>
        </p:spPr>
        <p:txBody>
          <a:bodyPr>
            <a:normAutofit fontScale="70000" lnSpcReduction="20000"/>
          </a:bodyPr>
          <a:lstStyle/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void setup()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{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size(1000, 1000);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rectMode</a:t>
            </a:r>
            <a:r>
              <a:rPr kumimoji="1" lang="en-US" altLang="ja-JP" sz="1900" dirty="0">
                <a:latin typeface="Consolas" panose="020B0609020204030204" pitchFamily="49" charset="0"/>
              </a:rPr>
              <a:t>(CENTER); 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矩形の座標を中心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点で指定</a:t>
            </a:r>
            <a:endParaRPr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// 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中心の矩形の座標と大きさ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>
                <a:latin typeface="Consolas" panose="020B0609020204030204" pitchFamily="49" charset="0"/>
              </a:rPr>
              <a:t>float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      = </a:t>
            </a:r>
            <a:r>
              <a:rPr kumimoji="1" lang="en-US" altLang="ja-JP" sz="1900" dirty="0">
                <a:latin typeface="Consolas" panose="020B0609020204030204" pitchFamily="49" charset="0"/>
              </a:rPr>
              <a:t>width/2;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float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      </a:t>
            </a:r>
            <a:r>
              <a:rPr kumimoji="1" lang="en-US" altLang="ja-JP" sz="1900" dirty="0">
                <a:latin typeface="Consolas" panose="020B0609020204030204" pitchFamily="49" charset="0"/>
              </a:rPr>
              <a:t>= height/2;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float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latin typeface="Consolas" panose="020B0609020204030204" pitchFamily="49" charset="0"/>
              </a:rPr>
              <a:t>  = width/3;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latin typeface="Consolas" panose="020B0609020204030204" pitchFamily="49" charset="0"/>
              </a:rPr>
              <a:t>  float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 = </a:t>
            </a:r>
            <a:r>
              <a:rPr kumimoji="1" lang="en-US" altLang="ja-JP" sz="1900" dirty="0">
                <a:latin typeface="Consolas" panose="020B0609020204030204" pitchFamily="49" charset="0"/>
              </a:rPr>
              <a:t>height/3;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1" lang="en-US" altLang="ja-JP" sz="1900" dirty="0"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solidFill>
                  <a:srgbClr val="008080"/>
                </a:solidFill>
                <a:latin typeface="Consolas" panose="020B0609020204030204" pitchFamily="49" charset="0"/>
              </a:rPr>
              <a:t>Mandara</a:t>
            </a:r>
            <a:r>
              <a:rPr kumimoji="1"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)</a:t>
            </a:r>
            <a:r>
              <a:rPr lang="en-US" altLang="ja-JP" sz="1900" dirty="0">
                <a:latin typeface="Consolas" panose="020B0609020204030204" pitchFamily="49" charset="0"/>
              </a:rPr>
              <a:t>;</a:t>
            </a:r>
            <a:endParaRPr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}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1900" dirty="0">
                <a:solidFill>
                  <a:srgbClr val="008080"/>
                </a:solidFill>
                <a:latin typeface="Consolas" panose="020B0609020204030204" pitchFamily="49" charset="0"/>
              </a:rPr>
              <a:t>マンダラ風図形の描画 </a:t>
            </a: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※</a:t>
            </a:r>
            <a:r>
              <a:rPr lang="ja-JP" altLang="en-US" sz="1900" dirty="0">
                <a:solidFill>
                  <a:srgbClr val="008080"/>
                </a:solidFill>
                <a:latin typeface="Consolas" panose="020B0609020204030204" pitchFamily="49" charset="0"/>
              </a:rPr>
              <a:t>一旦通常の関数へ</a:t>
            </a:r>
            <a:endParaRPr kumimoji="1" lang="en-US" altLang="ja-JP" sz="19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void </a:t>
            </a:r>
            <a:r>
              <a:rPr lang="en-US" altLang="ja-JP" sz="1900" dirty="0" err="1">
                <a:solidFill>
                  <a:srgbClr val="008080"/>
                </a:solidFill>
                <a:latin typeface="Consolas" panose="020B0609020204030204" pitchFamily="49" charset="0"/>
              </a:rPr>
              <a:t>Mandara</a:t>
            </a: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( float </a:t>
            </a:r>
            <a:r>
              <a:rPr lang="en-US" altLang="ja-JP" sz="1900" dirty="0" err="1">
                <a:solidFill>
                  <a:srgbClr val="008080"/>
                </a:solidFill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, float </a:t>
            </a:r>
            <a:r>
              <a:rPr kumimoji="1" lang="en-US" altLang="ja-JP" sz="1900" dirty="0" err="1">
                <a:solidFill>
                  <a:srgbClr val="008080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rgbClr val="008080"/>
                </a:solidFill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, float </a:t>
            </a:r>
            <a:r>
              <a:rPr kumimoji="1" lang="en-US" altLang="ja-JP" sz="1900" dirty="0" err="1">
                <a:solidFill>
                  <a:srgbClr val="008080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rgbClr val="008080"/>
                </a:solidFill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solidFill>
                  <a:srgbClr val="008080"/>
                </a:solidFill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, float </a:t>
            </a:r>
            <a:r>
              <a:rPr lang="en-US" altLang="ja-JP" sz="1900" dirty="0" err="1">
                <a:solidFill>
                  <a:srgbClr val="008080"/>
                </a:solidFill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 )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{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中心の矩形の描画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  <a:endParaRPr kumimoji="1" lang="en-US" altLang="ja-JP" sz="1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1" lang="en-US" altLang="ja-JP" sz="1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// </a:t>
            </a:r>
            <a:r>
              <a:rPr kumimoji="1"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周りの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8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つの</a:t>
            </a:r>
            <a:r>
              <a:rPr kumimoji="1"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矩形の描画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fCRectX-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CRectY-fCRectHeight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/3, 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fCRectHeight</a:t>
            </a: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/3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); //</a:t>
            </a:r>
            <a:r>
              <a:rPr lang="ja-JP" alt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左上</a:t>
            </a:r>
            <a:endParaRPr lang="en-US" altLang="ja-JP" sz="1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CRectY-fCRectHeight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 /3</a:t>
            </a: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/3);            //</a:t>
            </a:r>
            <a:r>
              <a:rPr lang="ja-JP" alt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上</a:t>
            </a:r>
            <a:endParaRPr kumimoji="1" lang="en-US" altLang="ja-JP" sz="1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fCRectX+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CRectY-fCRectHeight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/3); //</a:t>
            </a:r>
            <a:r>
              <a:rPr lang="ja-JP" alt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右上</a:t>
            </a:r>
            <a:endParaRPr kumimoji="1" lang="en-US" altLang="ja-JP" sz="1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fCRectX-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/3);              //</a:t>
            </a:r>
            <a:r>
              <a:rPr lang="ja-JP" alt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左</a:t>
            </a:r>
            <a:endParaRPr lang="en-US" altLang="ja-JP" sz="1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fCRectX+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/3);              //</a:t>
            </a:r>
            <a:r>
              <a:rPr lang="ja-JP" alt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右</a:t>
            </a:r>
            <a:endParaRPr kumimoji="1" lang="en-US" altLang="ja-JP" sz="1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fCRectX-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CRectY+fCRectHeight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/3); //</a:t>
            </a:r>
            <a:r>
              <a:rPr lang="ja-JP" alt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左下</a:t>
            </a:r>
            <a:endParaRPr lang="en-US" altLang="ja-JP" sz="1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CRectY+fCRectHeight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/3);             //</a:t>
            </a:r>
            <a:r>
              <a:rPr lang="ja-JP" alt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下</a:t>
            </a:r>
            <a:endParaRPr kumimoji="1" lang="en-US" altLang="ja-JP" sz="1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fCRectX+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CRectY+fCRectHeight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/3); //</a:t>
            </a:r>
            <a:r>
              <a:rPr lang="ja-JP" alt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右下</a:t>
            </a:r>
            <a:endParaRPr lang="en-US" altLang="ja-JP" sz="1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D791836F-75DC-480F-8F73-9F23EAE471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4815" y="865745"/>
            <a:ext cx="2169185" cy="216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117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8401F-92B9-4F99-8E10-DD61850A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再帰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CAB67B-074A-469A-BB29-5DF69E638A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8CEC12-F2E0-48AC-9CA0-FB2C95FC0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21</a:t>
            </a:fld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093CE81A-1C9C-43BC-AC6B-02C7E32C95B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5978" y="753629"/>
            <a:ext cx="8910737" cy="6104371"/>
          </a:xfrm>
        </p:spPr>
        <p:txBody>
          <a:bodyPr>
            <a:normAutofit fontScale="70000" lnSpcReduction="20000"/>
          </a:bodyPr>
          <a:lstStyle/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void setup()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{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size(1000, 1000);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rectMode</a:t>
            </a:r>
            <a:r>
              <a:rPr kumimoji="1" lang="en-US" altLang="ja-JP" sz="1900" dirty="0">
                <a:latin typeface="Consolas" panose="020B0609020204030204" pitchFamily="49" charset="0"/>
              </a:rPr>
              <a:t>(CENTER); 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矩形の座標を中心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点で指定</a:t>
            </a:r>
            <a:endParaRPr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// 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中心の矩形の座標と大きさ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>
                <a:latin typeface="Consolas" panose="020B0609020204030204" pitchFamily="49" charset="0"/>
              </a:rPr>
              <a:t>float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      = </a:t>
            </a:r>
            <a:r>
              <a:rPr kumimoji="1" lang="en-US" altLang="ja-JP" sz="1900" dirty="0">
                <a:latin typeface="Consolas" panose="020B0609020204030204" pitchFamily="49" charset="0"/>
              </a:rPr>
              <a:t>width/2;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float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      </a:t>
            </a:r>
            <a:r>
              <a:rPr kumimoji="1" lang="en-US" altLang="ja-JP" sz="1900" dirty="0">
                <a:latin typeface="Consolas" panose="020B0609020204030204" pitchFamily="49" charset="0"/>
              </a:rPr>
              <a:t>= height/2;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float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latin typeface="Consolas" panose="020B0609020204030204" pitchFamily="49" charset="0"/>
              </a:rPr>
              <a:t>  = width/3;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latin typeface="Consolas" panose="020B0609020204030204" pitchFamily="49" charset="0"/>
              </a:rPr>
              <a:t>  float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 = </a:t>
            </a:r>
            <a:r>
              <a:rPr kumimoji="1" lang="en-US" altLang="ja-JP" sz="1900" dirty="0">
                <a:latin typeface="Consolas" panose="020B0609020204030204" pitchFamily="49" charset="0"/>
              </a:rPr>
              <a:t>height/3;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1" lang="en-US" altLang="ja-JP" sz="1900" dirty="0"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solidFill>
                  <a:srgbClr val="008080"/>
                </a:solidFill>
                <a:latin typeface="Consolas" panose="020B0609020204030204" pitchFamily="49" charset="0"/>
              </a:rPr>
              <a:t>Mandara</a:t>
            </a:r>
            <a:r>
              <a:rPr kumimoji="1"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)</a:t>
            </a:r>
            <a:r>
              <a:rPr lang="en-US" altLang="ja-JP" sz="1900" dirty="0">
                <a:latin typeface="Consolas" panose="020B0609020204030204" pitchFamily="49" charset="0"/>
              </a:rPr>
              <a:t>;</a:t>
            </a:r>
            <a:endParaRPr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}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1900" dirty="0">
                <a:solidFill>
                  <a:srgbClr val="008080"/>
                </a:solidFill>
                <a:latin typeface="Consolas" panose="020B0609020204030204" pitchFamily="49" charset="0"/>
              </a:rPr>
              <a:t>マンダラ風図形の描画 </a:t>
            </a: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※</a:t>
            </a:r>
            <a:r>
              <a:rPr lang="ja-JP" altLang="en-US" sz="1900" dirty="0">
                <a:solidFill>
                  <a:srgbClr val="008080"/>
                </a:solidFill>
                <a:latin typeface="Consolas" panose="020B0609020204030204" pitchFamily="49" charset="0"/>
              </a:rPr>
              <a:t>一旦通常の関数へ</a:t>
            </a:r>
            <a:endParaRPr kumimoji="1" lang="en-US" altLang="ja-JP" sz="19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void </a:t>
            </a:r>
            <a:r>
              <a:rPr lang="en-US" altLang="ja-JP" sz="1900" dirty="0" err="1">
                <a:solidFill>
                  <a:srgbClr val="008080"/>
                </a:solidFill>
                <a:latin typeface="Consolas" panose="020B0609020204030204" pitchFamily="49" charset="0"/>
              </a:rPr>
              <a:t>Mandara</a:t>
            </a: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( float </a:t>
            </a:r>
            <a:r>
              <a:rPr lang="en-US" altLang="ja-JP" sz="1900" dirty="0" err="1">
                <a:solidFill>
                  <a:srgbClr val="008080"/>
                </a:solidFill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, float </a:t>
            </a:r>
            <a:r>
              <a:rPr kumimoji="1" lang="en-US" altLang="ja-JP" sz="1900" dirty="0" err="1">
                <a:solidFill>
                  <a:srgbClr val="008080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rgbClr val="008080"/>
                </a:solidFill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, float </a:t>
            </a:r>
            <a:r>
              <a:rPr kumimoji="1" lang="en-US" altLang="ja-JP" sz="1900" dirty="0" err="1">
                <a:solidFill>
                  <a:srgbClr val="008080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rgbClr val="008080"/>
                </a:solidFill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solidFill>
                  <a:srgbClr val="008080"/>
                </a:solidFill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, float </a:t>
            </a:r>
            <a:r>
              <a:rPr lang="en-US" altLang="ja-JP" sz="1900" dirty="0" err="1">
                <a:solidFill>
                  <a:srgbClr val="008080"/>
                </a:solidFill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 )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{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中心の矩形の描画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);</a:t>
            </a:r>
            <a:endParaRPr kumimoji="1" lang="en-US" altLang="ja-JP" sz="1900" dirty="0"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1" lang="en-US" altLang="ja-JP" sz="1900" dirty="0"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周りの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8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つの</a:t>
            </a:r>
            <a:r>
              <a:rPr kumimoji="1"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矩形の描画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fCRectX-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CRectY-fCRectHeight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latin typeface="Consolas" panose="020B0609020204030204" pitchFamily="49" charset="0"/>
              </a:rPr>
              <a:t>/3,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kumimoji="1" lang="en-US" altLang="ja-JP" sz="1900" dirty="0">
                <a:latin typeface="Consolas" panose="020B0609020204030204" pitchFamily="49" charset="0"/>
              </a:rPr>
              <a:t>/3</a:t>
            </a:r>
            <a:r>
              <a:rPr lang="en-US" altLang="ja-JP" sz="1900" dirty="0">
                <a:latin typeface="Consolas" panose="020B0609020204030204" pitchFamily="49" charset="0"/>
              </a:rPr>
              <a:t>);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左上</a:t>
            </a:r>
            <a:endParaRPr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CRectY-fCRectHeight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 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          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上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fCRectX+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CRectY-fCRectHeight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右上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fCRectX-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            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左</a:t>
            </a:r>
            <a:endParaRPr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fCRectX+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            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右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fCRectX-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CRectY+fCRectHeight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左下</a:t>
            </a:r>
            <a:endParaRPr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CRectY+fCRectHeight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           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下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fCRectX+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CRectY+fCRectHeight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右下</a:t>
            </a:r>
            <a:endParaRPr lang="en-US" altLang="ja-JP" sz="19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D791836F-75DC-480F-8F73-9F23EAE471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4815" y="865745"/>
            <a:ext cx="2169185" cy="216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534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8401F-92B9-4F99-8E10-DD61850A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再帰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CAB67B-074A-469A-BB29-5DF69E638A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8CEC12-F2E0-48AC-9CA0-FB2C95FC0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093CE81A-1C9C-43BC-AC6B-02C7E32C95B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5978" y="753629"/>
            <a:ext cx="8910737" cy="6104371"/>
          </a:xfrm>
        </p:spPr>
        <p:txBody>
          <a:bodyPr>
            <a:normAutofit fontScale="62500" lnSpcReduction="20000"/>
          </a:bodyPr>
          <a:lstStyle/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void setup()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{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size(1000, 1000);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rectMode</a:t>
            </a:r>
            <a:r>
              <a:rPr kumimoji="1" lang="en-US" altLang="ja-JP" sz="1900" dirty="0">
                <a:latin typeface="Consolas" panose="020B0609020204030204" pitchFamily="49" charset="0"/>
              </a:rPr>
              <a:t>(CENTER); 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矩形の座標を中心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点で指定</a:t>
            </a:r>
            <a:endParaRPr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// 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中心の矩形の座標と大きさ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>
                <a:latin typeface="Consolas" panose="020B0609020204030204" pitchFamily="49" charset="0"/>
              </a:rPr>
              <a:t>float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      = </a:t>
            </a:r>
            <a:r>
              <a:rPr kumimoji="1" lang="en-US" altLang="ja-JP" sz="1900" dirty="0">
                <a:latin typeface="Consolas" panose="020B0609020204030204" pitchFamily="49" charset="0"/>
              </a:rPr>
              <a:t>width/2;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float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      </a:t>
            </a:r>
            <a:r>
              <a:rPr kumimoji="1" lang="en-US" altLang="ja-JP" sz="1900" dirty="0">
                <a:latin typeface="Consolas" panose="020B0609020204030204" pitchFamily="49" charset="0"/>
              </a:rPr>
              <a:t>= height/2;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float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latin typeface="Consolas" panose="020B0609020204030204" pitchFamily="49" charset="0"/>
              </a:rPr>
              <a:t>  = width/3;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latin typeface="Consolas" panose="020B0609020204030204" pitchFamily="49" charset="0"/>
              </a:rPr>
              <a:t>  float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 = </a:t>
            </a:r>
            <a:r>
              <a:rPr kumimoji="1" lang="en-US" altLang="ja-JP" sz="1900" dirty="0">
                <a:latin typeface="Consolas" panose="020B0609020204030204" pitchFamily="49" charset="0"/>
              </a:rPr>
              <a:t>height/3;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1" lang="en-US" altLang="ja-JP" sz="1900" dirty="0"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Mandara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);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}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latin typeface="Consolas" panose="020B0609020204030204" pitchFamily="49" charset="0"/>
              </a:rPr>
              <a:t>// </a:t>
            </a:r>
            <a:r>
              <a:rPr lang="ja-JP" altLang="en-US" sz="1900" dirty="0">
                <a:latin typeface="Consolas" panose="020B0609020204030204" pitchFamily="49" charset="0"/>
              </a:rPr>
              <a:t>マンダラ風図形の描画　</a:t>
            </a:r>
            <a:r>
              <a:rPr lang="en-US" altLang="ja-JP" sz="1900" dirty="0">
                <a:latin typeface="Consolas" panose="020B0609020204030204" pitchFamily="49" charset="0"/>
              </a:rPr>
              <a:t>※</a:t>
            </a:r>
            <a:r>
              <a:rPr lang="ja-JP" altLang="en-US" sz="1900" dirty="0">
                <a:latin typeface="Consolas" panose="020B0609020204030204" pitchFamily="49" charset="0"/>
              </a:rPr>
              <a:t>再帰の終了が未実装</a:t>
            </a:r>
            <a:endParaRPr kumimoji="1" lang="en-US" altLang="ja-JP" sz="1900" dirty="0"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latin typeface="Consolas" panose="020B0609020204030204" pitchFamily="49" charset="0"/>
              </a:rPr>
              <a:t>void </a:t>
            </a:r>
            <a:r>
              <a:rPr lang="en-US" altLang="ja-JP" sz="1900" dirty="0" err="1">
                <a:latin typeface="Consolas" panose="020B0609020204030204" pitchFamily="49" charset="0"/>
              </a:rPr>
              <a:t>Mandara</a:t>
            </a:r>
            <a:r>
              <a:rPr lang="en-US" altLang="ja-JP" sz="1900" dirty="0">
                <a:latin typeface="Consolas" panose="020B0609020204030204" pitchFamily="49" charset="0"/>
              </a:rPr>
              <a:t>( float 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, float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, float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latin typeface="Consolas" panose="020B0609020204030204" pitchFamily="49" charset="0"/>
              </a:rPr>
              <a:t>, float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 )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{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中心の矩形の描画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);</a:t>
            </a:r>
            <a:endParaRPr kumimoji="1" lang="en-US" altLang="ja-JP" sz="1900" dirty="0"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latin typeface="Consolas" panose="020B0609020204030204" pitchFamily="49" charset="0"/>
              </a:rPr>
              <a:t>  </a:t>
            </a: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if( </a:t>
            </a:r>
            <a:r>
              <a:rPr lang="en-US" altLang="ja-JP" sz="1900" dirty="0" err="1">
                <a:solidFill>
                  <a:srgbClr val="008080"/>
                </a:solidFill>
                <a:latin typeface="Consolas" panose="020B0609020204030204" pitchFamily="49" charset="0"/>
              </a:rPr>
              <a:t>fCRectWidth</a:t>
            </a: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 &gt; 2 ) // </a:t>
            </a:r>
            <a:r>
              <a:rPr lang="ja-JP" altLang="en-US" sz="1900" dirty="0">
                <a:solidFill>
                  <a:srgbClr val="008080"/>
                </a:solidFill>
                <a:latin typeface="Consolas" panose="020B0609020204030204" pitchFamily="49" charset="0"/>
              </a:rPr>
              <a:t>中心の図形の幅が一定以上ならそうでなければ再帰終了</a:t>
            </a:r>
            <a:endParaRPr lang="en-US" altLang="ja-JP" sz="19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>
                <a:latin typeface="Consolas" panose="020B0609020204030204" pitchFamily="49" charset="0"/>
              </a:rPr>
              <a:t>{</a:t>
            </a:r>
          </a:p>
          <a:p>
            <a:pPr marL="635000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600" dirty="0">
                <a:latin typeface="Consolas" panose="020B0609020204030204" pitchFamily="49" charset="0"/>
              </a:rPr>
              <a:t>  </a:t>
            </a:r>
            <a:r>
              <a:rPr kumimoji="1"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周りの</a:t>
            </a:r>
            <a:r>
              <a:rPr kumimoji="1"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8</a:t>
            </a:r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つの</a:t>
            </a:r>
            <a:r>
              <a:rPr kumimoji="1"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矩形の描画</a:t>
            </a:r>
            <a:endParaRPr kumimoji="1" lang="en-US" altLang="ja-JP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635000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600" dirty="0">
                <a:latin typeface="Consolas" panose="020B0609020204030204" pitchFamily="49" charset="0"/>
              </a:rPr>
              <a:t> 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Mandara</a:t>
            </a:r>
            <a:r>
              <a:rPr kumimoji="1" lang="en-US" altLang="ja-JP" sz="1600" dirty="0"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latin typeface="Consolas" panose="020B0609020204030204" pitchFamily="49" charset="0"/>
              </a:rPr>
              <a:t>fCRectX-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Width</a:t>
            </a:r>
            <a:r>
              <a:rPr lang="en-US" altLang="ja-JP" sz="1600" dirty="0">
                <a:latin typeface="Consolas" panose="020B0609020204030204" pitchFamily="49" charset="0"/>
              </a:rPr>
              <a:t>,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CRectY-fCRectHeight</a:t>
            </a:r>
            <a:r>
              <a:rPr lang="en-US" altLang="ja-JP" sz="1600" dirty="0">
                <a:latin typeface="Consolas" panose="020B0609020204030204" pitchFamily="49" charset="0"/>
              </a:rPr>
              <a:t>,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Width</a:t>
            </a:r>
            <a:r>
              <a:rPr kumimoji="1" lang="en-US" altLang="ja-JP" sz="1600" dirty="0">
                <a:latin typeface="Consolas" panose="020B0609020204030204" pitchFamily="49" charset="0"/>
              </a:rPr>
              <a:t>/3, </a:t>
            </a:r>
            <a:r>
              <a:rPr lang="en-US" altLang="ja-JP" sz="1600" dirty="0" err="1">
                <a:latin typeface="Consolas" panose="020B0609020204030204" pitchFamily="49" charset="0"/>
              </a:rPr>
              <a:t>fCRectHeight</a:t>
            </a:r>
            <a:r>
              <a:rPr kumimoji="1" lang="en-US" altLang="ja-JP" sz="1600" dirty="0">
                <a:latin typeface="Consolas" panose="020B0609020204030204" pitchFamily="49" charset="0"/>
              </a:rPr>
              <a:t>/3</a:t>
            </a:r>
            <a:r>
              <a:rPr lang="en-US" altLang="ja-JP" sz="1600" dirty="0">
                <a:latin typeface="Consolas" panose="020B0609020204030204" pitchFamily="49" charset="0"/>
              </a:rPr>
              <a:t>); </a:t>
            </a:r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左上</a:t>
            </a:r>
            <a:endParaRPr lang="en-US" altLang="ja-JP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635000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600" dirty="0">
                <a:latin typeface="Consolas" panose="020B0609020204030204" pitchFamily="49" charset="0"/>
              </a:rPr>
              <a:t> 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Mandara</a:t>
            </a:r>
            <a:r>
              <a:rPr kumimoji="1" lang="en-US" altLang="ja-JP" sz="1600" dirty="0"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latin typeface="Consolas" panose="020B0609020204030204" pitchFamily="49" charset="0"/>
              </a:rPr>
              <a:t>fCRectX</a:t>
            </a:r>
            <a:r>
              <a:rPr lang="en-US" altLang="ja-JP" sz="1600" dirty="0">
                <a:latin typeface="Consolas" panose="020B0609020204030204" pitchFamily="49" charset="0"/>
              </a:rPr>
              <a:t>,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CRectY-fCRectHeight</a:t>
            </a:r>
            <a:r>
              <a:rPr lang="en-US" altLang="ja-JP" sz="1600" dirty="0">
                <a:latin typeface="Consolas" panose="020B0609020204030204" pitchFamily="49" charset="0"/>
              </a:rPr>
              <a:t>,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Width</a:t>
            </a:r>
            <a:r>
              <a:rPr lang="en-US" altLang="ja-JP" sz="1600" dirty="0">
                <a:latin typeface="Consolas" panose="020B0609020204030204" pitchFamily="49" charset="0"/>
              </a:rPr>
              <a:t> /3</a:t>
            </a:r>
            <a:r>
              <a:rPr kumimoji="1" lang="en-US" altLang="ja-JP" sz="1600" dirty="0">
                <a:latin typeface="Consolas" panose="020B0609020204030204" pitchFamily="49" charset="0"/>
              </a:rPr>
              <a:t>, </a:t>
            </a:r>
            <a:r>
              <a:rPr lang="en-US" altLang="ja-JP" sz="16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600" dirty="0">
                <a:latin typeface="Consolas" panose="020B0609020204030204" pitchFamily="49" charset="0"/>
              </a:rPr>
              <a:t>/3);            </a:t>
            </a:r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上</a:t>
            </a:r>
            <a:endParaRPr kumimoji="1" lang="en-US" altLang="ja-JP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635000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600" dirty="0">
                <a:latin typeface="Consolas" panose="020B0609020204030204" pitchFamily="49" charset="0"/>
              </a:rPr>
              <a:t> 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Mandara</a:t>
            </a:r>
            <a:r>
              <a:rPr kumimoji="1" lang="en-US" altLang="ja-JP" sz="1600" dirty="0"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latin typeface="Consolas" panose="020B0609020204030204" pitchFamily="49" charset="0"/>
              </a:rPr>
              <a:t>fCRectX+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Width</a:t>
            </a:r>
            <a:r>
              <a:rPr lang="en-US" altLang="ja-JP" sz="1600" dirty="0">
                <a:latin typeface="Consolas" panose="020B0609020204030204" pitchFamily="49" charset="0"/>
              </a:rPr>
              <a:t>,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CRectY-fCRectHeight</a:t>
            </a:r>
            <a:r>
              <a:rPr lang="en-US" altLang="ja-JP" sz="1600" dirty="0">
                <a:latin typeface="Consolas" panose="020B0609020204030204" pitchFamily="49" charset="0"/>
              </a:rPr>
              <a:t>,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Width</a:t>
            </a:r>
            <a:r>
              <a:rPr lang="en-US" altLang="ja-JP" sz="1600" dirty="0">
                <a:latin typeface="Consolas" panose="020B0609020204030204" pitchFamily="49" charset="0"/>
              </a:rPr>
              <a:t>/3</a:t>
            </a:r>
            <a:r>
              <a:rPr kumimoji="1" lang="en-US" altLang="ja-JP" sz="1600" dirty="0">
                <a:latin typeface="Consolas" panose="020B0609020204030204" pitchFamily="49" charset="0"/>
              </a:rPr>
              <a:t>, </a:t>
            </a:r>
            <a:r>
              <a:rPr lang="en-US" altLang="ja-JP" sz="16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600" dirty="0">
                <a:latin typeface="Consolas" panose="020B0609020204030204" pitchFamily="49" charset="0"/>
              </a:rPr>
              <a:t>/3); </a:t>
            </a:r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右上</a:t>
            </a:r>
            <a:endParaRPr kumimoji="1" lang="en-US" altLang="ja-JP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635000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600" dirty="0">
                <a:latin typeface="Consolas" panose="020B0609020204030204" pitchFamily="49" charset="0"/>
              </a:rPr>
              <a:t> 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Mandara</a:t>
            </a:r>
            <a:r>
              <a:rPr kumimoji="1" lang="en-US" altLang="ja-JP" sz="1600" dirty="0"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latin typeface="Consolas" panose="020B0609020204030204" pitchFamily="49" charset="0"/>
              </a:rPr>
              <a:t>fCRectX-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Width</a:t>
            </a:r>
            <a:r>
              <a:rPr lang="en-US" altLang="ja-JP" sz="1600" dirty="0">
                <a:latin typeface="Consolas" panose="020B0609020204030204" pitchFamily="49" charset="0"/>
              </a:rPr>
              <a:t>,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CRectY</a:t>
            </a:r>
            <a:r>
              <a:rPr lang="en-US" altLang="ja-JP" sz="1600" dirty="0">
                <a:latin typeface="Consolas" panose="020B0609020204030204" pitchFamily="49" charset="0"/>
              </a:rPr>
              <a:t>,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Width</a:t>
            </a:r>
            <a:r>
              <a:rPr lang="en-US" altLang="ja-JP" sz="1600" dirty="0">
                <a:latin typeface="Consolas" panose="020B0609020204030204" pitchFamily="49" charset="0"/>
              </a:rPr>
              <a:t>/3</a:t>
            </a:r>
            <a:r>
              <a:rPr kumimoji="1" lang="en-US" altLang="ja-JP" sz="1600" dirty="0">
                <a:latin typeface="Consolas" panose="020B0609020204030204" pitchFamily="49" charset="0"/>
              </a:rPr>
              <a:t>, </a:t>
            </a:r>
            <a:r>
              <a:rPr lang="en-US" altLang="ja-JP" sz="16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600" dirty="0">
                <a:latin typeface="Consolas" panose="020B0609020204030204" pitchFamily="49" charset="0"/>
              </a:rPr>
              <a:t>/3);              </a:t>
            </a:r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左</a:t>
            </a:r>
            <a:endParaRPr lang="en-US" altLang="ja-JP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635000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600" dirty="0">
                <a:latin typeface="Consolas" panose="020B0609020204030204" pitchFamily="49" charset="0"/>
              </a:rPr>
              <a:t> 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Mandara</a:t>
            </a:r>
            <a:r>
              <a:rPr kumimoji="1" lang="en-US" altLang="ja-JP" sz="1600" dirty="0"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latin typeface="Consolas" panose="020B0609020204030204" pitchFamily="49" charset="0"/>
              </a:rPr>
              <a:t>fCRectX+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Width</a:t>
            </a:r>
            <a:r>
              <a:rPr lang="en-US" altLang="ja-JP" sz="1600" dirty="0">
                <a:latin typeface="Consolas" panose="020B0609020204030204" pitchFamily="49" charset="0"/>
              </a:rPr>
              <a:t>,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CRectY</a:t>
            </a:r>
            <a:r>
              <a:rPr lang="en-US" altLang="ja-JP" sz="1600" dirty="0">
                <a:latin typeface="Consolas" panose="020B0609020204030204" pitchFamily="49" charset="0"/>
              </a:rPr>
              <a:t>,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Width</a:t>
            </a:r>
            <a:r>
              <a:rPr lang="en-US" altLang="ja-JP" sz="1600" dirty="0">
                <a:latin typeface="Consolas" panose="020B0609020204030204" pitchFamily="49" charset="0"/>
              </a:rPr>
              <a:t>/3</a:t>
            </a:r>
            <a:r>
              <a:rPr kumimoji="1" lang="en-US" altLang="ja-JP" sz="1600" dirty="0">
                <a:latin typeface="Consolas" panose="020B0609020204030204" pitchFamily="49" charset="0"/>
              </a:rPr>
              <a:t>, </a:t>
            </a:r>
            <a:r>
              <a:rPr lang="en-US" altLang="ja-JP" sz="16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600" dirty="0">
                <a:latin typeface="Consolas" panose="020B0609020204030204" pitchFamily="49" charset="0"/>
              </a:rPr>
              <a:t>/3);              </a:t>
            </a:r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右</a:t>
            </a:r>
            <a:endParaRPr kumimoji="1" lang="en-US" altLang="ja-JP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635000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600" dirty="0">
                <a:latin typeface="Consolas" panose="020B0609020204030204" pitchFamily="49" charset="0"/>
              </a:rPr>
              <a:t> 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Mandara</a:t>
            </a:r>
            <a:r>
              <a:rPr kumimoji="1" lang="en-US" altLang="ja-JP" sz="1600" dirty="0"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latin typeface="Consolas" panose="020B0609020204030204" pitchFamily="49" charset="0"/>
              </a:rPr>
              <a:t>fCRectX-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Width</a:t>
            </a:r>
            <a:r>
              <a:rPr lang="en-US" altLang="ja-JP" sz="1600" dirty="0">
                <a:latin typeface="Consolas" panose="020B0609020204030204" pitchFamily="49" charset="0"/>
              </a:rPr>
              <a:t>,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CRectY+fCRectHeight</a:t>
            </a:r>
            <a:r>
              <a:rPr lang="en-US" altLang="ja-JP" sz="1600" dirty="0">
                <a:latin typeface="Consolas" panose="020B0609020204030204" pitchFamily="49" charset="0"/>
              </a:rPr>
              <a:t>,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Width</a:t>
            </a:r>
            <a:r>
              <a:rPr lang="en-US" altLang="ja-JP" sz="1600" dirty="0">
                <a:latin typeface="Consolas" panose="020B0609020204030204" pitchFamily="49" charset="0"/>
              </a:rPr>
              <a:t>/3</a:t>
            </a:r>
            <a:r>
              <a:rPr kumimoji="1" lang="en-US" altLang="ja-JP" sz="1600" dirty="0">
                <a:latin typeface="Consolas" panose="020B0609020204030204" pitchFamily="49" charset="0"/>
              </a:rPr>
              <a:t>, </a:t>
            </a:r>
            <a:r>
              <a:rPr lang="en-US" altLang="ja-JP" sz="16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600" dirty="0">
                <a:latin typeface="Consolas" panose="020B0609020204030204" pitchFamily="49" charset="0"/>
              </a:rPr>
              <a:t>/3); </a:t>
            </a:r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左下</a:t>
            </a:r>
            <a:endParaRPr lang="en-US" altLang="ja-JP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635000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600" dirty="0">
                <a:latin typeface="Consolas" panose="020B0609020204030204" pitchFamily="49" charset="0"/>
              </a:rPr>
              <a:t> 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Mandara</a:t>
            </a:r>
            <a:r>
              <a:rPr kumimoji="1" lang="en-US" altLang="ja-JP" sz="1600" dirty="0"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latin typeface="Consolas" panose="020B0609020204030204" pitchFamily="49" charset="0"/>
              </a:rPr>
              <a:t>fCRectX</a:t>
            </a:r>
            <a:r>
              <a:rPr lang="en-US" altLang="ja-JP" sz="1600" dirty="0">
                <a:latin typeface="Consolas" panose="020B0609020204030204" pitchFamily="49" charset="0"/>
              </a:rPr>
              <a:t>,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CRectY+fCRectHeight</a:t>
            </a:r>
            <a:r>
              <a:rPr lang="en-US" altLang="ja-JP" sz="1600" dirty="0">
                <a:latin typeface="Consolas" panose="020B0609020204030204" pitchFamily="49" charset="0"/>
              </a:rPr>
              <a:t>,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Width</a:t>
            </a:r>
            <a:r>
              <a:rPr lang="en-US" altLang="ja-JP" sz="1600" dirty="0">
                <a:latin typeface="Consolas" panose="020B0609020204030204" pitchFamily="49" charset="0"/>
              </a:rPr>
              <a:t>/3</a:t>
            </a:r>
            <a:r>
              <a:rPr kumimoji="1" lang="en-US" altLang="ja-JP" sz="1600" dirty="0">
                <a:latin typeface="Consolas" panose="020B0609020204030204" pitchFamily="49" charset="0"/>
              </a:rPr>
              <a:t>, </a:t>
            </a:r>
            <a:r>
              <a:rPr lang="en-US" altLang="ja-JP" sz="16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600" dirty="0">
                <a:latin typeface="Consolas" panose="020B0609020204030204" pitchFamily="49" charset="0"/>
              </a:rPr>
              <a:t>/3);             </a:t>
            </a:r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下</a:t>
            </a:r>
            <a:endParaRPr kumimoji="1" lang="en-US" altLang="ja-JP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635000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600" dirty="0">
                <a:latin typeface="Consolas" panose="020B0609020204030204" pitchFamily="49" charset="0"/>
              </a:rPr>
              <a:t> 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Mandara</a:t>
            </a:r>
            <a:r>
              <a:rPr kumimoji="1" lang="en-US" altLang="ja-JP" sz="1600" dirty="0"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latin typeface="Consolas" panose="020B0609020204030204" pitchFamily="49" charset="0"/>
              </a:rPr>
              <a:t>fCRectX+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Width</a:t>
            </a:r>
            <a:r>
              <a:rPr lang="en-US" altLang="ja-JP" sz="1600" dirty="0">
                <a:latin typeface="Consolas" panose="020B0609020204030204" pitchFamily="49" charset="0"/>
              </a:rPr>
              <a:t>,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CRectY+fCRectHeight</a:t>
            </a:r>
            <a:r>
              <a:rPr lang="en-US" altLang="ja-JP" sz="1600" dirty="0">
                <a:latin typeface="Consolas" panose="020B0609020204030204" pitchFamily="49" charset="0"/>
              </a:rPr>
              <a:t>,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Width</a:t>
            </a:r>
            <a:r>
              <a:rPr lang="en-US" altLang="ja-JP" sz="1600" dirty="0">
                <a:latin typeface="Consolas" panose="020B0609020204030204" pitchFamily="49" charset="0"/>
              </a:rPr>
              <a:t>/3</a:t>
            </a:r>
            <a:r>
              <a:rPr kumimoji="1" lang="en-US" altLang="ja-JP" sz="1600" dirty="0">
                <a:latin typeface="Consolas" panose="020B0609020204030204" pitchFamily="49" charset="0"/>
              </a:rPr>
              <a:t>, </a:t>
            </a:r>
            <a:r>
              <a:rPr lang="en-US" altLang="ja-JP" sz="16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600" dirty="0">
                <a:latin typeface="Consolas" panose="020B0609020204030204" pitchFamily="49" charset="0"/>
              </a:rPr>
              <a:t>/3); </a:t>
            </a:r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右下</a:t>
            </a:r>
            <a:endParaRPr lang="en-US" altLang="ja-JP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  </a:t>
            </a:r>
            <a:r>
              <a:rPr lang="en-US" altLang="ja-JP" sz="1900" dirty="0">
                <a:latin typeface="Consolas" panose="020B0609020204030204" pitchFamily="49" charset="0"/>
              </a:rPr>
              <a:t>}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D791836F-75DC-480F-8F73-9F23EAE471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4815" y="868232"/>
            <a:ext cx="2169185" cy="215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7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EE4FE83-645C-495D-BDEB-4DAF1EB1BCC8}"/>
              </a:ext>
            </a:extLst>
          </p:cNvPr>
          <p:cNvSpPr/>
          <p:nvPr/>
        </p:nvSpPr>
        <p:spPr>
          <a:xfrm>
            <a:off x="389744" y="1697126"/>
            <a:ext cx="8169640" cy="28781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6E24A800-C60F-4CD5-B0D8-E8545F3A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69542947-865E-4592-AC0E-2152378AB8DB}"/>
              </a:ext>
            </a:extLst>
          </p:cNvPr>
          <p:cNvCxnSpPr>
            <a:cxnSpLocks/>
          </p:cNvCxnSpPr>
          <p:nvPr/>
        </p:nvCxnSpPr>
        <p:spPr>
          <a:xfrm>
            <a:off x="1361052" y="3988600"/>
            <a:ext cx="224408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66A546B-6096-4F86-AFC5-5BD81899B958}"/>
              </a:ext>
            </a:extLst>
          </p:cNvPr>
          <p:cNvCxnSpPr>
            <a:cxnSpLocks/>
          </p:cNvCxnSpPr>
          <p:nvPr/>
        </p:nvCxnSpPr>
        <p:spPr>
          <a:xfrm>
            <a:off x="1294998" y="3693800"/>
            <a:ext cx="0" cy="25934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1A4842B-2AC3-4E79-8B55-16EA74846507}"/>
              </a:ext>
            </a:extLst>
          </p:cNvPr>
          <p:cNvSpPr txBox="1"/>
          <p:nvPr/>
        </p:nvSpPr>
        <p:spPr>
          <a:xfrm>
            <a:off x="2476645" y="3988600"/>
            <a:ext cx="3995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u="sng">
                <a:solidFill>
                  <a:srgbClr val="FF0000"/>
                </a:solidFill>
                <a:latin typeface="Consolas" panose="020B0609020204030204" pitchFamily="49" charset="0"/>
              </a:rPr>
              <a:t>3.</a:t>
            </a:r>
            <a:r>
              <a:rPr lang="ja-JP" altLang="en-US" sz="1400" u="sng">
                <a:solidFill>
                  <a:srgbClr val="FF0000"/>
                </a:solidFill>
              </a:rPr>
              <a:t>関数</a:t>
            </a:r>
            <a:r>
              <a:rPr lang="en-US" altLang="ja-JP" sz="1400" u="sng">
                <a:solidFill>
                  <a:srgbClr val="FF0000"/>
                </a:solidFill>
              </a:rPr>
              <a:t>recursiveFunc</a:t>
            </a:r>
            <a:r>
              <a:rPr lang="ja-JP" altLang="en-US" sz="1400" u="sng">
                <a:solidFill>
                  <a:srgbClr val="FF0000"/>
                </a:solidFill>
              </a:rPr>
              <a:t>の呼び出し（引数</a:t>
            </a:r>
            <a:r>
              <a:rPr lang="en-US" altLang="ja-JP" sz="1400" u="sng">
                <a:solidFill>
                  <a:srgbClr val="FF0000"/>
                </a:solidFill>
              </a:rPr>
              <a:t>4</a:t>
            </a:r>
            <a:r>
              <a:rPr lang="ja-JP" altLang="en-US" sz="1400" u="sng">
                <a:solidFill>
                  <a:srgbClr val="FF0000"/>
                </a:solidFill>
              </a:rPr>
              <a:t>を渡す）</a:t>
            </a:r>
            <a:endParaRPr kumimoji="1" lang="ja-JP" altLang="en-US" sz="1400" u="sng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円弧 9">
            <a:extLst>
              <a:ext uri="{FF2B5EF4-FFF2-40B4-BE49-F238E27FC236}">
                <a16:creationId xmlns:a16="http://schemas.microsoft.com/office/drawing/2014/main" id="{32A4F65A-43AF-4E22-8252-40D7FC08910D}"/>
              </a:ext>
            </a:extLst>
          </p:cNvPr>
          <p:cNvSpPr/>
          <p:nvPr/>
        </p:nvSpPr>
        <p:spPr>
          <a:xfrm rot="10800000">
            <a:off x="2318452" y="3039706"/>
            <a:ext cx="2573364" cy="868468"/>
          </a:xfrm>
          <a:prstGeom prst="arc">
            <a:avLst>
              <a:gd name="adj1" fmla="val 5383361"/>
              <a:gd name="adj2" fmla="val 15251250"/>
            </a:avLst>
          </a:prstGeom>
          <a:ln w="127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左大かっこ 13">
            <a:extLst>
              <a:ext uri="{FF2B5EF4-FFF2-40B4-BE49-F238E27FC236}">
                <a16:creationId xmlns:a16="http://schemas.microsoft.com/office/drawing/2014/main" id="{FD463AED-7D2A-46DF-93B1-4B45716AEEA7}"/>
              </a:ext>
            </a:extLst>
          </p:cNvPr>
          <p:cNvSpPr/>
          <p:nvPr/>
        </p:nvSpPr>
        <p:spPr>
          <a:xfrm rot="16200000">
            <a:off x="3108046" y="2837173"/>
            <a:ext cx="45719" cy="599846"/>
          </a:xfrm>
          <a:prstGeom prst="leftBracke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DA61B8F-C29E-44DE-9625-62EA12A9FCE9}"/>
              </a:ext>
            </a:extLst>
          </p:cNvPr>
          <p:cNvSpPr txBox="1"/>
          <p:nvPr/>
        </p:nvSpPr>
        <p:spPr>
          <a:xfrm>
            <a:off x="2985571" y="309960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rgbClr val="FF0000"/>
                </a:solidFill>
              </a:rPr>
              <a:t>4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3F17977-B131-415C-BD20-7AA052377359}"/>
              </a:ext>
            </a:extLst>
          </p:cNvPr>
          <p:cNvSpPr txBox="1"/>
          <p:nvPr/>
        </p:nvSpPr>
        <p:spPr>
          <a:xfrm>
            <a:off x="480174" y="1812154"/>
            <a:ext cx="8183651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setup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()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recursiveFunc(5);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/** 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関数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の定義 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*/</a:t>
            </a:r>
          </a:p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recursiveFunc(</a:t>
            </a:r>
            <a:r>
              <a:rPr kumimoji="1" lang="en-US" altLang="ja-JP" sz="1400">
                <a:solidFill>
                  <a:srgbClr val="FF99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iLevel)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kumimoji="1" lang="en-US" altLang="ja-JP" sz="1400">
                <a:solidFill>
                  <a:srgbClr val="92D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iLevel&gt;0 )  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//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もし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iLevel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の数値が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0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より大きければ</a:t>
            </a:r>
            <a:endParaRPr kumimoji="1" lang="en-US" altLang="ja-JP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{</a:t>
            </a:r>
          </a:p>
          <a:p>
            <a:r>
              <a:rPr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recursiveFunc(iLevel-1);  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//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関数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の再帰呼び出し（引数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iLevel-1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）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}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EBA6A6EB-70DF-4048-980B-13A4C2D41D48}"/>
              </a:ext>
            </a:extLst>
          </p:cNvPr>
          <p:cNvSpPr/>
          <p:nvPr/>
        </p:nvSpPr>
        <p:spPr>
          <a:xfrm>
            <a:off x="280016" y="1565451"/>
            <a:ext cx="8364512" cy="495239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2A2E054-2670-49E9-84BE-32DA60D8C8D4}"/>
              </a:ext>
            </a:extLst>
          </p:cNvPr>
          <p:cNvSpPr txBox="1"/>
          <p:nvPr/>
        </p:nvSpPr>
        <p:spPr>
          <a:xfrm>
            <a:off x="328858" y="468638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コールスタック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D1A23DD8-6F3D-491D-A5B5-12CE14003C64}"/>
              </a:ext>
            </a:extLst>
          </p:cNvPr>
          <p:cNvSpPr/>
          <p:nvPr/>
        </p:nvSpPr>
        <p:spPr>
          <a:xfrm>
            <a:off x="874214" y="5023424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recursiveFunc(5)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FF6B8C12-B410-4838-8639-120027E4F6D2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9119" y="5078787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68CF04E5-4A92-472A-AA09-011AF590DD18}"/>
              </a:ext>
            </a:extLst>
          </p:cNvPr>
          <p:cNvSpPr/>
          <p:nvPr/>
        </p:nvSpPr>
        <p:spPr>
          <a:xfrm>
            <a:off x="1932280" y="5255671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recursiveFunc(4)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129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EE4FE83-645C-495D-BDEB-4DAF1EB1BCC8}"/>
              </a:ext>
            </a:extLst>
          </p:cNvPr>
          <p:cNvSpPr/>
          <p:nvPr/>
        </p:nvSpPr>
        <p:spPr>
          <a:xfrm>
            <a:off x="389744" y="1697126"/>
            <a:ext cx="8169640" cy="28781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6E24A800-C60F-4CD5-B0D8-E8545F3A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8E5ACB-B75A-4CD3-BB41-43EE8BECC1F5}"/>
              </a:ext>
            </a:extLst>
          </p:cNvPr>
          <p:cNvSpPr txBox="1"/>
          <p:nvPr/>
        </p:nvSpPr>
        <p:spPr>
          <a:xfrm>
            <a:off x="480174" y="1812154"/>
            <a:ext cx="8183651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setup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()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recursiveFunc(5);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/** 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関数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の定義 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*/</a:t>
            </a:r>
          </a:p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recursiveFunc(</a:t>
            </a:r>
            <a:r>
              <a:rPr kumimoji="1" lang="en-US" altLang="ja-JP" sz="1400">
                <a:solidFill>
                  <a:srgbClr val="FF99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iLevel)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kumimoji="1" lang="en-US" altLang="ja-JP" sz="1400">
                <a:solidFill>
                  <a:srgbClr val="92D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iLevel&gt;0 )  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//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もし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iLevel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の数値が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0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より大きければ</a:t>
            </a:r>
            <a:endParaRPr kumimoji="1" lang="en-US" altLang="ja-JP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{</a:t>
            </a:r>
          </a:p>
          <a:p>
            <a:r>
              <a:rPr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recursiveFunc(iLevel-1);  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//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関数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の再帰呼び出し（引数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iLevel-1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）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}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69542947-865E-4592-AC0E-2152378AB8DB}"/>
              </a:ext>
            </a:extLst>
          </p:cNvPr>
          <p:cNvCxnSpPr>
            <a:cxnSpLocks/>
          </p:cNvCxnSpPr>
          <p:nvPr/>
        </p:nvCxnSpPr>
        <p:spPr>
          <a:xfrm>
            <a:off x="963812" y="3576371"/>
            <a:ext cx="135966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66A546B-6096-4F86-AFC5-5BD81899B958}"/>
              </a:ext>
            </a:extLst>
          </p:cNvPr>
          <p:cNvCxnSpPr>
            <a:cxnSpLocks/>
          </p:cNvCxnSpPr>
          <p:nvPr/>
        </p:nvCxnSpPr>
        <p:spPr>
          <a:xfrm>
            <a:off x="920244" y="3334036"/>
            <a:ext cx="0" cy="25934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1A4842B-2AC3-4E79-8B55-16EA74846507}"/>
              </a:ext>
            </a:extLst>
          </p:cNvPr>
          <p:cNvSpPr txBox="1"/>
          <p:nvPr/>
        </p:nvSpPr>
        <p:spPr>
          <a:xfrm>
            <a:off x="1112977" y="3106202"/>
            <a:ext cx="3291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u="sng">
                <a:solidFill>
                  <a:srgbClr val="FF0000"/>
                </a:solidFill>
                <a:latin typeface="Consolas" panose="020B0609020204030204" pitchFamily="49" charset="0"/>
              </a:rPr>
              <a:t>4.iLevel</a:t>
            </a:r>
            <a:r>
              <a:rPr lang="ja-JP" altLang="en-US" sz="1400" u="sng">
                <a:solidFill>
                  <a:srgbClr val="FF0000"/>
                </a:solidFill>
                <a:latin typeface="Consolas" panose="020B0609020204030204" pitchFamily="49" charset="0"/>
              </a:rPr>
              <a:t>の数値が</a:t>
            </a:r>
            <a:r>
              <a:rPr lang="en-US" altLang="ja-JP" sz="1400" u="sng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ja-JP" altLang="en-US" sz="1400" u="sng">
                <a:solidFill>
                  <a:srgbClr val="FF0000"/>
                </a:solidFill>
                <a:latin typeface="Consolas" panose="020B0609020204030204" pitchFamily="49" charset="0"/>
              </a:rPr>
              <a:t>なので，真</a:t>
            </a:r>
            <a:r>
              <a:rPr lang="en-US" altLang="ja-JP" sz="1400" u="sng">
                <a:solidFill>
                  <a:srgbClr val="FF0000"/>
                </a:solidFill>
                <a:latin typeface="Consolas" panose="020B0609020204030204" pitchFamily="49" charset="0"/>
              </a:rPr>
              <a:t>(True)</a:t>
            </a:r>
            <a:endParaRPr kumimoji="1" lang="ja-JP" altLang="en-US" sz="1400" u="sng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62EB5A6-DFA8-4DB7-8069-CB1611D34BB3}"/>
              </a:ext>
            </a:extLst>
          </p:cNvPr>
          <p:cNvSpPr/>
          <p:nvPr/>
        </p:nvSpPr>
        <p:spPr>
          <a:xfrm>
            <a:off x="280016" y="1565451"/>
            <a:ext cx="8364512" cy="495239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B9D54C4-6476-4987-800B-29FCBED67E69}"/>
              </a:ext>
            </a:extLst>
          </p:cNvPr>
          <p:cNvSpPr txBox="1"/>
          <p:nvPr/>
        </p:nvSpPr>
        <p:spPr>
          <a:xfrm>
            <a:off x="328858" y="468638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コールスタック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E4B0E01E-C655-47AC-A63F-D1221397562C}"/>
              </a:ext>
            </a:extLst>
          </p:cNvPr>
          <p:cNvSpPr/>
          <p:nvPr/>
        </p:nvSpPr>
        <p:spPr>
          <a:xfrm>
            <a:off x="874214" y="5023424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recursiveFunc(5)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E585FB34-9E68-4436-AF3C-F2AF943C0A27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9119" y="5078787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A5A1780-C707-4AFE-AF7D-C439DDEF0FD9}"/>
              </a:ext>
            </a:extLst>
          </p:cNvPr>
          <p:cNvSpPr/>
          <p:nvPr/>
        </p:nvSpPr>
        <p:spPr>
          <a:xfrm>
            <a:off x="1932280" y="5255671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recursiveFunc(4)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790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EE4FE83-645C-495D-BDEB-4DAF1EB1BCC8}"/>
              </a:ext>
            </a:extLst>
          </p:cNvPr>
          <p:cNvSpPr/>
          <p:nvPr/>
        </p:nvSpPr>
        <p:spPr>
          <a:xfrm>
            <a:off x="389744" y="1697126"/>
            <a:ext cx="8169640" cy="28781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6E24A800-C60F-4CD5-B0D8-E8545F3A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8E5ACB-B75A-4CD3-BB41-43EE8BECC1F5}"/>
              </a:ext>
            </a:extLst>
          </p:cNvPr>
          <p:cNvSpPr txBox="1"/>
          <p:nvPr/>
        </p:nvSpPr>
        <p:spPr>
          <a:xfrm>
            <a:off x="480174" y="1812154"/>
            <a:ext cx="8183651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setup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()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recursiveFunc(5);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/** 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関数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の定義 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*/</a:t>
            </a:r>
          </a:p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recursiveFunc(</a:t>
            </a:r>
            <a:r>
              <a:rPr kumimoji="1" lang="en-US" altLang="ja-JP" sz="1400">
                <a:solidFill>
                  <a:srgbClr val="FF99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iLevel)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kumimoji="1" lang="en-US" altLang="ja-JP" sz="1400">
                <a:solidFill>
                  <a:srgbClr val="92D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iLevel&gt;0 )  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//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もし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iLevel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の数値が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0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より大きければ</a:t>
            </a:r>
            <a:endParaRPr kumimoji="1" lang="en-US" altLang="ja-JP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{</a:t>
            </a:r>
          </a:p>
          <a:p>
            <a:r>
              <a:rPr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recursiveFunc(iLevel-1);  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//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関数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の再帰呼び出し（引数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iLevel-1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）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}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69542947-865E-4592-AC0E-2152378AB8DB}"/>
              </a:ext>
            </a:extLst>
          </p:cNvPr>
          <p:cNvCxnSpPr>
            <a:cxnSpLocks/>
          </p:cNvCxnSpPr>
          <p:nvPr/>
        </p:nvCxnSpPr>
        <p:spPr>
          <a:xfrm>
            <a:off x="1361052" y="3988600"/>
            <a:ext cx="224408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66A546B-6096-4F86-AFC5-5BD81899B958}"/>
              </a:ext>
            </a:extLst>
          </p:cNvPr>
          <p:cNvCxnSpPr>
            <a:cxnSpLocks/>
          </p:cNvCxnSpPr>
          <p:nvPr/>
        </p:nvCxnSpPr>
        <p:spPr>
          <a:xfrm>
            <a:off x="1294998" y="3693800"/>
            <a:ext cx="0" cy="25934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1A4842B-2AC3-4E79-8B55-16EA74846507}"/>
              </a:ext>
            </a:extLst>
          </p:cNvPr>
          <p:cNvSpPr txBox="1"/>
          <p:nvPr/>
        </p:nvSpPr>
        <p:spPr>
          <a:xfrm>
            <a:off x="2476645" y="3988600"/>
            <a:ext cx="3995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u="sng">
                <a:solidFill>
                  <a:srgbClr val="FF0000"/>
                </a:solidFill>
                <a:latin typeface="Consolas" panose="020B0609020204030204" pitchFamily="49" charset="0"/>
              </a:rPr>
              <a:t>5.</a:t>
            </a:r>
            <a:r>
              <a:rPr lang="ja-JP" altLang="en-US" sz="1400" u="sng">
                <a:solidFill>
                  <a:srgbClr val="FF0000"/>
                </a:solidFill>
              </a:rPr>
              <a:t>関数</a:t>
            </a:r>
            <a:r>
              <a:rPr lang="en-US" altLang="ja-JP" sz="1400" u="sng">
                <a:solidFill>
                  <a:srgbClr val="FF0000"/>
                </a:solidFill>
              </a:rPr>
              <a:t>recursiveFunc</a:t>
            </a:r>
            <a:r>
              <a:rPr lang="ja-JP" altLang="en-US" sz="1400" u="sng">
                <a:solidFill>
                  <a:srgbClr val="FF0000"/>
                </a:solidFill>
              </a:rPr>
              <a:t>の呼び出し（引数</a:t>
            </a:r>
            <a:r>
              <a:rPr lang="en-US" altLang="ja-JP" sz="1400" u="sng">
                <a:solidFill>
                  <a:srgbClr val="FF0000"/>
                </a:solidFill>
              </a:rPr>
              <a:t>3</a:t>
            </a:r>
            <a:r>
              <a:rPr lang="ja-JP" altLang="en-US" sz="1400" u="sng">
                <a:solidFill>
                  <a:srgbClr val="FF0000"/>
                </a:solidFill>
              </a:rPr>
              <a:t>を渡す）</a:t>
            </a:r>
            <a:endParaRPr kumimoji="1" lang="ja-JP" altLang="en-US" sz="1400" u="sng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円弧 9">
            <a:extLst>
              <a:ext uri="{FF2B5EF4-FFF2-40B4-BE49-F238E27FC236}">
                <a16:creationId xmlns:a16="http://schemas.microsoft.com/office/drawing/2014/main" id="{32A4F65A-43AF-4E22-8252-40D7FC08910D}"/>
              </a:ext>
            </a:extLst>
          </p:cNvPr>
          <p:cNvSpPr/>
          <p:nvPr/>
        </p:nvSpPr>
        <p:spPr>
          <a:xfrm rot="10800000">
            <a:off x="2318452" y="3039706"/>
            <a:ext cx="2573364" cy="868468"/>
          </a:xfrm>
          <a:prstGeom prst="arc">
            <a:avLst>
              <a:gd name="adj1" fmla="val 5383361"/>
              <a:gd name="adj2" fmla="val 15251250"/>
            </a:avLst>
          </a:prstGeom>
          <a:ln w="127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左大かっこ 11">
            <a:extLst>
              <a:ext uri="{FF2B5EF4-FFF2-40B4-BE49-F238E27FC236}">
                <a16:creationId xmlns:a16="http://schemas.microsoft.com/office/drawing/2014/main" id="{33478EEB-230B-4DCC-B966-0933C56FF097}"/>
              </a:ext>
            </a:extLst>
          </p:cNvPr>
          <p:cNvSpPr/>
          <p:nvPr/>
        </p:nvSpPr>
        <p:spPr>
          <a:xfrm rot="16200000">
            <a:off x="3108046" y="2837173"/>
            <a:ext cx="45719" cy="599846"/>
          </a:xfrm>
          <a:prstGeom prst="leftBracke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A545378-1F0D-45C0-BF97-9DB0ED70FBD2}"/>
              </a:ext>
            </a:extLst>
          </p:cNvPr>
          <p:cNvSpPr txBox="1"/>
          <p:nvPr/>
        </p:nvSpPr>
        <p:spPr>
          <a:xfrm>
            <a:off x="2985571" y="309960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rgbClr val="FF0000"/>
                </a:solidFill>
              </a:rPr>
              <a:t>3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D89B033-D5E3-4829-B4EB-2373FE05CA6E}"/>
              </a:ext>
            </a:extLst>
          </p:cNvPr>
          <p:cNvSpPr/>
          <p:nvPr/>
        </p:nvSpPr>
        <p:spPr>
          <a:xfrm>
            <a:off x="280016" y="1565451"/>
            <a:ext cx="8364512" cy="495239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FDC3AD5-4A7A-42D6-ACF0-FE4BAF0232CD}"/>
              </a:ext>
            </a:extLst>
          </p:cNvPr>
          <p:cNvSpPr txBox="1"/>
          <p:nvPr/>
        </p:nvSpPr>
        <p:spPr>
          <a:xfrm>
            <a:off x="328858" y="468638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コールスタック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6FED154-93BE-46FD-813D-7CDD7837E686}"/>
              </a:ext>
            </a:extLst>
          </p:cNvPr>
          <p:cNvSpPr/>
          <p:nvPr/>
        </p:nvSpPr>
        <p:spPr>
          <a:xfrm>
            <a:off x="874214" y="5023424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recursiveFunc(5)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730242F5-23E9-4CA0-87B8-D5BAF87760F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9119" y="5078787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6FD707F-8A51-43F6-8340-62C09FCC0AD6}"/>
              </a:ext>
            </a:extLst>
          </p:cNvPr>
          <p:cNvSpPr/>
          <p:nvPr/>
        </p:nvSpPr>
        <p:spPr>
          <a:xfrm>
            <a:off x="1932280" y="5255671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recursiveFunc(4)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2A58D562-8C23-4925-B874-07947497F06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94624" y="5311034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98E7BC68-3709-4779-92BF-6B2003921267}"/>
              </a:ext>
            </a:extLst>
          </p:cNvPr>
          <p:cNvSpPr/>
          <p:nvPr/>
        </p:nvSpPr>
        <p:spPr>
          <a:xfrm>
            <a:off x="2977785" y="5487918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recursiveFunc(3)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118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EE4FE83-645C-495D-BDEB-4DAF1EB1BCC8}"/>
              </a:ext>
            </a:extLst>
          </p:cNvPr>
          <p:cNvSpPr/>
          <p:nvPr/>
        </p:nvSpPr>
        <p:spPr>
          <a:xfrm>
            <a:off x="389744" y="1697126"/>
            <a:ext cx="8169640" cy="28781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6E24A800-C60F-4CD5-B0D8-E8545F3A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8E5ACB-B75A-4CD3-BB41-43EE8BECC1F5}"/>
              </a:ext>
            </a:extLst>
          </p:cNvPr>
          <p:cNvSpPr txBox="1"/>
          <p:nvPr/>
        </p:nvSpPr>
        <p:spPr>
          <a:xfrm>
            <a:off x="480174" y="1812154"/>
            <a:ext cx="8183651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setup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()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recursiveFunc(5);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/** 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関数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の定義 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*/</a:t>
            </a:r>
          </a:p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recursiveFunc(</a:t>
            </a:r>
            <a:r>
              <a:rPr kumimoji="1" lang="en-US" altLang="ja-JP" sz="1400">
                <a:solidFill>
                  <a:srgbClr val="FF99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iLevel)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kumimoji="1" lang="en-US" altLang="ja-JP" sz="1400">
                <a:solidFill>
                  <a:srgbClr val="92D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iLevel&gt;0 )  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//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もし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iLevel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の数値が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0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より大きければ</a:t>
            </a:r>
            <a:endParaRPr kumimoji="1" lang="en-US" altLang="ja-JP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{</a:t>
            </a:r>
          </a:p>
          <a:p>
            <a:r>
              <a:rPr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recursiveFunc(iLevel-1);  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//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関数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の再帰呼び出し（引数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iLevel-1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）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}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69542947-865E-4592-AC0E-2152378AB8DB}"/>
              </a:ext>
            </a:extLst>
          </p:cNvPr>
          <p:cNvCxnSpPr>
            <a:cxnSpLocks/>
          </p:cNvCxnSpPr>
          <p:nvPr/>
        </p:nvCxnSpPr>
        <p:spPr>
          <a:xfrm>
            <a:off x="1361052" y="3988600"/>
            <a:ext cx="224408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66A546B-6096-4F86-AFC5-5BD81899B958}"/>
              </a:ext>
            </a:extLst>
          </p:cNvPr>
          <p:cNvCxnSpPr>
            <a:cxnSpLocks/>
          </p:cNvCxnSpPr>
          <p:nvPr/>
        </p:nvCxnSpPr>
        <p:spPr>
          <a:xfrm>
            <a:off x="1294998" y="3693800"/>
            <a:ext cx="0" cy="25934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1A4842B-2AC3-4E79-8B55-16EA74846507}"/>
              </a:ext>
            </a:extLst>
          </p:cNvPr>
          <p:cNvSpPr txBox="1"/>
          <p:nvPr/>
        </p:nvSpPr>
        <p:spPr>
          <a:xfrm>
            <a:off x="3677510" y="2353090"/>
            <a:ext cx="3724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u="sng">
                <a:solidFill>
                  <a:srgbClr val="FF0000"/>
                </a:solidFill>
                <a:latin typeface="Consolas" panose="020B0609020204030204" pitchFamily="49" charset="0"/>
              </a:rPr>
              <a:t>6.</a:t>
            </a:r>
            <a:r>
              <a:rPr lang="ja-JP" altLang="en-US" sz="1400" u="sng">
                <a:solidFill>
                  <a:srgbClr val="FF0000"/>
                </a:solidFill>
              </a:rPr>
              <a:t>関数</a:t>
            </a:r>
            <a:r>
              <a:rPr lang="en-US" altLang="ja-JP" sz="1400" u="sng">
                <a:solidFill>
                  <a:srgbClr val="FF0000"/>
                </a:solidFill>
              </a:rPr>
              <a:t>recursiveFunc</a:t>
            </a:r>
            <a:r>
              <a:rPr lang="ja-JP" altLang="en-US" sz="1400" u="sng">
                <a:solidFill>
                  <a:srgbClr val="FF0000"/>
                </a:solidFill>
              </a:rPr>
              <a:t>の呼び出しを繰り返す．</a:t>
            </a:r>
            <a:br>
              <a:rPr lang="en-US" altLang="ja-JP" sz="1400" u="sng">
                <a:solidFill>
                  <a:srgbClr val="FF0000"/>
                </a:solidFill>
              </a:rPr>
            </a:br>
            <a:r>
              <a:rPr lang="ja-JP" altLang="en-US" sz="1400" u="sng">
                <a:solidFill>
                  <a:srgbClr val="FF0000"/>
                </a:solidFill>
              </a:rPr>
              <a:t>引数</a:t>
            </a:r>
            <a:r>
              <a:rPr lang="en-US" altLang="ja-JP" sz="1400" u="sng">
                <a:solidFill>
                  <a:srgbClr val="FF0000"/>
                </a:solidFill>
              </a:rPr>
              <a:t>iLevel</a:t>
            </a:r>
            <a:r>
              <a:rPr lang="ja-JP" altLang="en-US" sz="1400" u="sng">
                <a:solidFill>
                  <a:srgbClr val="FF0000"/>
                </a:solidFill>
              </a:rPr>
              <a:t>の値が</a:t>
            </a:r>
            <a:r>
              <a:rPr lang="en-US" altLang="ja-JP" sz="1400" u="sng">
                <a:solidFill>
                  <a:srgbClr val="FF0000"/>
                </a:solidFill>
              </a:rPr>
              <a:t>1</a:t>
            </a:r>
            <a:r>
              <a:rPr lang="ja-JP" altLang="en-US" sz="1400" u="sng">
                <a:solidFill>
                  <a:srgbClr val="FF0000"/>
                </a:solidFill>
              </a:rPr>
              <a:t>ずつ減っていく</a:t>
            </a:r>
            <a:endParaRPr kumimoji="1" lang="ja-JP" altLang="en-US" sz="1400" u="sng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円弧 9">
            <a:extLst>
              <a:ext uri="{FF2B5EF4-FFF2-40B4-BE49-F238E27FC236}">
                <a16:creationId xmlns:a16="http://schemas.microsoft.com/office/drawing/2014/main" id="{32A4F65A-43AF-4E22-8252-40D7FC08910D}"/>
              </a:ext>
            </a:extLst>
          </p:cNvPr>
          <p:cNvSpPr/>
          <p:nvPr/>
        </p:nvSpPr>
        <p:spPr>
          <a:xfrm rot="10800000">
            <a:off x="2318452" y="3039706"/>
            <a:ext cx="2573364" cy="868468"/>
          </a:xfrm>
          <a:prstGeom prst="arc">
            <a:avLst>
              <a:gd name="adj1" fmla="val 5383361"/>
              <a:gd name="adj2" fmla="val 15251250"/>
            </a:avLst>
          </a:prstGeom>
          <a:ln w="127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2FCDB686-3548-4433-83BC-B845B4E505A5}"/>
              </a:ext>
            </a:extLst>
          </p:cNvPr>
          <p:cNvCxnSpPr>
            <a:cxnSpLocks/>
          </p:cNvCxnSpPr>
          <p:nvPr/>
        </p:nvCxnSpPr>
        <p:spPr>
          <a:xfrm>
            <a:off x="963812" y="3576371"/>
            <a:ext cx="135966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5AEBC520-51C2-43C1-A072-2F978F6CD5CE}"/>
              </a:ext>
            </a:extLst>
          </p:cNvPr>
          <p:cNvCxnSpPr>
            <a:cxnSpLocks/>
          </p:cNvCxnSpPr>
          <p:nvPr/>
        </p:nvCxnSpPr>
        <p:spPr>
          <a:xfrm>
            <a:off x="920244" y="3334036"/>
            <a:ext cx="0" cy="25934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楕円 1">
            <a:extLst>
              <a:ext uri="{FF2B5EF4-FFF2-40B4-BE49-F238E27FC236}">
                <a16:creationId xmlns:a16="http://schemas.microsoft.com/office/drawing/2014/main" id="{205594C5-4594-497C-82AD-A955348CA5B7}"/>
              </a:ext>
            </a:extLst>
          </p:cNvPr>
          <p:cNvSpPr/>
          <p:nvPr/>
        </p:nvSpPr>
        <p:spPr>
          <a:xfrm>
            <a:off x="2763884" y="2876310"/>
            <a:ext cx="716890" cy="3072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1C811025-78B0-4B00-B7CF-550C4C4255BC}"/>
              </a:ext>
            </a:extLst>
          </p:cNvPr>
          <p:cNvCxnSpPr>
            <a:cxnSpLocks/>
          </p:cNvCxnSpPr>
          <p:nvPr/>
        </p:nvCxnSpPr>
        <p:spPr>
          <a:xfrm flipH="1">
            <a:off x="3482035" y="2798903"/>
            <a:ext cx="702259" cy="20482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4324F593-E23F-4A9F-AD58-78A48003E4C3}"/>
              </a:ext>
            </a:extLst>
          </p:cNvPr>
          <p:cNvSpPr/>
          <p:nvPr/>
        </p:nvSpPr>
        <p:spPr>
          <a:xfrm>
            <a:off x="280016" y="1565451"/>
            <a:ext cx="8364512" cy="495239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88A22D0-CB30-43D2-8010-246B8FC65FBE}"/>
              </a:ext>
            </a:extLst>
          </p:cNvPr>
          <p:cNvSpPr txBox="1"/>
          <p:nvPr/>
        </p:nvSpPr>
        <p:spPr>
          <a:xfrm>
            <a:off x="328858" y="468638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コールスタック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FCFA65A0-B85D-4B0D-B1C5-A0E1046F1DA3}"/>
              </a:ext>
            </a:extLst>
          </p:cNvPr>
          <p:cNvSpPr/>
          <p:nvPr/>
        </p:nvSpPr>
        <p:spPr>
          <a:xfrm>
            <a:off x="874214" y="5023424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recursiveFunc(5)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A1955A55-BEEC-47C3-B5FB-422DCE92B49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9119" y="5078787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1F3DD9C3-32D0-420B-9DBC-6D4014699689}"/>
              </a:ext>
            </a:extLst>
          </p:cNvPr>
          <p:cNvSpPr/>
          <p:nvPr/>
        </p:nvSpPr>
        <p:spPr>
          <a:xfrm>
            <a:off x="1932280" y="5255671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recursiveFunc(4)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90C21424-1387-44B5-9FEA-5E7327DF900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94624" y="5311034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E115B22-17E2-4238-B83F-876C3C94981F}"/>
              </a:ext>
            </a:extLst>
          </p:cNvPr>
          <p:cNvSpPr/>
          <p:nvPr/>
        </p:nvSpPr>
        <p:spPr>
          <a:xfrm>
            <a:off x="2977785" y="5487918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recursiveFunc(3)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2" name="コネクタ: カギ線 41">
            <a:extLst>
              <a:ext uri="{FF2B5EF4-FFF2-40B4-BE49-F238E27FC236}">
                <a16:creationId xmlns:a16="http://schemas.microsoft.com/office/drawing/2014/main" id="{2991A9F1-DF7E-4E2C-907D-CB8612AAEFA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27221" y="5543281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097ACDCB-6F74-423C-92B5-29A3745DD579}"/>
              </a:ext>
            </a:extLst>
          </p:cNvPr>
          <p:cNvSpPr/>
          <p:nvPr/>
        </p:nvSpPr>
        <p:spPr>
          <a:xfrm>
            <a:off x="4010382" y="5720165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recursiveFunc(2)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4" name="コネクタ: カギ線 43">
            <a:extLst>
              <a:ext uri="{FF2B5EF4-FFF2-40B4-BE49-F238E27FC236}">
                <a16:creationId xmlns:a16="http://schemas.microsoft.com/office/drawing/2014/main" id="{C9CB8C50-5701-4AFB-8E51-927F7AB9E22F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85300" y="5775528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7572EF13-2878-4285-9076-A6577F2483FE}"/>
              </a:ext>
            </a:extLst>
          </p:cNvPr>
          <p:cNvSpPr/>
          <p:nvPr/>
        </p:nvSpPr>
        <p:spPr>
          <a:xfrm>
            <a:off x="5068461" y="5952412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recursiveFunc(1)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6" name="コネクタ: カギ線 45">
            <a:extLst>
              <a:ext uri="{FF2B5EF4-FFF2-40B4-BE49-F238E27FC236}">
                <a16:creationId xmlns:a16="http://schemas.microsoft.com/office/drawing/2014/main" id="{CE31DC2F-AEE8-4CFB-BD4F-5376FCE86F5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2840" y="6017536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692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EE4FE83-645C-495D-BDEB-4DAF1EB1BCC8}"/>
              </a:ext>
            </a:extLst>
          </p:cNvPr>
          <p:cNvSpPr/>
          <p:nvPr/>
        </p:nvSpPr>
        <p:spPr>
          <a:xfrm>
            <a:off x="389744" y="1697126"/>
            <a:ext cx="8169640" cy="28781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6E24A800-C60F-4CD5-B0D8-E8545F3A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8E5ACB-B75A-4CD3-BB41-43EE8BECC1F5}"/>
              </a:ext>
            </a:extLst>
          </p:cNvPr>
          <p:cNvSpPr txBox="1"/>
          <p:nvPr/>
        </p:nvSpPr>
        <p:spPr>
          <a:xfrm>
            <a:off x="480174" y="1812154"/>
            <a:ext cx="8183651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setup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()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recursiveFunc(5);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/** 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関数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の定義 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*/</a:t>
            </a:r>
          </a:p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recursiveFunc(</a:t>
            </a:r>
            <a:r>
              <a:rPr kumimoji="1" lang="en-US" altLang="ja-JP" sz="1400">
                <a:solidFill>
                  <a:srgbClr val="FF99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iLevel)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kumimoji="1" lang="en-US" altLang="ja-JP" sz="1400">
                <a:solidFill>
                  <a:srgbClr val="92D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iLevel&gt;0 )  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//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もし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iLevel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の数値が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0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より大きければ</a:t>
            </a:r>
            <a:endParaRPr kumimoji="1" lang="en-US" altLang="ja-JP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{</a:t>
            </a:r>
          </a:p>
          <a:p>
            <a:r>
              <a:rPr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recursiveFunc(iLevel-1);  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//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関数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の再帰呼び出し（引数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iLevel-1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）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}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69542947-865E-4592-AC0E-2152378AB8DB}"/>
              </a:ext>
            </a:extLst>
          </p:cNvPr>
          <p:cNvCxnSpPr>
            <a:cxnSpLocks/>
          </p:cNvCxnSpPr>
          <p:nvPr/>
        </p:nvCxnSpPr>
        <p:spPr>
          <a:xfrm>
            <a:off x="963812" y="3576371"/>
            <a:ext cx="135966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66A546B-6096-4F86-AFC5-5BD81899B958}"/>
              </a:ext>
            </a:extLst>
          </p:cNvPr>
          <p:cNvCxnSpPr>
            <a:cxnSpLocks/>
          </p:cNvCxnSpPr>
          <p:nvPr/>
        </p:nvCxnSpPr>
        <p:spPr>
          <a:xfrm>
            <a:off x="920244" y="3334036"/>
            <a:ext cx="0" cy="25934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1A4842B-2AC3-4E79-8B55-16EA74846507}"/>
              </a:ext>
            </a:extLst>
          </p:cNvPr>
          <p:cNvSpPr txBox="1"/>
          <p:nvPr/>
        </p:nvSpPr>
        <p:spPr>
          <a:xfrm>
            <a:off x="1112977" y="3106202"/>
            <a:ext cx="3390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u="sng">
                <a:solidFill>
                  <a:srgbClr val="FF0000"/>
                </a:solidFill>
                <a:latin typeface="Consolas" panose="020B0609020204030204" pitchFamily="49" charset="0"/>
              </a:rPr>
              <a:t>7.iLevel</a:t>
            </a:r>
            <a:r>
              <a:rPr lang="ja-JP" altLang="en-US" sz="1400" u="sng">
                <a:solidFill>
                  <a:srgbClr val="FF0000"/>
                </a:solidFill>
                <a:latin typeface="Consolas" panose="020B0609020204030204" pitchFamily="49" charset="0"/>
              </a:rPr>
              <a:t>の数値が</a:t>
            </a:r>
            <a:r>
              <a:rPr lang="en-US" altLang="ja-JP" sz="1400" u="sng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ja-JP" altLang="en-US" sz="1400" u="sng">
                <a:solidFill>
                  <a:srgbClr val="FF0000"/>
                </a:solidFill>
                <a:latin typeface="Consolas" panose="020B0609020204030204" pitchFamily="49" charset="0"/>
              </a:rPr>
              <a:t>なので，偽</a:t>
            </a:r>
            <a:r>
              <a:rPr lang="en-US" altLang="ja-JP" sz="1400" u="sng">
                <a:solidFill>
                  <a:srgbClr val="FF0000"/>
                </a:solidFill>
                <a:latin typeface="Consolas" panose="020B0609020204030204" pitchFamily="49" charset="0"/>
              </a:rPr>
              <a:t>(False)</a:t>
            </a:r>
            <a:endParaRPr kumimoji="1" lang="ja-JP" altLang="en-US" sz="1400" u="sng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536B995-8781-4198-ABA3-32BC1133C70B}"/>
              </a:ext>
            </a:extLst>
          </p:cNvPr>
          <p:cNvSpPr/>
          <p:nvPr/>
        </p:nvSpPr>
        <p:spPr>
          <a:xfrm>
            <a:off x="280016" y="1565451"/>
            <a:ext cx="8364512" cy="495239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9C45EA3-BD62-4871-A6E8-FDC9FAE3C9FD}"/>
              </a:ext>
            </a:extLst>
          </p:cNvPr>
          <p:cNvSpPr txBox="1"/>
          <p:nvPr/>
        </p:nvSpPr>
        <p:spPr>
          <a:xfrm>
            <a:off x="328858" y="468638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コールスタック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BEE0177-ADEA-4E3D-BB18-A7E4AF18D035}"/>
              </a:ext>
            </a:extLst>
          </p:cNvPr>
          <p:cNvSpPr/>
          <p:nvPr/>
        </p:nvSpPr>
        <p:spPr>
          <a:xfrm>
            <a:off x="874214" y="5023424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recursiveFunc(5)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4C3B01DD-816C-46E1-B827-972C10D1796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9119" y="5078787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87899847-9944-472F-8ED3-1EA90CFDF688}"/>
              </a:ext>
            </a:extLst>
          </p:cNvPr>
          <p:cNvSpPr/>
          <p:nvPr/>
        </p:nvSpPr>
        <p:spPr>
          <a:xfrm>
            <a:off x="1932280" y="5255671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recursiveFunc(4)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14B518E-698D-47E5-8927-127169B936AA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94624" y="5311034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CC2A173A-A0BE-4881-8676-1C983ADE430A}"/>
              </a:ext>
            </a:extLst>
          </p:cNvPr>
          <p:cNvSpPr/>
          <p:nvPr/>
        </p:nvSpPr>
        <p:spPr>
          <a:xfrm>
            <a:off x="2977785" y="5487918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recursiveFunc(3)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9E220B77-7F42-4649-814F-B38B23F5F78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27221" y="5543281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98C4A6CF-2EBF-4150-A025-E8FF3E2EE037}"/>
              </a:ext>
            </a:extLst>
          </p:cNvPr>
          <p:cNvSpPr/>
          <p:nvPr/>
        </p:nvSpPr>
        <p:spPr>
          <a:xfrm>
            <a:off x="4010382" y="5720165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recursiveFunc(2)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3148E2A8-1A35-4299-8E8B-F06B9C899802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85300" y="5775528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FCBE1DAC-3A63-4E72-8819-1F68AEB3163D}"/>
              </a:ext>
            </a:extLst>
          </p:cNvPr>
          <p:cNvSpPr/>
          <p:nvPr/>
        </p:nvSpPr>
        <p:spPr>
          <a:xfrm>
            <a:off x="5068461" y="5952412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recursiveFunc(1)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07816EB3-53D5-4BD2-B5BE-56935CD1992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2840" y="6017536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100D89D4-DCFD-45ED-AC2D-DCC481BD7CDC}"/>
              </a:ext>
            </a:extLst>
          </p:cNvPr>
          <p:cNvSpPr/>
          <p:nvPr/>
        </p:nvSpPr>
        <p:spPr>
          <a:xfrm>
            <a:off x="6106001" y="6194420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recursiveFunc(0)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944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EE4FE83-645C-495D-BDEB-4DAF1EB1BCC8}"/>
              </a:ext>
            </a:extLst>
          </p:cNvPr>
          <p:cNvSpPr/>
          <p:nvPr/>
        </p:nvSpPr>
        <p:spPr>
          <a:xfrm>
            <a:off x="389744" y="1697126"/>
            <a:ext cx="8169640" cy="28781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6E24A800-C60F-4CD5-B0D8-E8545F3A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8E5ACB-B75A-4CD3-BB41-43EE8BECC1F5}"/>
              </a:ext>
            </a:extLst>
          </p:cNvPr>
          <p:cNvSpPr txBox="1"/>
          <p:nvPr/>
        </p:nvSpPr>
        <p:spPr>
          <a:xfrm>
            <a:off x="480174" y="1812154"/>
            <a:ext cx="8183651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setup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()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recursiveFunc(5);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/** 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関数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の定義 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*/</a:t>
            </a:r>
          </a:p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recursiveFunc(</a:t>
            </a:r>
            <a:r>
              <a:rPr kumimoji="1" lang="en-US" altLang="ja-JP" sz="1400">
                <a:solidFill>
                  <a:srgbClr val="FF99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iLevel)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kumimoji="1" lang="en-US" altLang="ja-JP" sz="1400">
                <a:solidFill>
                  <a:srgbClr val="92D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iLevel&gt;0 )  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//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もし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iLevel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の数値が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0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より大きければ</a:t>
            </a:r>
            <a:endParaRPr kumimoji="1" lang="en-US" altLang="ja-JP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{</a:t>
            </a:r>
          </a:p>
          <a:p>
            <a:r>
              <a:rPr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recursiveFunc(iLevel-1);  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//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関数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の再帰呼び出し（引数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iLevel-1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）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}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69542947-865E-4592-AC0E-2152378AB8DB}"/>
              </a:ext>
            </a:extLst>
          </p:cNvPr>
          <p:cNvCxnSpPr>
            <a:cxnSpLocks/>
          </p:cNvCxnSpPr>
          <p:nvPr/>
        </p:nvCxnSpPr>
        <p:spPr>
          <a:xfrm>
            <a:off x="936770" y="4222686"/>
            <a:ext cx="224408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66A546B-6096-4F86-AFC5-5BD81899B958}"/>
              </a:ext>
            </a:extLst>
          </p:cNvPr>
          <p:cNvCxnSpPr>
            <a:cxnSpLocks/>
          </p:cNvCxnSpPr>
          <p:nvPr/>
        </p:nvCxnSpPr>
        <p:spPr>
          <a:xfrm>
            <a:off x="936770" y="4230464"/>
            <a:ext cx="0" cy="25934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1A4842B-2AC3-4E79-8B55-16EA74846507}"/>
              </a:ext>
            </a:extLst>
          </p:cNvPr>
          <p:cNvSpPr txBox="1"/>
          <p:nvPr/>
        </p:nvSpPr>
        <p:spPr>
          <a:xfrm>
            <a:off x="1057496" y="4240553"/>
            <a:ext cx="2489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u="sng">
                <a:solidFill>
                  <a:srgbClr val="FF0000"/>
                </a:solidFill>
                <a:latin typeface="Consolas" panose="020B0609020204030204" pitchFamily="49" charset="0"/>
              </a:rPr>
              <a:t>8.</a:t>
            </a:r>
            <a:r>
              <a:rPr lang="ja-JP" altLang="en-US" sz="1400" u="sng">
                <a:solidFill>
                  <a:srgbClr val="FF0000"/>
                </a:solidFill>
              </a:rPr>
              <a:t>関数</a:t>
            </a:r>
            <a:r>
              <a:rPr lang="en-US" altLang="ja-JP" sz="1400" u="sng">
                <a:solidFill>
                  <a:srgbClr val="FF0000"/>
                </a:solidFill>
              </a:rPr>
              <a:t>recursiveFunc(0)</a:t>
            </a:r>
            <a:r>
              <a:rPr lang="ja-JP" altLang="en-US" sz="1400" u="sng">
                <a:solidFill>
                  <a:srgbClr val="FF0000"/>
                </a:solidFill>
              </a:rPr>
              <a:t>の終了</a:t>
            </a:r>
            <a:endParaRPr kumimoji="1" lang="ja-JP" altLang="en-US" sz="1400" u="sng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94AC6C5-C8D5-414C-A919-8B7BB0AD74C0}"/>
              </a:ext>
            </a:extLst>
          </p:cNvPr>
          <p:cNvSpPr/>
          <p:nvPr/>
        </p:nvSpPr>
        <p:spPr>
          <a:xfrm>
            <a:off x="280016" y="1565451"/>
            <a:ext cx="8364512" cy="495239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76D39BF-BBB0-42B5-B556-240E1C6E2296}"/>
              </a:ext>
            </a:extLst>
          </p:cNvPr>
          <p:cNvSpPr txBox="1"/>
          <p:nvPr/>
        </p:nvSpPr>
        <p:spPr>
          <a:xfrm>
            <a:off x="328858" y="468638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コールスタック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EB8DB94B-52FC-4A72-A79D-560318FB548C}"/>
              </a:ext>
            </a:extLst>
          </p:cNvPr>
          <p:cNvSpPr/>
          <p:nvPr/>
        </p:nvSpPr>
        <p:spPr>
          <a:xfrm>
            <a:off x="874214" y="5023424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recursiveFunc(5)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6" name="コネクタ: カギ線 45">
            <a:extLst>
              <a:ext uri="{FF2B5EF4-FFF2-40B4-BE49-F238E27FC236}">
                <a16:creationId xmlns:a16="http://schemas.microsoft.com/office/drawing/2014/main" id="{442F324E-D4C7-4098-ADBF-313D0C70F65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9119" y="5078787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3138B259-7801-4C11-BD81-CD33F018F1A0}"/>
              </a:ext>
            </a:extLst>
          </p:cNvPr>
          <p:cNvSpPr/>
          <p:nvPr/>
        </p:nvSpPr>
        <p:spPr>
          <a:xfrm>
            <a:off x="1932280" y="5255671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recursiveFunc(4)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8" name="コネクタ: カギ線 47">
            <a:extLst>
              <a:ext uri="{FF2B5EF4-FFF2-40B4-BE49-F238E27FC236}">
                <a16:creationId xmlns:a16="http://schemas.microsoft.com/office/drawing/2014/main" id="{855A18CF-4DCF-4EDC-BA19-76F7693D3A9A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94624" y="5311034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1ECE8459-2548-4674-A519-2C4238D5D8CB}"/>
              </a:ext>
            </a:extLst>
          </p:cNvPr>
          <p:cNvSpPr/>
          <p:nvPr/>
        </p:nvSpPr>
        <p:spPr>
          <a:xfrm>
            <a:off x="2977785" y="5487918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recursiveFunc(3)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0" name="コネクタ: カギ線 49">
            <a:extLst>
              <a:ext uri="{FF2B5EF4-FFF2-40B4-BE49-F238E27FC236}">
                <a16:creationId xmlns:a16="http://schemas.microsoft.com/office/drawing/2014/main" id="{F914FC94-3B78-4D55-A6DB-2F9BD75ED0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27221" y="5543281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0B4D64B1-4DBA-4A2B-8E67-11BCBF48F2AB}"/>
              </a:ext>
            </a:extLst>
          </p:cNvPr>
          <p:cNvSpPr/>
          <p:nvPr/>
        </p:nvSpPr>
        <p:spPr>
          <a:xfrm>
            <a:off x="4010382" y="5720165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recursiveFunc(2)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2" name="コネクタ: カギ線 51">
            <a:extLst>
              <a:ext uri="{FF2B5EF4-FFF2-40B4-BE49-F238E27FC236}">
                <a16:creationId xmlns:a16="http://schemas.microsoft.com/office/drawing/2014/main" id="{BC5EF1E0-4B56-4ABF-9143-2E2B68EB9C25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85300" y="5775528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6BF260B2-A03E-43DF-AD42-38EB746BDAF6}"/>
              </a:ext>
            </a:extLst>
          </p:cNvPr>
          <p:cNvSpPr/>
          <p:nvPr/>
        </p:nvSpPr>
        <p:spPr>
          <a:xfrm>
            <a:off x="5068461" y="5952412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recursiveFunc(1)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4" name="コネクタ: カギ線 53">
            <a:extLst>
              <a:ext uri="{FF2B5EF4-FFF2-40B4-BE49-F238E27FC236}">
                <a16:creationId xmlns:a16="http://schemas.microsoft.com/office/drawing/2014/main" id="{E8904862-1967-46B2-8EBC-CCE0FEB474E5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2840" y="6017536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8CEF8D98-3ED1-4D0A-95E4-7BCADE978EC2}"/>
              </a:ext>
            </a:extLst>
          </p:cNvPr>
          <p:cNvSpPr/>
          <p:nvPr/>
        </p:nvSpPr>
        <p:spPr>
          <a:xfrm>
            <a:off x="6106001" y="6194420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recursiveFunc(0)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80BBEC4E-8390-4EF6-8C77-3691CACE975E}"/>
              </a:ext>
            </a:extLst>
          </p:cNvPr>
          <p:cNvCxnSpPr>
            <a:cxnSpLocks/>
          </p:cNvCxnSpPr>
          <p:nvPr/>
        </p:nvCxnSpPr>
        <p:spPr>
          <a:xfrm>
            <a:off x="5968409" y="6291461"/>
            <a:ext cx="163939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730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EE4FE83-645C-495D-BDEB-4DAF1EB1BCC8}"/>
              </a:ext>
            </a:extLst>
          </p:cNvPr>
          <p:cNvSpPr/>
          <p:nvPr/>
        </p:nvSpPr>
        <p:spPr>
          <a:xfrm>
            <a:off x="389744" y="1697126"/>
            <a:ext cx="8169640" cy="28781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6E24A800-C60F-4CD5-B0D8-E8545F3A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8E5ACB-B75A-4CD3-BB41-43EE8BECC1F5}"/>
              </a:ext>
            </a:extLst>
          </p:cNvPr>
          <p:cNvSpPr txBox="1"/>
          <p:nvPr/>
        </p:nvSpPr>
        <p:spPr>
          <a:xfrm>
            <a:off x="480174" y="1812154"/>
            <a:ext cx="8183651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setup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()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recursiveFunc(5);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/** 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関数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の定義 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*/</a:t>
            </a:r>
          </a:p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recursiveFunc(</a:t>
            </a:r>
            <a:r>
              <a:rPr kumimoji="1" lang="en-US" altLang="ja-JP" sz="1400">
                <a:solidFill>
                  <a:srgbClr val="FF99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iLevel)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kumimoji="1" lang="en-US" altLang="ja-JP" sz="1400">
                <a:solidFill>
                  <a:srgbClr val="92D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iLevel&gt;0 )  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//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もし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iLevel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の数値が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0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より大きければ</a:t>
            </a:r>
            <a:endParaRPr kumimoji="1" lang="en-US" altLang="ja-JP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{</a:t>
            </a:r>
          </a:p>
          <a:p>
            <a:r>
              <a:rPr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recursiveFunc(iLevel-1);  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//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関数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の再帰呼び出し（引数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iLevel-1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）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}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69542947-865E-4592-AC0E-2152378AB8DB}"/>
              </a:ext>
            </a:extLst>
          </p:cNvPr>
          <p:cNvCxnSpPr>
            <a:cxnSpLocks/>
          </p:cNvCxnSpPr>
          <p:nvPr/>
        </p:nvCxnSpPr>
        <p:spPr>
          <a:xfrm>
            <a:off x="936770" y="4222686"/>
            <a:ext cx="224408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66A546B-6096-4F86-AFC5-5BD81899B958}"/>
              </a:ext>
            </a:extLst>
          </p:cNvPr>
          <p:cNvCxnSpPr>
            <a:cxnSpLocks/>
          </p:cNvCxnSpPr>
          <p:nvPr/>
        </p:nvCxnSpPr>
        <p:spPr>
          <a:xfrm>
            <a:off x="936770" y="4230464"/>
            <a:ext cx="0" cy="25934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1A4842B-2AC3-4E79-8B55-16EA74846507}"/>
              </a:ext>
            </a:extLst>
          </p:cNvPr>
          <p:cNvSpPr txBox="1"/>
          <p:nvPr/>
        </p:nvSpPr>
        <p:spPr>
          <a:xfrm>
            <a:off x="1040796" y="4239377"/>
            <a:ext cx="4981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u="sng">
                <a:solidFill>
                  <a:srgbClr val="FF0000"/>
                </a:solidFill>
                <a:latin typeface="Consolas" panose="020B0609020204030204" pitchFamily="49" charset="0"/>
              </a:rPr>
              <a:t>9.</a:t>
            </a:r>
            <a:r>
              <a:rPr lang="ja-JP" altLang="en-US" sz="1400" u="sng">
                <a:solidFill>
                  <a:srgbClr val="FF0000"/>
                </a:solidFill>
                <a:latin typeface="Consolas" panose="020B0609020204030204" pitchFamily="49" charset="0"/>
              </a:rPr>
              <a:t>これまで呼ばれた</a:t>
            </a:r>
            <a:r>
              <a:rPr lang="ja-JP" altLang="en-US" sz="1400" u="sng">
                <a:solidFill>
                  <a:srgbClr val="FF0000"/>
                </a:solidFill>
              </a:rPr>
              <a:t>関数</a:t>
            </a:r>
            <a:r>
              <a:rPr lang="en-US" altLang="ja-JP" sz="1400" u="sng">
                <a:solidFill>
                  <a:srgbClr val="FF0000"/>
                </a:solidFill>
              </a:rPr>
              <a:t>recursiveFunc</a:t>
            </a:r>
            <a:r>
              <a:rPr lang="ja-JP" altLang="en-US" sz="1400" u="sng">
                <a:solidFill>
                  <a:srgbClr val="FF0000"/>
                </a:solidFill>
              </a:rPr>
              <a:t>も順に終了していく</a:t>
            </a:r>
            <a:endParaRPr kumimoji="1" lang="ja-JP" altLang="en-US" sz="1400" u="sng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94AC6C5-C8D5-414C-A919-8B7BB0AD74C0}"/>
              </a:ext>
            </a:extLst>
          </p:cNvPr>
          <p:cNvSpPr/>
          <p:nvPr/>
        </p:nvSpPr>
        <p:spPr>
          <a:xfrm>
            <a:off x="280016" y="1565451"/>
            <a:ext cx="8364512" cy="495239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1836C2A2-777A-458E-AC52-45CE3F495924}"/>
              </a:ext>
            </a:extLst>
          </p:cNvPr>
          <p:cNvCxnSpPr>
            <a:cxnSpLocks/>
          </p:cNvCxnSpPr>
          <p:nvPr/>
        </p:nvCxnSpPr>
        <p:spPr>
          <a:xfrm>
            <a:off x="1367148" y="4002010"/>
            <a:ext cx="224408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5B2AFEBA-BF4C-4763-B6D0-2F9094437574}"/>
              </a:ext>
            </a:extLst>
          </p:cNvPr>
          <p:cNvCxnSpPr>
            <a:cxnSpLocks/>
          </p:cNvCxnSpPr>
          <p:nvPr/>
        </p:nvCxnSpPr>
        <p:spPr>
          <a:xfrm>
            <a:off x="1367148" y="3995159"/>
            <a:ext cx="0" cy="23530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6DF1EF4-CE95-4EA7-9C17-764AC0275771}"/>
              </a:ext>
            </a:extLst>
          </p:cNvPr>
          <p:cNvSpPr txBox="1"/>
          <p:nvPr/>
        </p:nvSpPr>
        <p:spPr>
          <a:xfrm>
            <a:off x="328858" y="468638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コールスタック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25015FF7-E7DC-41D5-B26C-C1350F5CE7B9}"/>
              </a:ext>
            </a:extLst>
          </p:cNvPr>
          <p:cNvSpPr/>
          <p:nvPr/>
        </p:nvSpPr>
        <p:spPr>
          <a:xfrm>
            <a:off x="874214" y="5023424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recursiveFunc(5)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1" name="コネクタ: カギ線 40">
            <a:extLst>
              <a:ext uri="{FF2B5EF4-FFF2-40B4-BE49-F238E27FC236}">
                <a16:creationId xmlns:a16="http://schemas.microsoft.com/office/drawing/2014/main" id="{3BE75064-A760-44B1-8636-082132F3D40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9119" y="5078787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D2C3667-841A-4883-BA84-EB25E89121B5}"/>
              </a:ext>
            </a:extLst>
          </p:cNvPr>
          <p:cNvSpPr/>
          <p:nvPr/>
        </p:nvSpPr>
        <p:spPr>
          <a:xfrm>
            <a:off x="1932280" y="5255671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recursiveFunc(4)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A8C9854C-A97D-43EA-A862-AA7F58B96A9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94624" y="5311034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AC244C71-47D1-4C0C-B226-4339DE8E4289}"/>
              </a:ext>
            </a:extLst>
          </p:cNvPr>
          <p:cNvSpPr/>
          <p:nvPr/>
        </p:nvSpPr>
        <p:spPr>
          <a:xfrm>
            <a:off x="2977785" y="5487918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recursiveFunc(3)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5" name="コネクタ: カギ線 44">
            <a:extLst>
              <a:ext uri="{FF2B5EF4-FFF2-40B4-BE49-F238E27FC236}">
                <a16:creationId xmlns:a16="http://schemas.microsoft.com/office/drawing/2014/main" id="{B30CEF35-1710-417D-9A8C-E53790A354F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27221" y="5543281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44AE2C8D-936D-44B3-9AA7-93866863919E}"/>
              </a:ext>
            </a:extLst>
          </p:cNvPr>
          <p:cNvSpPr/>
          <p:nvPr/>
        </p:nvSpPr>
        <p:spPr>
          <a:xfrm>
            <a:off x="4010382" y="5720165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recursiveFunc(2)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7" name="コネクタ: カギ線 46">
            <a:extLst>
              <a:ext uri="{FF2B5EF4-FFF2-40B4-BE49-F238E27FC236}">
                <a16:creationId xmlns:a16="http://schemas.microsoft.com/office/drawing/2014/main" id="{0C9644FC-4B9E-4AC2-8C9E-946300F1B030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85300" y="5775528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902C70DA-ACF9-423F-A3ED-66DA2346E06A}"/>
              </a:ext>
            </a:extLst>
          </p:cNvPr>
          <p:cNvSpPr/>
          <p:nvPr/>
        </p:nvSpPr>
        <p:spPr>
          <a:xfrm>
            <a:off x="5068461" y="5952412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recursiveFunc(1)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9" name="コネクタ: カギ線 48">
            <a:extLst>
              <a:ext uri="{FF2B5EF4-FFF2-40B4-BE49-F238E27FC236}">
                <a16:creationId xmlns:a16="http://schemas.microsoft.com/office/drawing/2014/main" id="{6330317D-6F89-4883-AA94-BD6D57E6A4FF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2840" y="6017536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35B6CC7-D33C-4753-B187-09FD8F738944}"/>
              </a:ext>
            </a:extLst>
          </p:cNvPr>
          <p:cNvSpPr/>
          <p:nvPr/>
        </p:nvSpPr>
        <p:spPr>
          <a:xfrm>
            <a:off x="6106001" y="6194420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recursiveFunc(0)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3E6BC65B-BDC0-403D-A90E-7ECFF61AABBE}"/>
              </a:ext>
            </a:extLst>
          </p:cNvPr>
          <p:cNvCxnSpPr>
            <a:cxnSpLocks/>
          </p:cNvCxnSpPr>
          <p:nvPr/>
        </p:nvCxnSpPr>
        <p:spPr>
          <a:xfrm>
            <a:off x="5968407" y="6274294"/>
            <a:ext cx="163939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ACB869D7-AFAA-42DC-9096-7516339CE962}"/>
              </a:ext>
            </a:extLst>
          </p:cNvPr>
          <p:cNvCxnSpPr>
            <a:cxnSpLocks/>
          </p:cNvCxnSpPr>
          <p:nvPr/>
        </p:nvCxnSpPr>
        <p:spPr>
          <a:xfrm>
            <a:off x="4906484" y="6038988"/>
            <a:ext cx="163939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0B2A7BF2-FED6-4DE8-B7A1-5A93EBCEC6DF}"/>
              </a:ext>
            </a:extLst>
          </p:cNvPr>
          <p:cNvCxnSpPr>
            <a:cxnSpLocks/>
          </p:cNvCxnSpPr>
          <p:nvPr/>
        </p:nvCxnSpPr>
        <p:spPr>
          <a:xfrm>
            <a:off x="3881136" y="5803682"/>
            <a:ext cx="163939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BE95B4B4-5CB9-4C33-9530-47EA17880ADF}"/>
              </a:ext>
            </a:extLst>
          </p:cNvPr>
          <p:cNvCxnSpPr>
            <a:cxnSpLocks/>
          </p:cNvCxnSpPr>
          <p:nvPr/>
        </p:nvCxnSpPr>
        <p:spPr>
          <a:xfrm>
            <a:off x="2833843" y="5583006"/>
            <a:ext cx="163939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701FDF68-4A27-4E8F-9D7F-E3FACEE91427}"/>
              </a:ext>
            </a:extLst>
          </p:cNvPr>
          <p:cNvCxnSpPr>
            <a:cxnSpLocks/>
          </p:cNvCxnSpPr>
          <p:nvPr/>
        </p:nvCxnSpPr>
        <p:spPr>
          <a:xfrm>
            <a:off x="1831661" y="5341605"/>
            <a:ext cx="163939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C0B43CF6-45F4-402D-8226-61E4436C731E}"/>
              </a:ext>
            </a:extLst>
          </p:cNvPr>
          <p:cNvCxnSpPr>
            <a:cxnSpLocks/>
          </p:cNvCxnSpPr>
          <p:nvPr/>
        </p:nvCxnSpPr>
        <p:spPr>
          <a:xfrm>
            <a:off x="733162" y="5113615"/>
            <a:ext cx="163939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04709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情報処理ⅡAB_第1回0519.potx" id="{D6D3EE47-55AF-4C34-8A70-0C5498DD7343}" vid="{401C4A9D-60BB-461D-B504-C176F7156A8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22062</TotalTime>
  <Words>2596</Words>
  <Application>Microsoft Office PowerPoint</Application>
  <PresentationFormat>画面に合わせる (4:3)</PresentationFormat>
  <Paragraphs>384</Paragraphs>
  <Slides>22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8" baseType="lpstr">
      <vt:lpstr>游ゴシック</vt:lpstr>
      <vt:lpstr>游ゴシック Medium</vt:lpstr>
      <vt:lpstr>Arial</vt:lpstr>
      <vt:lpstr>Calibri</vt:lpstr>
      <vt:lpstr>Consolas</vt:lpstr>
      <vt:lpstr>1_Office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再帰</vt:lpstr>
      <vt:lpstr>再帰</vt:lpstr>
      <vt:lpstr>再帰</vt:lpstr>
      <vt:lpstr>PowerPoint プレゼンテーション</vt:lpstr>
      <vt:lpstr>再帰</vt:lpstr>
      <vt:lpstr>再帰</vt:lpstr>
      <vt:lpstr>再帰</vt:lpstr>
      <vt:lpstr>再帰</vt:lpstr>
      <vt:lpstr>再帰</vt:lpstr>
      <vt:lpstr>再帰</vt:lpstr>
      <vt:lpstr>再帰</vt:lpstr>
      <vt:lpstr>再帰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福嶋　昭彦</dc:creator>
  <cp:lastModifiedBy>福嶋　昭彦</cp:lastModifiedBy>
  <cp:revision>972</cp:revision>
  <dcterms:created xsi:type="dcterms:W3CDTF">2020-05-22T01:53:53Z</dcterms:created>
  <dcterms:modified xsi:type="dcterms:W3CDTF">2021-06-02T01:06:25Z</dcterms:modified>
</cp:coreProperties>
</file>