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574" r:id="rId2"/>
    <p:sldId id="575" r:id="rId3"/>
    <p:sldId id="570" r:id="rId4"/>
    <p:sldId id="573" r:id="rId5"/>
    <p:sldId id="57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8080"/>
    <a:srgbClr val="00FF00"/>
    <a:srgbClr val="00FE00"/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0" d="100"/>
          <a:sy n="130" d="100"/>
        </p:scale>
        <p:origin x="93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829945" y="2033926"/>
            <a:ext cx="25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float fX = random( 500 );</a:t>
            </a:r>
            <a:endParaRPr kumimoji="1" lang="ja-JP" altLang="en-US" dirty="0">
              <a:latin typeface="Source Sans Pro" panose="020B0503030403020204" pitchFamily="34" charset="0"/>
            </a:endParaRP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2A77E5A4-D883-47D0-A18D-1BC89F5A4CE6}"/>
              </a:ext>
            </a:extLst>
          </p:cNvPr>
          <p:cNvSpPr/>
          <p:nvPr/>
        </p:nvSpPr>
        <p:spPr>
          <a:xfrm rot="16200000">
            <a:off x="2769002" y="2221390"/>
            <a:ext cx="143165" cy="4044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FF22C1-3145-40E6-8C17-4701837355E7}"/>
              </a:ext>
            </a:extLst>
          </p:cNvPr>
          <p:cNvSpPr txBox="1"/>
          <p:nvPr/>
        </p:nvSpPr>
        <p:spPr>
          <a:xfrm>
            <a:off x="2568714" y="253604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0070C0"/>
                </a:solidFill>
              </a:rPr>
              <a:t>引数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03F71E1-4DE5-467A-B540-7A851AED4D7C}"/>
              </a:ext>
            </a:extLst>
          </p:cNvPr>
          <p:cNvSpPr/>
          <p:nvPr/>
        </p:nvSpPr>
        <p:spPr>
          <a:xfrm rot="16200000">
            <a:off x="2102390" y="2064670"/>
            <a:ext cx="143166" cy="69717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CFF6794-C9A5-41DE-9110-188BF1563A6B}"/>
              </a:ext>
            </a:extLst>
          </p:cNvPr>
          <p:cNvSpPr txBox="1"/>
          <p:nvPr/>
        </p:nvSpPr>
        <p:spPr>
          <a:xfrm>
            <a:off x="1799287" y="2536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0070C0"/>
                </a:solidFill>
              </a:rPr>
              <a:t>関数名</a:t>
            </a:r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104FAC63-ECB2-F4D0-187A-2D1686FC9ADE}"/>
              </a:ext>
            </a:extLst>
          </p:cNvPr>
          <p:cNvSpPr/>
          <p:nvPr/>
        </p:nvSpPr>
        <p:spPr>
          <a:xfrm rot="16200000">
            <a:off x="2397335" y="2382535"/>
            <a:ext cx="143166" cy="1287069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6429642-3963-59BC-DB6C-C3C29D40B3D3}"/>
              </a:ext>
            </a:extLst>
          </p:cNvPr>
          <p:cNvSpPr txBox="1"/>
          <p:nvPr/>
        </p:nvSpPr>
        <p:spPr>
          <a:xfrm>
            <a:off x="2125270" y="31522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0070C0"/>
                </a:solidFill>
              </a:rPr>
              <a:t>返り値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7E3E1E7D-B921-1C47-E764-B3657FB2DA57}"/>
              </a:ext>
            </a:extLst>
          </p:cNvPr>
          <p:cNvSpPr/>
          <p:nvPr/>
        </p:nvSpPr>
        <p:spPr>
          <a:xfrm rot="11211622">
            <a:off x="1469099" y="-29114"/>
            <a:ext cx="2461342" cy="3354098"/>
          </a:xfrm>
          <a:prstGeom prst="arc">
            <a:avLst>
              <a:gd name="adj1" fmla="val 16962908"/>
              <a:gd name="adj2" fmla="val 19289353"/>
            </a:avLst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AB16D5D-5BF4-80E3-4272-8985C3888ADB}"/>
              </a:ext>
            </a:extLst>
          </p:cNvPr>
          <p:cNvSpPr txBox="1"/>
          <p:nvPr/>
        </p:nvSpPr>
        <p:spPr>
          <a:xfrm>
            <a:off x="1355341" y="27565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代入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FFAD039-07F6-56B7-4DB3-50836FE420E6}"/>
              </a:ext>
            </a:extLst>
          </p:cNvPr>
          <p:cNvSpPr txBox="1"/>
          <p:nvPr/>
        </p:nvSpPr>
        <p:spPr>
          <a:xfrm>
            <a:off x="829945" y="3648095"/>
            <a:ext cx="2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ellipse( 50, 50, 100, 100 );</a:t>
            </a:r>
            <a:endParaRPr kumimoji="1" lang="ja-JP" altLang="en-US" dirty="0">
              <a:latin typeface="Source Sans Pro" panose="020B0503030403020204" pitchFamily="34" charset="0"/>
            </a:endParaRPr>
          </a:p>
        </p:txBody>
      </p:sp>
      <p:sp>
        <p:nvSpPr>
          <p:cNvPr id="37" name="左中かっこ 36">
            <a:extLst>
              <a:ext uri="{FF2B5EF4-FFF2-40B4-BE49-F238E27FC236}">
                <a16:creationId xmlns:a16="http://schemas.microsoft.com/office/drawing/2014/main" id="{B9CB4ED1-1877-7C1D-A685-8C1EC1692A71}"/>
              </a:ext>
            </a:extLst>
          </p:cNvPr>
          <p:cNvSpPr/>
          <p:nvPr/>
        </p:nvSpPr>
        <p:spPr>
          <a:xfrm rot="16200000">
            <a:off x="2309517" y="3295310"/>
            <a:ext cx="143165" cy="14849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中かっこ 38">
            <a:extLst>
              <a:ext uri="{FF2B5EF4-FFF2-40B4-BE49-F238E27FC236}">
                <a16:creationId xmlns:a16="http://schemas.microsoft.com/office/drawing/2014/main" id="{3BAC0724-13A6-B468-BAEC-06CD9DDC5AED}"/>
              </a:ext>
            </a:extLst>
          </p:cNvPr>
          <p:cNvSpPr/>
          <p:nvPr/>
        </p:nvSpPr>
        <p:spPr>
          <a:xfrm rot="16200000">
            <a:off x="1150234" y="3737882"/>
            <a:ext cx="143168" cy="59984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E4AF1F-4B8B-7B8F-F3E9-9BD587867072}"/>
              </a:ext>
            </a:extLst>
          </p:cNvPr>
          <p:cNvSpPr txBox="1"/>
          <p:nvPr/>
        </p:nvSpPr>
        <p:spPr>
          <a:xfrm>
            <a:off x="873676" y="41605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7477918-CA2D-C396-F3E4-24AA54806C51}"/>
              </a:ext>
            </a:extLst>
          </p:cNvPr>
          <p:cNvSpPr txBox="1"/>
          <p:nvPr/>
        </p:nvSpPr>
        <p:spPr>
          <a:xfrm>
            <a:off x="2135094" y="4163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0070C0"/>
                </a:solidFill>
              </a:rPr>
              <a:t>引数</a:t>
            </a:r>
          </a:p>
        </p:txBody>
      </p:sp>
    </p:spTree>
    <p:extLst>
      <p:ext uri="{BB962C8B-B14F-4D97-AF65-F5344CB8AC3E}">
        <p14:creationId xmlns:p14="http://schemas.microsoft.com/office/powerpoint/2010/main" val="27981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3A4E1658-207E-79F4-DF65-84511747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" y="3002064"/>
            <a:ext cx="9134475" cy="126682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991899F-A8FE-9473-E685-EB142B3F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F8382C6-A6DA-4B9D-6F32-99968282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7A9C53-AFC9-8C9D-3E8C-4F4367B7A0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AFC9CA03-7868-F2C7-A1F8-F45BE48ADF06}"/>
              </a:ext>
            </a:extLst>
          </p:cNvPr>
          <p:cNvSpPr/>
          <p:nvPr/>
        </p:nvSpPr>
        <p:spPr>
          <a:xfrm rot="5400000" flipV="1">
            <a:off x="2845387" y="1674557"/>
            <a:ext cx="245460" cy="2632587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334000-D747-0659-A59A-06CE320F0748}"/>
              </a:ext>
            </a:extLst>
          </p:cNvPr>
          <p:cNvSpPr txBox="1"/>
          <p:nvPr/>
        </p:nvSpPr>
        <p:spPr>
          <a:xfrm>
            <a:off x="2606479" y="25692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rgbClr val="0070C0"/>
                </a:solidFill>
              </a:rPr>
              <a:t>仮引数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78AA2429-975B-F07E-CFE3-76DC09D00D92}"/>
              </a:ext>
            </a:extLst>
          </p:cNvPr>
          <p:cNvSpPr/>
          <p:nvPr/>
        </p:nvSpPr>
        <p:spPr>
          <a:xfrm rot="16200000" flipH="1">
            <a:off x="931470" y="2522802"/>
            <a:ext cx="245458" cy="936097"/>
          </a:xfrm>
          <a:prstGeom prst="leftBrace">
            <a:avLst>
              <a:gd name="adj1" fmla="val 10361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D82E9E-FB9A-6A0C-93A0-7F0EFB54070C}"/>
              </a:ext>
            </a:extLst>
          </p:cNvPr>
          <p:cNvSpPr txBox="1"/>
          <p:nvPr/>
        </p:nvSpPr>
        <p:spPr>
          <a:xfrm>
            <a:off x="553493" y="2575615"/>
            <a:ext cx="93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0070C0"/>
                </a:solidFill>
              </a:rPr>
              <a:t>関数名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D63F821-DE18-1AAA-16CE-8E3E86BB8C42}"/>
              </a:ext>
            </a:extLst>
          </p:cNvPr>
          <p:cNvCxnSpPr>
            <a:cxnSpLocks/>
          </p:cNvCxnSpPr>
          <p:nvPr/>
        </p:nvCxnSpPr>
        <p:spPr>
          <a:xfrm flipH="1">
            <a:off x="2086897" y="3281516"/>
            <a:ext cx="147484" cy="250723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19FB258-DDC4-3DD7-47E7-7C04EB0A03D5}"/>
              </a:ext>
            </a:extLst>
          </p:cNvPr>
          <p:cNvCxnSpPr>
            <a:cxnSpLocks/>
          </p:cNvCxnSpPr>
          <p:nvPr/>
        </p:nvCxnSpPr>
        <p:spPr>
          <a:xfrm flipH="1">
            <a:off x="2883310" y="3281516"/>
            <a:ext cx="228600" cy="258097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06F40A-8C11-3D6F-D82D-6F7E08B5EEFF}"/>
              </a:ext>
            </a:extLst>
          </p:cNvPr>
          <p:cNvCxnSpPr>
            <a:cxnSpLocks/>
          </p:cNvCxnSpPr>
          <p:nvPr/>
        </p:nvCxnSpPr>
        <p:spPr>
          <a:xfrm flipH="1">
            <a:off x="3591232" y="3274142"/>
            <a:ext cx="398207" cy="258097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75093AFB-D5FC-091E-5B57-BCBA0B104F12}"/>
              </a:ext>
            </a:extLst>
          </p:cNvPr>
          <p:cNvSpPr/>
          <p:nvPr/>
        </p:nvSpPr>
        <p:spPr>
          <a:xfrm rot="5400000" flipH="1">
            <a:off x="1074037" y="3731224"/>
            <a:ext cx="245458" cy="695207"/>
          </a:xfrm>
          <a:prstGeom prst="leftBrace">
            <a:avLst>
              <a:gd name="adj1" fmla="val 10361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D54EA65-0E63-6C18-186D-D17BDDEC0270}"/>
              </a:ext>
            </a:extLst>
          </p:cNvPr>
          <p:cNvSpPr txBox="1"/>
          <p:nvPr/>
        </p:nvSpPr>
        <p:spPr>
          <a:xfrm>
            <a:off x="849162" y="42336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rgbClr val="0070C0"/>
                </a:solidFill>
              </a:rPr>
              <a:t>返り値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2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829945" y="2033926"/>
            <a:ext cx="25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float fX = random( 500 );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3640437" y="2041241"/>
            <a:ext cx="3879588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dirty="0">
              <a:solidFill>
                <a:srgbClr val="008080"/>
              </a:solidFill>
            </a:endParaRPr>
          </a:p>
          <a:p>
            <a:endParaRPr lang="en-US" altLang="ja-JP" dirty="0">
              <a:solidFill>
                <a:srgbClr val="008080"/>
              </a:solidFill>
            </a:endParaRPr>
          </a:p>
          <a:p>
            <a:r>
              <a:rPr kumimoji="1" lang="en-US" altLang="ja-JP" dirty="0">
                <a:solidFill>
                  <a:srgbClr val="008080"/>
                </a:solidFill>
              </a:rPr>
              <a:t>float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kumimoji="1" lang="en-US" altLang="ja-JP" dirty="0"/>
              <a:t>( 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 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/**</a:t>
            </a:r>
          </a:p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       ランダムな値を求める計算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   */</a:t>
            </a:r>
          </a:p>
          <a:p>
            <a:endParaRPr lang="en-US" altLang="ja-JP" dirty="0"/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rgbClr val="C00000"/>
                </a:solidFill>
              </a:rPr>
              <a:t>return</a:t>
            </a:r>
            <a:r>
              <a:rPr lang="en-US" altLang="ja-JP" dirty="0"/>
              <a:t> </a:t>
            </a:r>
            <a:r>
              <a:rPr lang="ja-JP" altLang="en-US" dirty="0"/>
              <a:t>返り値</a:t>
            </a:r>
            <a:r>
              <a:rPr lang="en-US" altLang="ja-JP" dirty="0"/>
              <a:t>;	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計算結果を返す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731BD5-DFF0-4BAC-B9C0-61FA39252882}"/>
              </a:ext>
            </a:extLst>
          </p:cNvPr>
          <p:cNvSpPr txBox="1"/>
          <p:nvPr/>
        </p:nvSpPr>
        <p:spPr>
          <a:xfrm>
            <a:off x="3672231" y="2070931"/>
            <a:ext cx="12105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関数の中身</a:t>
            </a: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3D9E65C-85C9-4A26-A211-7B5C19BC1B25}"/>
              </a:ext>
            </a:extLst>
          </p:cNvPr>
          <p:cNvSpPr/>
          <p:nvPr/>
        </p:nvSpPr>
        <p:spPr>
          <a:xfrm rot="20442282">
            <a:off x="2640469" y="1537401"/>
            <a:ext cx="2721894" cy="2984503"/>
          </a:xfrm>
          <a:prstGeom prst="arc">
            <a:avLst>
              <a:gd name="adj1" fmla="val 14402364"/>
              <a:gd name="adj2" fmla="val 21475249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1352B-8A34-4CF6-B0E4-7AFCD980B812}"/>
              </a:ext>
            </a:extLst>
          </p:cNvPr>
          <p:cNvSpPr/>
          <p:nvPr/>
        </p:nvSpPr>
        <p:spPr>
          <a:xfrm>
            <a:off x="5045001" y="2546423"/>
            <a:ext cx="513285" cy="431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895D4D-54A0-459C-9A44-FF1C8596B05A}"/>
              </a:ext>
            </a:extLst>
          </p:cNvPr>
          <p:cNvSpPr txBox="1"/>
          <p:nvPr/>
        </p:nvSpPr>
        <p:spPr>
          <a:xfrm>
            <a:off x="2223820" y="123623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1. </a:t>
            </a:r>
            <a:r>
              <a:rPr kumimoji="1" lang="ja-JP" altLang="en-US" sz="1400" dirty="0">
                <a:solidFill>
                  <a:srgbClr val="FF0000"/>
                </a:solidFill>
              </a:rPr>
              <a:t>関数に引数を渡す．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4BF6-00E1-4DF2-941A-CA20D9CC6388}"/>
              </a:ext>
            </a:extLst>
          </p:cNvPr>
          <p:cNvSpPr txBox="1"/>
          <p:nvPr/>
        </p:nvSpPr>
        <p:spPr>
          <a:xfrm>
            <a:off x="5454048" y="2993424"/>
            <a:ext cx="19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kumimoji="1" lang="en-US" altLang="ja-JP" sz="1400" dirty="0">
                <a:solidFill>
                  <a:srgbClr val="FF0000"/>
                </a:solidFill>
              </a:rPr>
              <a:t>. </a:t>
            </a:r>
            <a:r>
              <a:rPr kumimoji="1" lang="ja-JP" altLang="en-US" sz="1400" dirty="0">
                <a:solidFill>
                  <a:srgbClr val="FF0000"/>
                </a:solidFill>
              </a:rPr>
              <a:t>引数を元に</a:t>
            </a:r>
            <a:r>
              <a:rPr lang="ja-JP" altLang="en-US" sz="1400" dirty="0">
                <a:solidFill>
                  <a:srgbClr val="FF0000"/>
                </a:solidFill>
              </a:rPr>
              <a:t>計算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346951-B73E-44F0-846D-B46957E8785F}"/>
              </a:ext>
            </a:extLst>
          </p:cNvPr>
          <p:cNvCxnSpPr>
            <a:cxnSpLocks/>
          </p:cNvCxnSpPr>
          <p:nvPr/>
        </p:nvCxnSpPr>
        <p:spPr>
          <a:xfrm>
            <a:off x="5439417" y="2993424"/>
            <a:ext cx="0" cy="12424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78198766-54A5-4759-9EE8-91F56EBA8D39}"/>
              </a:ext>
            </a:extLst>
          </p:cNvPr>
          <p:cNvSpPr/>
          <p:nvPr/>
        </p:nvSpPr>
        <p:spPr>
          <a:xfrm rot="11211622">
            <a:off x="2366388" y="-140024"/>
            <a:ext cx="3268242" cy="5266071"/>
          </a:xfrm>
          <a:prstGeom prst="arc">
            <a:avLst>
              <a:gd name="adj1" fmla="val 14438737"/>
              <a:gd name="adj2" fmla="val 1953428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7A0056-423A-42A6-A835-A88992C54F55}"/>
              </a:ext>
            </a:extLst>
          </p:cNvPr>
          <p:cNvSpPr txBox="1"/>
          <p:nvPr/>
        </p:nvSpPr>
        <p:spPr>
          <a:xfrm>
            <a:off x="3886439" y="5100968"/>
            <a:ext cx="310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3. </a:t>
            </a:r>
            <a:r>
              <a:rPr lang="ja-JP" altLang="en-US" sz="1400" dirty="0">
                <a:solidFill>
                  <a:srgbClr val="FF0000"/>
                </a:solidFill>
              </a:rPr>
              <a:t>計算結果を関数呼び出し元に返す．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2A77E5A4-D883-47D0-A18D-1BC89F5A4CE6}"/>
              </a:ext>
            </a:extLst>
          </p:cNvPr>
          <p:cNvSpPr/>
          <p:nvPr/>
        </p:nvSpPr>
        <p:spPr>
          <a:xfrm rot="16200000">
            <a:off x="2769002" y="2221390"/>
            <a:ext cx="143165" cy="404490"/>
          </a:xfrm>
          <a:prstGeom prst="lef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FF22C1-3145-40E6-8C17-4701837355E7}"/>
              </a:ext>
            </a:extLst>
          </p:cNvPr>
          <p:cNvSpPr txBox="1"/>
          <p:nvPr/>
        </p:nvSpPr>
        <p:spPr>
          <a:xfrm>
            <a:off x="2592057" y="25464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9900"/>
                </a:solidFill>
              </a:rPr>
              <a:t>引数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03F71E1-4DE5-467A-B540-7A851AED4D7C}"/>
              </a:ext>
            </a:extLst>
          </p:cNvPr>
          <p:cNvSpPr/>
          <p:nvPr/>
        </p:nvSpPr>
        <p:spPr>
          <a:xfrm rot="16200000">
            <a:off x="2102390" y="2064670"/>
            <a:ext cx="143166" cy="697178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CFF6794-C9A5-41DE-9110-188BF1563A6B}"/>
              </a:ext>
            </a:extLst>
          </p:cNvPr>
          <p:cNvSpPr txBox="1"/>
          <p:nvPr/>
        </p:nvSpPr>
        <p:spPr>
          <a:xfrm>
            <a:off x="1799287" y="2536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2823F53-63C2-4AF3-ADF4-AD1F01E59A5E}"/>
              </a:ext>
            </a:extLst>
          </p:cNvPr>
          <p:cNvSpPr txBox="1"/>
          <p:nvPr/>
        </p:nvSpPr>
        <p:spPr>
          <a:xfrm>
            <a:off x="825570" y="3024113"/>
            <a:ext cx="232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4. </a:t>
            </a:r>
            <a:r>
              <a:rPr kumimoji="1" lang="ja-JP" altLang="en-US" sz="1400" dirty="0">
                <a:solidFill>
                  <a:srgbClr val="FF0000"/>
                </a:solidFill>
              </a:rPr>
              <a:t>変数に返り値を代入する．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F5074C1E-04CA-4ED0-AC5E-723498AF134E}"/>
              </a:ext>
            </a:extLst>
          </p:cNvPr>
          <p:cNvSpPr/>
          <p:nvPr/>
        </p:nvSpPr>
        <p:spPr>
          <a:xfrm rot="11211622">
            <a:off x="1423339" y="-513254"/>
            <a:ext cx="3268242" cy="4114526"/>
          </a:xfrm>
          <a:prstGeom prst="arc">
            <a:avLst>
              <a:gd name="adj1" fmla="val 18051231"/>
              <a:gd name="adj2" fmla="val 1953428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0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794864" y="2033926"/>
            <a:ext cx="272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point( 50 + random( 500 ), 50);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3640437" y="2041241"/>
            <a:ext cx="3879588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dirty="0">
              <a:solidFill>
                <a:srgbClr val="008080"/>
              </a:solidFill>
            </a:endParaRPr>
          </a:p>
          <a:p>
            <a:endParaRPr lang="en-US" altLang="ja-JP" dirty="0">
              <a:solidFill>
                <a:srgbClr val="008080"/>
              </a:solidFill>
            </a:endParaRPr>
          </a:p>
          <a:p>
            <a:r>
              <a:rPr kumimoji="1" lang="en-US" altLang="ja-JP" dirty="0">
                <a:solidFill>
                  <a:srgbClr val="008080"/>
                </a:solidFill>
              </a:rPr>
              <a:t>float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kumimoji="1" lang="en-US" altLang="ja-JP" dirty="0"/>
              <a:t>( 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 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/**</a:t>
            </a:r>
          </a:p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       ランダムな値を求める計算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   */</a:t>
            </a:r>
          </a:p>
          <a:p>
            <a:endParaRPr lang="en-US" altLang="ja-JP" dirty="0"/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rgbClr val="C00000"/>
                </a:solidFill>
              </a:rPr>
              <a:t>return</a:t>
            </a:r>
            <a:r>
              <a:rPr lang="en-US" altLang="ja-JP" dirty="0"/>
              <a:t> </a:t>
            </a:r>
            <a:r>
              <a:rPr lang="ja-JP" altLang="en-US" dirty="0"/>
              <a:t>返り値</a:t>
            </a:r>
            <a:r>
              <a:rPr lang="en-US" altLang="ja-JP" dirty="0"/>
              <a:t>;	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計算結果を返す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731BD5-DFF0-4BAC-B9C0-61FA39252882}"/>
              </a:ext>
            </a:extLst>
          </p:cNvPr>
          <p:cNvSpPr txBox="1"/>
          <p:nvPr/>
        </p:nvSpPr>
        <p:spPr>
          <a:xfrm>
            <a:off x="3672231" y="2070931"/>
            <a:ext cx="12105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関数の中身</a:t>
            </a: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3D9E65C-85C9-4A26-A211-7B5C19BC1B25}"/>
              </a:ext>
            </a:extLst>
          </p:cNvPr>
          <p:cNvSpPr/>
          <p:nvPr/>
        </p:nvSpPr>
        <p:spPr>
          <a:xfrm rot="20442282">
            <a:off x="2640469" y="1537401"/>
            <a:ext cx="2721894" cy="2984503"/>
          </a:xfrm>
          <a:prstGeom prst="arc">
            <a:avLst>
              <a:gd name="adj1" fmla="val 14402364"/>
              <a:gd name="adj2" fmla="val 21475249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1352B-8A34-4CF6-B0E4-7AFCD980B812}"/>
              </a:ext>
            </a:extLst>
          </p:cNvPr>
          <p:cNvSpPr/>
          <p:nvPr/>
        </p:nvSpPr>
        <p:spPr>
          <a:xfrm>
            <a:off x="5045001" y="2546423"/>
            <a:ext cx="513285" cy="431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895D4D-54A0-459C-9A44-FF1C8596B05A}"/>
              </a:ext>
            </a:extLst>
          </p:cNvPr>
          <p:cNvSpPr txBox="1"/>
          <p:nvPr/>
        </p:nvSpPr>
        <p:spPr>
          <a:xfrm>
            <a:off x="2223820" y="123623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1. </a:t>
            </a:r>
            <a:r>
              <a:rPr kumimoji="1" lang="ja-JP" altLang="en-US" sz="1400" dirty="0">
                <a:solidFill>
                  <a:srgbClr val="FF0000"/>
                </a:solidFill>
              </a:rPr>
              <a:t>関数に引数を渡す．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4BF6-00E1-4DF2-941A-CA20D9CC6388}"/>
              </a:ext>
            </a:extLst>
          </p:cNvPr>
          <p:cNvSpPr txBox="1"/>
          <p:nvPr/>
        </p:nvSpPr>
        <p:spPr>
          <a:xfrm>
            <a:off x="5454048" y="2993424"/>
            <a:ext cx="191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kumimoji="1" lang="en-US" altLang="ja-JP" sz="1400" dirty="0">
                <a:solidFill>
                  <a:srgbClr val="FF0000"/>
                </a:solidFill>
              </a:rPr>
              <a:t>. </a:t>
            </a:r>
            <a:r>
              <a:rPr kumimoji="1" lang="ja-JP" altLang="en-US" sz="1400" dirty="0">
                <a:solidFill>
                  <a:srgbClr val="FF0000"/>
                </a:solidFill>
              </a:rPr>
              <a:t>引数を元に</a:t>
            </a:r>
            <a:r>
              <a:rPr lang="ja-JP" altLang="en-US" sz="1400" dirty="0">
                <a:solidFill>
                  <a:srgbClr val="FF0000"/>
                </a:solidFill>
              </a:rPr>
              <a:t>計算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346951-B73E-44F0-846D-B46957E8785F}"/>
              </a:ext>
            </a:extLst>
          </p:cNvPr>
          <p:cNvCxnSpPr>
            <a:cxnSpLocks/>
          </p:cNvCxnSpPr>
          <p:nvPr/>
        </p:nvCxnSpPr>
        <p:spPr>
          <a:xfrm>
            <a:off x="5439417" y="2993424"/>
            <a:ext cx="0" cy="12424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弧 26">
            <a:extLst>
              <a:ext uri="{FF2B5EF4-FFF2-40B4-BE49-F238E27FC236}">
                <a16:creationId xmlns:a16="http://schemas.microsoft.com/office/drawing/2014/main" id="{78198766-54A5-4759-9EE8-91F56EBA8D39}"/>
              </a:ext>
            </a:extLst>
          </p:cNvPr>
          <p:cNvSpPr/>
          <p:nvPr/>
        </p:nvSpPr>
        <p:spPr>
          <a:xfrm rot="11211622">
            <a:off x="2366388" y="-140024"/>
            <a:ext cx="3268242" cy="5266071"/>
          </a:xfrm>
          <a:prstGeom prst="arc">
            <a:avLst>
              <a:gd name="adj1" fmla="val 14438737"/>
              <a:gd name="adj2" fmla="val 1953428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7A0056-423A-42A6-A835-A88992C54F55}"/>
              </a:ext>
            </a:extLst>
          </p:cNvPr>
          <p:cNvSpPr txBox="1"/>
          <p:nvPr/>
        </p:nvSpPr>
        <p:spPr>
          <a:xfrm>
            <a:off x="3886439" y="5100968"/>
            <a:ext cx="310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3. </a:t>
            </a:r>
            <a:r>
              <a:rPr lang="ja-JP" altLang="en-US" sz="1400" dirty="0">
                <a:solidFill>
                  <a:srgbClr val="FF0000"/>
                </a:solidFill>
              </a:rPr>
              <a:t>計算結果を関数呼び出し元に返す．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2A77E5A4-D883-47D0-A18D-1BC89F5A4CE6}"/>
              </a:ext>
            </a:extLst>
          </p:cNvPr>
          <p:cNvSpPr/>
          <p:nvPr/>
        </p:nvSpPr>
        <p:spPr>
          <a:xfrm rot="16200000">
            <a:off x="2673896" y="2240815"/>
            <a:ext cx="140711" cy="363185"/>
          </a:xfrm>
          <a:prstGeom prst="lef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FF22C1-3145-40E6-8C17-4701837355E7}"/>
              </a:ext>
            </a:extLst>
          </p:cNvPr>
          <p:cNvSpPr txBox="1"/>
          <p:nvPr/>
        </p:nvSpPr>
        <p:spPr>
          <a:xfrm>
            <a:off x="2482387" y="25464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9900"/>
                </a:solidFill>
              </a:rPr>
              <a:t>引数</a:t>
            </a:r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03F71E1-4DE5-467A-B540-7A851AED4D7C}"/>
              </a:ext>
            </a:extLst>
          </p:cNvPr>
          <p:cNvSpPr/>
          <p:nvPr/>
        </p:nvSpPr>
        <p:spPr>
          <a:xfrm rot="16200000">
            <a:off x="2084120" y="2121430"/>
            <a:ext cx="140710" cy="606865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CFF6794-C9A5-41DE-9110-188BF1563A6B}"/>
              </a:ext>
            </a:extLst>
          </p:cNvPr>
          <p:cNvSpPr txBox="1"/>
          <p:nvPr/>
        </p:nvSpPr>
        <p:spPr>
          <a:xfrm>
            <a:off x="1799287" y="25360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2823F53-63C2-4AF3-ADF4-AD1F01E59A5E}"/>
              </a:ext>
            </a:extLst>
          </p:cNvPr>
          <p:cNvSpPr txBox="1"/>
          <p:nvPr/>
        </p:nvSpPr>
        <p:spPr>
          <a:xfrm>
            <a:off x="1084380" y="3024113"/>
            <a:ext cx="2326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4. </a:t>
            </a:r>
            <a:r>
              <a:rPr kumimoji="1" lang="ja-JP" altLang="en-US" sz="1400" dirty="0">
                <a:solidFill>
                  <a:srgbClr val="FF0000"/>
                </a:solidFill>
              </a:rPr>
              <a:t>式に返り値を代入する．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59F578-5535-4A67-9BB2-BE32BB1AA0BB}"/>
              </a:ext>
            </a:extLst>
          </p:cNvPr>
          <p:cNvSpPr/>
          <p:nvPr/>
        </p:nvSpPr>
        <p:spPr>
          <a:xfrm rot="16200000">
            <a:off x="2078165" y="2095727"/>
            <a:ext cx="651633" cy="120513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00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DA12EE-5067-4F3C-AD00-D3FB80AA4DC8}"/>
              </a:ext>
            </a:extLst>
          </p:cNvPr>
          <p:cNvSpPr txBox="1"/>
          <p:nvPr/>
        </p:nvSpPr>
        <p:spPr>
          <a:xfrm>
            <a:off x="829945" y="2033926"/>
            <a:ext cx="2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ellipse( 50, 50, 100, 100 );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3640437" y="2041241"/>
            <a:ext cx="4070345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kumimoji="1" lang="en-US" altLang="ja-JP" dirty="0">
              <a:solidFill>
                <a:srgbClr val="008080"/>
              </a:solidFill>
            </a:endParaRPr>
          </a:p>
          <a:p>
            <a:endParaRPr lang="en-US" altLang="ja-JP" dirty="0">
              <a:solidFill>
                <a:srgbClr val="008080"/>
              </a:solidFill>
            </a:endParaRPr>
          </a:p>
          <a:p>
            <a:r>
              <a:rPr kumimoji="1" lang="en-US" altLang="ja-JP" dirty="0">
                <a:solidFill>
                  <a:srgbClr val="008080"/>
                </a:solidFill>
              </a:rPr>
              <a:t>float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ellipse</a:t>
            </a:r>
            <a:r>
              <a:rPr kumimoji="1" lang="en-US" altLang="ja-JP" dirty="0"/>
              <a:t>( </a:t>
            </a:r>
            <a:r>
              <a:rPr kumimoji="1" lang="ja-JP" altLang="en-US" dirty="0"/>
              <a:t>引数</a:t>
            </a:r>
            <a:r>
              <a:rPr kumimoji="1" lang="en-US" altLang="ja-JP" dirty="0"/>
              <a:t> 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/**</a:t>
            </a:r>
          </a:p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       引数を元に，楕円を描画する命令</a:t>
            </a:r>
            <a:endParaRPr lang="en-US" altLang="ja-JP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   */</a:t>
            </a:r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731BD5-DFF0-4BAC-B9C0-61FA39252882}"/>
              </a:ext>
            </a:extLst>
          </p:cNvPr>
          <p:cNvSpPr txBox="1"/>
          <p:nvPr/>
        </p:nvSpPr>
        <p:spPr>
          <a:xfrm>
            <a:off x="3672231" y="2070931"/>
            <a:ext cx="121058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関数の中身</a:t>
            </a:r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43D9E65C-85C9-4A26-A211-7B5C19BC1B25}"/>
              </a:ext>
            </a:extLst>
          </p:cNvPr>
          <p:cNvSpPr/>
          <p:nvPr/>
        </p:nvSpPr>
        <p:spPr>
          <a:xfrm rot="20442282">
            <a:off x="1872569" y="1690387"/>
            <a:ext cx="3351444" cy="2989995"/>
          </a:xfrm>
          <a:prstGeom prst="arc">
            <a:avLst>
              <a:gd name="adj1" fmla="val 14875181"/>
              <a:gd name="adj2" fmla="val 21315526"/>
            </a:avLst>
          </a:prstGeom>
          <a:ln w="952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1352B-8A34-4CF6-B0E4-7AFCD980B812}"/>
              </a:ext>
            </a:extLst>
          </p:cNvPr>
          <p:cNvSpPr/>
          <p:nvPr/>
        </p:nvSpPr>
        <p:spPr>
          <a:xfrm>
            <a:off x="4882819" y="2546422"/>
            <a:ext cx="513285" cy="4312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895D4D-54A0-459C-9A44-FF1C8596B05A}"/>
              </a:ext>
            </a:extLst>
          </p:cNvPr>
          <p:cNvSpPr txBox="1"/>
          <p:nvPr/>
        </p:nvSpPr>
        <p:spPr>
          <a:xfrm>
            <a:off x="2223820" y="1236232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1. </a:t>
            </a:r>
            <a:r>
              <a:rPr kumimoji="1" lang="ja-JP" altLang="en-US" sz="1400" dirty="0">
                <a:solidFill>
                  <a:srgbClr val="FF0000"/>
                </a:solidFill>
              </a:rPr>
              <a:t>関数に引数を渡す．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704BF6-00E1-4DF2-941A-CA20D9CC6388}"/>
              </a:ext>
            </a:extLst>
          </p:cNvPr>
          <p:cNvSpPr txBox="1"/>
          <p:nvPr/>
        </p:nvSpPr>
        <p:spPr>
          <a:xfrm>
            <a:off x="5454048" y="2993424"/>
            <a:ext cx="212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2</a:t>
            </a:r>
            <a:r>
              <a:rPr kumimoji="1" lang="en-US" altLang="ja-JP" sz="1400" dirty="0">
                <a:solidFill>
                  <a:srgbClr val="FF0000"/>
                </a:solidFill>
              </a:rPr>
              <a:t>. </a:t>
            </a:r>
            <a:r>
              <a:rPr kumimoji="1" lang="ja-JP" altLang="en-US" sz="1400" dirty="0">
                <a:solidFill>
                  <a:srgbClr val="FF0000"/>
                </a:solidFill>
              </a:rPr>
              <a:t>引数を元に</a:t>
            </a:r>
            <a:r>
              <a:rPr lang="ja-JP" altLang="en-US" sz="1400" dirty="0">
                <a:solidFill>
                  <a:srgbClr val="FF0000"/>
                </a:solidFill>
              </a:rPr>
              <a:t>描画実行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7346951-B73E-44F0-846D-B46957E8785F}"/>
              </a:ext>
            </a:extLst>
          </p:cNvPr>
          <p:cNvCxnSpPr>
            <a:cxnSpLocks/>
          </p:cNvCxnSpPr>
          <p:nvPr/>
        </p:nvCxnSpPr>
        <p:spPr>
          <a:xfrm>
            <a:off x="5439417" y="2993424"/>
            <a:ext cx="0" cy="10006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77A0056-423A-42A6-A835-A88992C54F55}"/>
              </a:ext>
            </a:extLst>
          </p:cNvPr>
          <p:cNvSpPr txBox="1"/>
          <p:nvPr/>
        </p:nvSpPr>
        <p:spPr>
          <a:xfrm>
            <a:off x="4882819" y="4049675"/>
            <a:ext cx="1812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3. </a:t>
            </a:r>
            <a:r>
              <a:rPr kumimoji="1" lang="ja-JP" altLang="en-US" sz="1400" dirty="0">
                <a:solidFill>
                  <a:srgbClr val="FF0000"/>
                </a:solidFill>
              </a:rPr>
              <a:t>値は返さず，終了</a:t>
            </a:r>
            <a:endParaRPr kumimoji="1"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E29EFBD8-5B5A-4320-82A5-2813AD57E942}"/>
              </a:ext>
            </a:extLst>
          </p:cNvPr>
          <p:cNvSpPr/>
          <p:nvPr/>
        </p:nvSpPr>
        <p:spPr>
          <a:xfrm rot="16200000">
            <a:off x="2309517" y="1681141"/>
            <a:ext cx="143165" cy="1484988"/>
          </a:xfrm>
          <a:prstGeom prst="leftBrac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990B66-1F07-4083-A85C-519B448F5895}"/>
              </a:ext>
            </a:extLst>
          </p:cNvPr>
          <p:cNvSpPr txBox="1"/>
          <p:nvPr/>
        </p:nvSpPr>
        <p:spPr>
          <a:xfrm>
            <a:off x="2109229" y="2546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FF9900"/>
                </a:solidFill>
              </a:rPr>
              <a:t>引数</a:t>
            </a:r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4243FC21-05BB-4A9B-B642-09C057F872BC}"/>
              </a:ext>
            </a:extLst>
          </p:cNvPr>
          <p:cNvSpPr/>
          <p:nvPr/>
        </p:nvSpPr>
        <p:spPr>
          <a:xfrm rot="16200000">
            <a:off x="1128112" y="2123713"/>
            <a:ext cx="143168" cy="599846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2757A0-E77B-483D-8F42-4BDA40C2784D}"/>
              </a:ext>
            </a:extLst>
          </p:cNvPr>
          <p:cNvSpPr txBox="1"/>
          <p:nvPr/>
        </p:nvSpPr>
        <p:spPr>
          <a:xfrm>
            <a:off x="873676" y="25464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1"/>
                </a:solidFill>
              </a:rPr>
              <a:t>関数名</a:t>
            </a:r>
          </a:p>
        </p:txBody>
      </p:sp>
    </p:spTree>
    <p:extLst>
      <p:ext uri="{BB962C8B-B14F-4D97-AF65-F5344CB8AC3E}">
        <p14:creationId xmlns:p14="http://schemas.microsoft.com/office/powerpoint/2010/main" val="237756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19046</TotalTime>
  <Words>246</Words>
  <Application>Microsoft Office PowerPoint</Application>
  <PresentationFormat>画面に合わせる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Medium</vt:lpstr>
      <vt:lpstr>Arial</vt:lpstr>
      <vt:lpstr>Calibri</vt:lpstr>
      <vt:lpstr>Source Sans Pro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921</cp:revision>
  <dcterms:created xsi:type="dcterms:W3CDTF">2020-05-22T01:53:53Z</dcterms:created>
  <dcterms:modified xsi:type="dcterms:W3CDTF">2022-05-30T18:57:26Z</dcterms:modified>
</cp:coreProperties>
</file>