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294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CA1198A-6D5B-4BC8-9319-2FC70B2F8AE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B51898FC-DF35-4D55-8CD8-B92EA33197D3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EF138089-09EC-4FFF-AD72-F882E7DC3E87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CE19DD20-4638-421D-96CF-374823916FBF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prstGeom prst="rect">
            <a:avLst/>
          </a:prstGeom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5B07305E-006B-450F-93A0-73C05E743815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4329AE35-0800-45F4-BDD1-8FA08293262F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42674B1E-8461-467F-9E8F-77C4CF7FC71A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6632ACE3-352D-4D0B-9220-23CD760ECC36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43DA3613-B8D8-48A7-B827-5E2CB40EFF26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DBE09404-CBF8-44E3-830A-69552253F3CA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7D35A395-9473-4DE6-812C-F8D5EB9FAA5D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2973D7FF-63CF-4FBD-8C61-BDB789307C2D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28E945E1-BA9A-4FA9-B9DC-DE6B627B88BC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B4C3377D-D4EF-489B-826F-716E2BD31844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82A30FD7-CA06-48E8-A69F-8D3FC320D147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19A345E3-D1F6-489C-84B3-C65D20233F95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B2B8464E-FE69-4344-A5A0-D428C4971C8B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E04EDEB4-594A-4FA5-9998-8B2FA1D88A95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120" cy="3771000"/>
          </a:xfrm>
          <a:prstGeom prst="rect">
            <a:avLst/>
          </a:prstGeom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A19E1C76-0E22-4113-BE91-0DD9576DBBD1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398840" y="9555120"/>
            <a:ext cx="3366000" cy="4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8000"/>
              </a:lnSpc>
            </a:pPr>
            <a:fld id="{F18F1B97-01D7-4E8A-857C-68907622801F}" type="slidenum">
              <a:rPr lang="en-US" sz="1400" b="0" strike="noStrike" spc="-1">
                <a:solidFill>
                  <a:srgbClr val="000000"/>
                </a:solidFill>
                <a:latin typeface="Droid Sans"/>
                <a:ea typeface="+mn-ea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15960" y="1882800"/>
            <a:ext cx="8228520" cy="98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960" rIns="0" bIns="0" anchor="ctr">
            <a:noAutofit/>
          </a:bodyPr>
          <a:lstStyle/>
          <a:p>
            <a:pPr algn="r">
              <a:lnSpc>
                <a:spcPct val="93000"/>
              </a:lnSpc>
            </a:pPr>
            <a:r>
              <a:rPr lang="en-US" sz="3500" b="1" strike="noStrike" spc="-1">
                <a:solidFill>
                  <a:srgbClr val="FFFFFF"/>
                </a:solidFill>
                <a:latin typeface="Arial"/>
                <a:ea typeface="DejaVu Sans"/>
              </a:rPr>
              <a:t>3D Human Pose Estimation with 2D Marginal Heatmaps</a:t>
            </a:r>
            <a:endParaRPr lang="en-US" sz="35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700360" y="2971800"/>
            <a:ext cx="7057080" cy="9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" rIns="0" bIns="0">
            <a:noAutofit/>
          </a:bodyPr>
          <a:lstStyle/>
          <a:p>
            <a:pPr algn="r">
              <a:lnSpc>
                <a:spcPct val="98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Aiden Nibali, Zhen He, Staurt Morgan, Luke Predergast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2019 IEEE WCACV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859280" y="6273720"/>
            <a:ext cx="4967640" cy="9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8600" rIns="90000" bIns="45000">
            <a:noAutofit/>
          </a:bodyPr>
          <a:lstStyle/>
          <a:p>
            <a:pPr algn="r">
              <a:lnSpc>
                <a:spcPct val="98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Alberto Fung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Simon Badget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COSC6373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April 15, 2019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Proposed Contribution(s)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49360" y="2193840"/>
            <a:ext cx="9142920" cy="15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latin typeface="Conforta"/>
                <a:ea typeface="DejaVu Sans"/>
              </a:rPr>
              <a:t>3) Architecture with Axis Permutation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onforta"/>
                <a:ea typeface="DejaVu Sans"/>
              </a:rPr>
              <a:t>Manipulates activations to account for discrepancy between input and output space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49360" y="5532480"/>
            <a:ext cx="9142920" cy="15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Benefits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</p:txBody>
      </p:sp>
      <p:pic>
        <p:nvPicPr>
          <p:cNvPr id="156" name="Picture 4"/>
          <p:cNvPicPr/>
          <p:nvPr/>
        </p:nvPicPr>
        <p:blipFill>
          <a:blip r:embed="rId4"/>
          <a:stretch/>
        </p:blipFill>
        <p:spPr>
          <a:xfrm>
            <a:off x="2676240" y="3768480"/>
            <a:ext cx="4876200" cy="177156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551520" y="6129360"/>
            <a:ext cx="84837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Allows the model to aggregate depth cues into feature maps, which will then become pixel values along the z-axis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Architecture Overview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4"/>
          <a:stretch/>
        </p:blipFill>
        <p:spPr>
          <a:xfrm>
            <a:off x="182520" y="2925720"/>
            <a:ext cx="9782640" cy="138816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441297" y="5221582"/>
            <a:ext cx="5164373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chemeClr val="bg1">
                    <a:lumMod val="95000"/>
                  </a:schemeClr>
                </a:solidFill>
                <a:latin typeface="Conforta"/>
              </a:rPr>
              <a:t>256x256 image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chemeClr val="bg1">
                    <a:lumMod val="95000"/>
                  </a:schemeClr>
                </a:solidFill>
                <a:latin typeface="Conforta"/>
              </a:rPr>
              <a:t>Feature CNN (truncated Inception v4)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chemeClr val="bg1">
                    <a:lumMod val="95000"/>
                  </a:schemeClr>
                </a:solidFill>
                <a:latin typeface="Conforta"/>
              </a:rPr>
              <a:t>ResNet</a:t>
            </a:r>
            <a:r>
              <a:rPr lang="en-US" sz="2400" b="0" strike="noStrike" spc="-1" dirty="0">
                <a:solidFill>
                  <a:schemeClr val="bg1">
                    <a:lumMod val="95000"/>
                  </a:schemeClr>
                </a:solidFill>
                <a:latin typeface="Conforta"/>
              </a:rPr>
              <a:t> stages</a:t>
            </a:r>
          </a:p>
        </p:txBody>
      </p:sp>
      <p:pic>
        <p:nvPicPr>
          <p:cNvPr id="161" name="Picture 160"/>
          <p:cNvPicPr/>
          <p:nvPr/>
        </p:nvPicPr>
        <p:blipFill>
          <a:blip r:embed="rId5"/>
          <a:stretch/>
        </p:blipFill>
        <p:spPr>
          <a:xfrm>
            <a:off x="6873026" y="5221582"/>
            <a:ext cx="2475720" cy="134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Detailed Architecture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63" name="Picture 2"/>
          <p:cNvPicPr/>
          <p:nvPr/>
        </p:nvPicPr>
        <p:blipFill>
          <a:blip r:embed="rId4"/>
          <a:stretch/>
        </p:blipFill>
        <p:spPr>
          <a:xfrm>
            <a:off x="2595600" y="1920960"/>
            <a:ext cx="5028120" cy="520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Joint Loss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65" name="Picture 161"/>
          <p:cNvPicPr/>
          <p:nvPr/>
        </p:nvPicPr>
        <p:blipFill>
          <a:blip r:embed="rId4"/>
          <a:stretch/>
        </p:blipFill>
        <p:spPr>
          <a:xfrm>
            <a:off x="2011680" y="2103120"/>
            <a:ext cx="5577480" cy="22118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649160" y="4663440"/>
            <a:ext cx="677016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nforta"/>
                <a:ea typeface="DejaVu Sans"/>
              </a:rPr>
              <a:t>JSD = Jensen-Shannon divergence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Dataset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821600"/>
            <a:ext cx="8998560" cy="52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Datasets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MPII Human Pose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Human3.6M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MPI-INF-3DHP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Augmentation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Scale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Position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Rotation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Color</a:t>
            </a:r>
            <a:endParaRPr lang="en-US" sz="3000" b="0" strike="noStrike" spc="-1">
              <a:latin typeface="Arial"/>
            </a:endParaRPr>
          </a:p>
          <a:p>
            <a:pPr marL="562680" indent="-228240">
              <a:lnSpc>
                <a:spcPct val="98000"/>
              </a:lnSpc>
              <a:buClr>
                <a:srgbClr val="EEEFF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EEEFF0"/>
                </a:solidFill>
                <a:latin typeface="Conforta"/>
                <a:ea typeface="DejaVu Sans"/>
              </a:rPr>
              <a:t>Flipping</a:t>
            </a:r>
            <a:endParaRPr lang="en-US" sz="3000" b="0" strike="noStrike" spc="-1">
              <a:latin typeface="Arial"/>
            </a:endParaRPr>
          </a:p>
          <a:p>
            <a:pPr marL="740880" indent="-282960"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Training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2193840"/>
            <a:ext cx="8998560" cy="43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619920" indent="-228240">
              <a:lnSpc>
                <a:spcPct val="98000"/>
              </a:lnSpc>
              <a:spcAft>
                <a:spcPts val="7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Separate models for Human3.6 and MPI-INF-3DHP</a:t>
            </a:r>
            <a:endParaRPr lang="en-US" sz="2600" b="0" strike="noStrike" spc="-1">
              <a:latin typeface="Arial"/>
            </a:endParaRPr>
          </a:p>
          <a:p>
            <a:pPr marL="619920" indent="-228240">
              <a:lnSpc>
                <a:spcPct val="98000"/>
              </a:lnSpc>
              <a:spcAft>
                <a:spcPts val="7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32 Samples/batch (16 from 3D &amp; 16 from 2D dataset)</a:t>
            </a:r>
            <a:endParaRPr lang="en-US" sz="2600" b="0" strike="noStrike" spc="-1">
              <a:latin typeface="Arial"/>
            </a:endParaRPr>
          </a:p>
          <a:p>
            <a:pPr marL="426600" indent="-321120">
              <a:lnSpc>
                <a:spcPct val="98000"/>
              </a:lnSpc>
              <a:spcAft>
                <a:spcPts val="1426"/>
              </a:spcAft>
            </a:pPr>
            <a:endParaRPr lang="en-US" sz="2600" b="0" strike="noStrike" spc="-1">
              <a:latin typeface="Arial"/>
            </a:endParaRPr>
          </a:p>
          <a:p>
            <a:pPr marL="426600" indent="-321120">
              <a:lnSpc>
                <a:spcPct val="98000"/>
              </a:lnSpc>
              <a:spcAft>
                <a:spcPts val="1001"/>
              </a:spcAft>
            </a:pPr>
            <a:r>
              <a:rPr lang="en-US" sz="2600" b="1" strike="noStrike" spc="-1">
                <a:solidFill>
                  <a:srgbClr val="EEEFF0"/>
                </a:solidFill>
                <a:latin typeface="Conforta"/>
                <a:ea typeface="DejaVu Sans"/>
              </a:rPr>
              <a:t>Training</a:t>
            </a:r>
            <a:endParaRPr lang="en-US" sz="2600" b="0" strike="noStrike" spc="-1">
              <a:latin typeface="Arial"/>
            </a:endParaRPr>
          </a:p>
          <a:p>
            <a:pPr marL="621720" indent="-228240">
              <a:lnSpc>
                <a:spcPct val="98000"/>
              </a:lnSpc>
              <a:spcAft>
                <a:spcPts val="7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SGD</a:t>
            </a:r>
            <a:endParaRPr lang="en-US" sz="2600" b="0" strike="noStrike" spc="-1">
              <a:latin typeface="Arial"/>
            </a:endParaRPr>
          </a:p>
          <a:p>
            <a:pPr marL="621720" indent="-228240">
              <a:lnSpc>
                <a:spcPct val="98000"/>
              </a:lnSpc>
              <a:spcAft>
                <a:spcPts val="7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Momentum = 0.9</a:t>
            </a:r>
            <a:endParaRPr lang="en-US" sz="2600" b="0" strike="noStrike" spc="-1">
              <a:latin typeface="Arial"/>
            </a:endParaRPr>
          </a:p>
          <a:p>
            <a:pPr marL="621720" indent="-228240">
              <a:lnSpc>
                <a:spcPct val="98000"/>
              </a:lnSpc>
              <a:spcAft>
                <a:spcPts val="7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Learning rate = 1-cycle learning rate</a:t>
            </a:r>
            <a:endParaRPr lang="en-US" sz="2600" b="0" strike="noStrike" spc="-1">
              <a:latin typeface="Arial"/>
            </a:endParaRPr>
          </a:p>
          <a:p>
            <a:pPr marL="621720" indent="-228240">
              <a:lnSpc>
                <a:spcPct val="98000"/>
              </a:lnSpc>
              <a:spcAft>
                <a:spcPts val="7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Lrmax = 1.0</a:t>
            </a:r>
            <a:endParaRPr lang="en-US" sz="2600" b="0" strike="noStrike" spc="-1">
              <a:latin typeface="Arial"/>
            </a:endParaRPr>
          </a:p>
          <a:p>
            <a:pPr marL="858600" indent="-319680">
              <a:lnSpc>
                <a:spcPct val="98000"/>
              </a:lnSpc>
              <a:spcAft>
                <a:spcPts val="1137"/>
              </a:spcAft>
            </a:pPr>
            <a:endParaRPr lang="en-US" sz="2600" b="0" strike="noStrike" spc="-1">
              <a:latin typeface="Arial"/>
            </a:endParaRPr>
          </a:p>
          <a:p>
            <a:pPr marL="431280" indent="-317880">
              <a:lnSpc>
                <a:spcPct val="98000"/>
              </a:lnSpc>
              <a:spcAft>
                <a:spcPts val="1426"/>
              </a:spcAft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Tasks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702800"/>
            <a:ext cx="8998560" cy="56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619920" indent="-411120">
              <a:lnSpc>
                <a:spcPct val="98000"/>
              </a:lnSpc>
              <a:spcAft>
                <a:spcPts val="1001"/>
              </a:spcAft>
              <a:buClr>
                <a:srgbClr val="EEEFF0"/>
              </a:buClr>
              <a:buFont typeface="StarSymbol"/>
              <a:buAutoNum type="arabicPeriod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Running Model</a:t>
            </a:r>
            <a:endParaRPr lang="en-US" sz="26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Run without Docker</a:t>
            </a:r>
            <a:endParaRPr lang="en-US" sz="26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Missing Requirements</a:t>
            </a:r>
            <a:endParaRPr lang="en-US" sz="26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1426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CUDA on Windows</a:t>
            </a:r>
            <a:endParaRPr lang="en-US" sz="2600" b="0" strike="noStrike" spc="-1">
              <a:latin typeface="Arial"/>
            </a:endParaRPr>
          </a:p>
          <a:p>
            <a:pPr marL="619920" indent="-411120">
              <a:lnSpc>
                <a:spcPct val="98000"/>
              </a:lnSpc>
              <a:spcAft>
                <a:spcPts val="1426"/>
              </a:spcAft>
              <a:buClr>
                <a:srgbClr val="EEEFF0"/>
              </a:buClr>
              <a:buFont typeface="StarSymbol"/>
              <a:buAutoNum type="arabicPeriod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Identify Alternative Data Sets</a:t>
            </a:r>
            <a:endParaRPr lang="en-US" sz="2600" b="0" strike="noStrike" spc="-1">
              <a:latin typeface="Arial"/>
            </a:endParaRPr>
          </a:p>
          <a:p>
            <a:pPr marL="619920" indent="-411120">
              <a:lnSpc>
                <a:spcPct val="98000"/>
              </a:lnSpc>
              <a:spcAft>
                <a:spcPts val="1426"/>
              </a:spcAft>
              <a:buClr>
                <a:srgbClr val="EEEFF0"/>
              </a:buClr>
              <a:buFont typeface="StarSymbol"/>
              <a:buAutoNum type="arabicPeriod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Analyze Paper for Possible Limitations</a:t>
            </a:r>
            <a:endParaRPr lang="en-US" sz="2600" b="0" strike="noStrike" spc="-1">
              <a:latin typeface="Arial"/>
            </a:endParaRPr>
          </a:p>
          <a:p>
            <a:pPr marL="619920" indent="-411120">
              <a:lnSpc>
                <a:spcPct val="98000"/>
              </a:lnSpc>
              <a:spcAft>
                <a:spcPts val="1001"/>
              </a:spcAft>
              <a:buClr>
                <a:srgbClr val="EEEFF0"/>
              </a:buClr>
              <a:buFont typeface="StarSymbol"/>
              <a:buAutoNum type="arabicPeriod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Robustness Evaluation</a:t>
            </a:r>
            <a:endParaRPr lang="en-US" sz="26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Replication of reported results</a:t>
            </a:r>
            <a:endParaRPr lang="en-US" sz="26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Evaluate with alternative datasets</a:t>
            </a:r>
            <a:endParaRPr lang="en-US" sz="26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Analyze edge cases and limitations</a:t>
            </a:r>
            <a:endParaRPr lang="en-US" sz="2600" b="0" strike="noStrike" spc="-1">
              <a:latin typeface="Arial"/>
            </a:endParaRPr>
          </a:p>
          <a:p>
            <a:pPr marL="858600" indent="-319680">
              <a:lnSpc>
                <a:spcPct val="98000"/>
              </a:lnSpc>
              <a:spcAft>
                <a:spcPts val="1137"/>
              </a:spcAft>
            </a:pPr>
            <a:endParaRPr lang="en-US" sz="2600" b="0" strike="noStrike" spc="-1">
              <a:latin typeface="Arial"/>
            </a:endParaRPr>
          </a:p>
          <a:p>
            <a:pPr marL="431280" indent="-317160">
              <a:lnSpc>
                <a:spcPct val="98000"/>
              </a:lnSpc>
              <a:spcAft>
                <a:spcPts val="1426"/>
              </a:spcAft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Timeline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2193840"/>
            <a:ext cx="8998560" cy="42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426600" indent="-320760">
              <a:lnSpc>
                <a:spcPct val="98000"/>
              </a:lnSpc>
              <a:spcAft>
                <a:spcPts val="1426"/>
              </a:spcAft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Week 1 - 4/15 - 4/21</a:t>
            </a:r>
            <a:endParaRPr lang="en-US" sz="3200" b="0" strike="noStrike" spc="-1">
              <a:latin typeface="Arial"/>
            </a:endParaRPr>
          </a:p>
          <a:p>
            <a:pPr marL="858600" indent="-319680">
              <a:lnSpc>
                <a:spcPct val="98000"/>
              </a:lnSpc>
              <a:spcAft>
                <a:spcPts val="1426"/>
              </a:spcAft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Have model running – Identify Alternative Data Sets</a:t>
            </a:r>
            <a:endParaRPr lang="en-US" sz="2400" b="0" strike="noStrike" spc="-1">
              <a:latin typeface="Arial"/>
            </a:endParaRPr>
          </a:p>
          <a:p>
            <a:pPr marL="426600" indent="-320760">
              <a:lnSpc>
                <a:spcPct val="98000"/>
              </a:lnSpc>
              <a:spcAft>
                <a:spcPts val="1426"/>
              </a:spcAft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Week 2 - 4/22 - 4/29</a:t>
            </a:r>
            <a:endParaRPr lang="en-US" sz="3200" b="0" strike="noStrike" spc="-1">
              <a:latin typeface="Arial"/>
            </a:endParaRPr>
          </a:p>
          <a:p>
            <a:pPr marL="858600" indent="-319680">
              <a:lnSpc>
                <a:spcPct val="98000"/>
              </a:lnSpc>
              <a:spcAft>
                <a:spcPts val="1426"/>
              </a:spcAft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Run model against data sets</a:t>
            </a:r>
            <a:endParaRPr lang="en-US" sz="2400" b="0" strike="noStrike" spc="-1">
              <a:latin typeface="Arial"/>
            </a:endParaRPr>
          </a:p>
          <a:p>
            <a:pPr marL="426600" indent="-320760">
              <a:lnSpc>
                <a:spcPct val="98000"/>
              </a:lnSpc>
              <a:spcAft>
                <a:spcPts val="1426"/>
              </a:spcAft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Week 3 - 4/30 - 5/7</a:t>
            </a:r>
            <a:endParaRPr lang="en-US" sz="3200" b="0" strike="noStrike" spc="-1">
              <a:latin typeface="Arial"/>
            </a:endParaRPr>
          </a:p>
          <a:p>
            <a:pPr marL="858600" indent="-319680">
              <a:lnSpc>
                <a:spcPct val="98000"/>
              </a:lnSpc>
              <a:spcAft>
                <a:spcPts val="1137"/>
              </a:spcAft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Analyze Results – Compile report and presentation</a:t>
            </a:r>
            <a:endParaRPr lang="en-US" sz="2400" b="0" strike="noStrike" spc="-1">
              <a:latin typeface="Arial"/>
            </a:endParaRPr>
          </a:p>
          <a:p>
            <a:pPr marL="431640" indent="-317520">
              <a:lnSpc>
                <a:spcPct val="98000"/>
              </a:lnSpc>
              <a:spcAft>
                <a:spcPts val="1426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Deliverables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2279880"/>
            <a:ext cx="9113040" cy="39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561240" indent="-455400">
              <a:lnSpc>
                <a:spcPct val="98000"/>
              </a:lnSpc>
              <a:spcAft>
                <a:spcPts val="1001"/>
              </a:spcAft>
              <a:buClr>
                <a:srgbClr val="EEEFF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Link to Original Code</a:t>
            </a:r>
            <a:endParaRPr lang="en-US" sz="3200" b="0" strike="noStrike" spc="-1">
              <a:latin typeface="Arial"/>
            </a:endParaRPr>
          </a:p>
          <a:p>
            <a:pPr marL="896040" lvl="1" indent="-18252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Access to repository with changes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  <a:spcAft>
                <a:spcPts val="499"/>
              </a:spcAft>
            </a:pPr>
            <a:endParaRPr lang="en-US" sz="2400" b="0" strike="noStrike" spc="-1">
              <a:latin typeface="Arial"/>
            </a:endParaRPr>
          </a:p>
          <a:p>
            <a:pPr marL="561240" indent="-455400">
              <a:lnSpc>
                <a:spcPct val="98000"/>
              </a:lnSpc>
              <a:spcAft>
                <a:spcPts val="1001"/>
              </a:spcAft>
              <a:buClr>
                <a:srgbClr val="EEEFF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Model Robustness Testing Report</a:t>
            </a:r>
            <a:endParaRPr lang="en-US" sz="32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Quantitative Comparison – Reported Dataset</a:t>
            </a:r>
            <a:endParaRPr lang="en-US" sz="24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Quantitative Comparison – Alternative Dataset</a:t>
            </a:r>
            <a:endParaRPr lang="en-US" sz="24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Qualitative Comparison – Alternative Dataset</a:t>
            </a:r>
            <a:endParaRPr lang="en-US" sz="2400" b="0" strike="noStrike" spc="-1">
              <a:latin typeface="Arial"/>
            </a:endParaRPr>
          </a:p>
          <a:p>
            <a:pPr marL="880920" lvl="1" indent="-181080">
              <a:lnSpc>
                <a:spcPct val="98000"/>
              </a:lnSpc>
              <a:spcAft>
                <a:spcPts val="499"/>
              </a:spcAft>
              <a:buClr>
                <a:srgbClr val="EEEFF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EEFF0"/>
                </a:solidFill>
                <a:latin typeface="Conforta"/>
                <a:ea typeface="DejaVu Sans"/>
              </a:rPr>
              <a:t>Identified Limitation</a:t>
            </a:r>
            <a:r>
              <a:rPr lang="en-US" sz="2400" b="0" strike="noStrike" spc="-1">
                <a:solidFill>
                  <a:srgbClr val="EEEFF0"/>
                </a:solidFill>
                <a:latin typeface="Droid Sans"/>
                <a:ea typeface="DejaVu Sans"/>
              </a:rPr>
              <a:t>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36440" y="2017800"/>
            <a:ext cx="960012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>
            <a:noAutofit/>
          </a:bodyPr>
          <a:lstStyle/>
          <a:p>
            <a:pPr algn="r">
              <a:lnSpc>
                <a:spcPct val="98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Comfortaa"/>
                <a:ea typeface="DejaVu Sans"/>
              </a:rPr>
              <a:t>Questions?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88880" y="5364000"/>
            <a:ext cx="9358920" cy="4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Why?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39640" y="2160720"/>
            <a:ext cx="8998560" cy="250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429840" indent="-319680">
              <a:lnSpc>
                <a:spcPct val="98000"/>
              </a:lnSpc>
              <a:spcAft>
                <a:spcPts val="1426"/>
              </a:spcAft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Alberto -</a:t>
            </a:r>
            <a:endParaRPr lang="en-US" sz="3200" b="0" strike="noStrike" spc="-1">
              <a:latin typeface="Arial"/>
            </a:endParaRPr>
          </a:p>
          <a:p>
            <a:pPr marL="538560" indent="-319680">
              <a:lnSpc>
                <a:spcPct val="98000"/>
              </a:lnSpc>
              <a:spcAft>
                <a:spcPts val="1137"/>
              </a:spcAft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PhD focus in Biomechanics (motion analysis)</a:t>
            </a:r>
            <a:endParaRPr lang="en-US" sz="2800" b="0" strike="noStrike" spc="-1">
              <a:latin typeface="Arial"/>
            </a:endParaRPr>
          </a:p>
          <a:p>
            <a:pPr marL="1144440" indent="-182520">
              <a:lnSpc>
                <a:spcPct val="98000"/>
              </a:lnSpc>
              <a:spcAft>
                <a:spcPts val="1137"/>
              </a:spcAft>
              <a:buClr>
                <a:srgbClr val="EEEF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Sports performance</a:t>
            </a:r>
            <a:endParaRPr lang="en-US" sz="2800" b="0" strike="noStrike" spc="-1">
              <a:latin typeface="Arial"/>
            </a:endParaRPr>
          </a:p>
          <a:p>
            <a:pPr marL="1144440" indent="-182520">
              <a:lnSpc>
                <a:spcPct val="98000"/>
              </a:lnSpc>
              <a:spcAft>
                <a:spcPts val="1137"/>
              </a:spcAft>
              <a:buClr>
                <a:srgbClr val="EEEF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Rehabilitation</a:t>
            </a:r>
            <a:endParaRPr lang="en-US" sz="2800" b="0" strike="noStrike" spc="-1">
              <a:latin typeface="Arial"/>
            </a:endParaRPr>
          </a:p>
          <a:p>
            <a:pPr marL="431280" indent="-317880">
              <a:lnSpc>
                <a:spcPct val="98000"/>
              </a:lnSpc>
              <a:spcAft>
                <a:spcPts val="1426"/>
              </a:spcAf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93560" y="4629240"/>
            <a:ext cx="8998560" cy="250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429120" indent="-319680">
              <a:lnSpc>
                <a:spcPct val="98000"/>
              </a:lnSpc>
              <a:spcAft>
                <a:spcPts val="1426"/>
              </a:spcAft>
            </a:pPr>
            <a:r>
              <a:rPr lang="en-US" sz="3200" b="0" strike="noStrike" spc="-1">
                <a:solidFill>
                  <a:srgbClr val="EEEFF0"/>
                </a:solidFill>
                <a:latin typeface="Conforta"/>
                <a:ea typeface="DejaVu Sans"/>
              </a:rPr>
              <a:t>Simon -</a:t>
            </a:r>
            <a:endParaRPr lang="en-US" sz="3200" b="0" strike="noStrike" spc="-1">
              <a:latin typeface="Arial"/>
            </a:endParaRPr>
          </a:p>
          <a:p>
            <a:pPr marL="698400" indent="-319680">
              <a:lnSpc>
                <a:spcPct val="98000"/>
              </a:lnSpc>
              <a:spcAft>
                <a:spcPts val="1426"/>
              </a:spcAft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3D Modeling and Animation for Film &amp; Games</a:t>
            </a:r>
            <a:endParaRPr lang="en-US" sz="2800" b="0" strike="noStrike" spc="-1">
              <a:latin typeface="Arial"/>
            </a:endParaRPr>
          </a:p>
          <a:p>
            <a:pPr marL="698400" indent="-319680">
              <a:lnSpc>
                <a:spcPct val="98000"/>
              </a:lnSpc>
              <a:spcAft>
                <a:spcPts val="1426"/>
              </a:spcAft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Augmented / Virtual / Mixed Reality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Problem Statement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01640" y="1931760"/>
            <a:ext cx="3564000" cy="12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429840" indent="-319680">
              <a:lnSpc>
                <a:spcPct val="98000"/>
              </a:lnSpc>
              <a:spcAft>
                <a:spcPts val="1001"/>
              </a:spcAft>
            </a:pPr>
            <a:r>
              <a:rPr lang="en-US" sz="3200" b="1" strike="noStrike" spc="-1">
                <a:solidFill>
                  <a:srgbClr val="EEEFF0"/>
                </a:solidFill>
                <a:latin typeface="Conforta"/>
                <a:ea typeface="DejaVu Sans"/>
              </a:rPr>
              <a:t>Input </a:t>
            </a:r>
            <a:endParaRPr lang="en-US" sz="3200" b="0" strike="noStrike" spc="-1">
              <a:latin typeface="Arial"/>
            </a:endParaRPr>
          </a:p>
          <a:p>
            <a:pPr marL="429840" indent="-319680">
              <a:lnSpc>
                <a:spcPct val="98000"/>
              </a:lnSpc>
              <a:spcAft>
                <a:spcPts val="1426"/>
              </a:spcAft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Image with human(s)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8" name="Picture 3"/>
          <p:cNvPicPr/>
          <p:nvPr/>
        </p:nvPicPr>
        <p:blipFill>
          <a:blip r:embed="rId4"/>
          <a:stretch/>
        </p:blipFill>
        <p:spPr>
          <a:xfrm>
            <a:off x="2334240" y="3097440"/>
            <a:ext cx="1937160" cy="3590280"/>
          </a:xfrm>
          <a:prstGeom prst="rect">
            <a:avLst/>
          </a:prstGeom>
          <a:ln>
            <a:noFill/>
          </a:ln>
        </p:spPr>
      </p:pic>
      <p:pic>
        <p:nvPicPr>
          <p:cNvPr id="129" name="Picture 4"/>
          <p:cNvPicPr/>
          <p:nvPr/>
        </p:nvPicPr>
        <p:blipFill>
          <a:blip r:embed="rId5"/>
          <a:stretch/>
        </p:blipFill>
        <p:spPr>
          <a:xfrm>
            <a:off x="5781240" y="3111840"/>
            <a:ext cx="1845000" cy="35812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060520" y="1931760"/>
            <a:ext cx="5072040" cy="11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429840" indent="-319680">
              <a:lnSpc>
                <a:spcPct val="98000"/>
              </a:lnSpc>
              <a:spcAft>
                <a:spcPts val="1001"/>
              </a:spcAft>
            </a:pPr>
            <a:r>
              <a:rPr lang="en-US" sz="3200" b="1" strike="noStrike" spc="-1">
                <a:solidFill>
                  <a:srgbClr val="EEEFF0"/>
                </a:solidFill>
                <a:latin typeface="Conforta"/>
                <a:ea typeface="DejaVu Sans"/>
              </a:rPr>
              <a:t>Output</a:t>
            </a:r>
            <a:endParaRPr lang="en-US" sz="3200" b="0" strike="noStrike" spc="-1">
              <a:latin typeface="Arial"/>
            </a:endParaRPr>
          </a:p>
          <a:p>
            <a:pPr marL="429840" indent="-319680">
              <a:lnSpc>
                <a:spcPct val="98000"/>
              </a:lnSpc>
              <a:spcAft>
                <a:spcPts val="1426"/>
              </a:spcAft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Key joint location in 3D space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541400" y="4233600"/>
            <a:ext cx="982080" cy="4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Who Cares?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2193840"/>
            <a:ext cx="8998560" cy="43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05480">
              <a:lnSpc>
                <a:spcPct val="98000"/>
              </a:lnSpc>
              <a:spcAft>
                <a:spcPts val="1426"/>
              </a:spcAft>
            </a:pPr>
            <a:r>
              <a:rPr lang="en-US" sz="3600" b="0" strike="noStrike" spc="-1">
                <a:solidFill>
                  <a:srgbClr val="EEEFF0"/>
                </a:solidFill>
                <a:latin typeface="Conforta"/>
                <a:ea typeface="DejaVu Sans"/>
              </a:rPr>
              <a:t>Human Motion Analysis</a:t>
            </a:r>
            <a:endParaRPr lang="en-US" sz="3600" b="0" strike="noStrike" spc="-1">
              <a:latin typeface="Arial"/>
            </a:endParaRPr>
          </a:p>
          <a:p>
            <a:pPr marL="995760" lvl="1" indent="-228240">
              <a:lnSpc>
                <a:spcPct val="98000"/>
              </a:lnSpc>
              <a:spcAft>
                <a:spcPts val="1137"/>
              </a:spcAft>
              <a:buClr>
                <a:srgbClr val="EEEF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Animation</a:t>
            </a:r>
            <a:endParaRPr lang="en-US" sz="2800" b="0" strike="noStrike" spc="-1">
              <a:latin typeface="Arial"/>
            </a:endParaRPr>
          </a:p>
          <a:p>
            <a:pPr marL="995760" lvl="1" indent="-228240">
              <a:lnSpc>
                <a:spcPct val="98000"/>
              </a:lnSpc>
              <a:spcAft>
                <a:spcPts val="1137"/>
              </a:spcAft>
              <a:buClr>
                <a:srgbClr val="EEEF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Video game control</a:t>
            </a:r>
            <a:endParaRPr lang="en-US" sz="2800" b="0" strike="noStrike" spc="-1">
              <a:latin typeface="Arial"/>
            </a:endParaRPr>
          </a:p>
          <a:p>
            <a:pPr marL="995760" lvl="1" indent="-228240">
              <a:lnSpc>
                <a:spcPct val="98000"/>
              </a:lnSpc>
              <a:spcAft>
                <a:spcPts val="1137"/>
              </a:spcAft>
              <a:buClr>
                <a:srgbClr val="EEEF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Physical Rehabilitation</a:t>
            </a:r>
            <a:endParaRPr lang="en-US" sz="2800" b="0" strike="noStrike" spc="-1">
              <a:latin typeface="Arial"/>
            </a:endParaRPr>
          </a:p>
          <a:p>
            <a:pPr marL="995760" lvl="1" indent="-228240">
              <a:lnSpc>
                <a:spcPct val="98000"/>
              </a:lnSpc>
              <a:spcAft>
                <a:spcPts val="1137"/>
              </a:spcAft>
              <a:buClr>
                <a:srgbClr val="EEEF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EEFF0"/>
                </a:solidFill>
                <a:latin typeface="Conforta"/>
                <a:ea typeface="DejaVu Sans"/>
              </a:rPr>
              <a:t>Sports Biomechanics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Related Work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49360" y="2193840"/>
            <a:ext cx="9142920" cy="15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Volumetric Heatmap Approach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Design a model to produce a volumetric heatmap  to represent the estimation of each 3D joint location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0000" y="4537800"/>
            <a:ext cx="9142920" cy="15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Limitations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Representing each joint with a 3D volume takes considerable memory requirements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Proposed Contribution(s)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40000" y="2489400"/>
            <a:ext cx="9142920" cy="15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1) Use Marginal Heatmap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3D pose estimation by predicting three (3) two-dimensional marginal heatmaps per joint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49360" y="4371120"/>
            <a:ext cx="9142920" cy="15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Benefits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More memory efficient than existing heatmap-based 3D estimations with volumetric activations per joint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Proposed Contribution(s)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49360" y="2193840"/>
            <a:ext cx="9142920" cy="47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Volumetric Heatmap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i="1" strike="noStrike" spc="-1">
                <a:solidFill>
                  <a:srgbClr val="FFFFFF"/>
                </a:solidFill>
                <a:latin typeface="Conforta"/>
                <a:ea typeface="DejaVu Sans"/>
              </a:rPr>
              <a:t>depth x height x width </a:t>
            </a: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tensor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Each element represents the probability that  the joint is located in the corresponding spatial location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4"/>
          <a:stretch/>
        </p:blipFill>
        <p:spPr>
          <a:xfrm>
            <a:off x="3565440" y="3475080"/>
            <a:ext cx="3350160" cy="235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Proposed Contribution(s)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39640" y="1869480"/>
            <a:ext cx="9152640" cy="50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  <a:spcAft>
                <a:spcPts val="1001"/>
              </a:spcAft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Marginal Heatmap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Multiple 2D “views” from outside the volumetric heatmap can fully describe the location of a joint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45" name="Picture 3"/>
          <p:cNvPicPr/>
          <p:nvPr/>
        </p:nvPicPr>
        <p:blipFill>
          <a:blip r:embed="rId4"/>
          <a:stretch/>
        </p:blipFill>
        <p:spPr>
          <a:xfrm>
            <a:off x="2020359" y="3663720"/>
            <a:ext cx="6037122" cy="32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39640" y="179280"/>
            <a:ext cx="89985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ctr" anchorCtr="1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US" sz="4800" b="0" strike="noStrike" spc="-1">
                <a:solidFill>
                  <a:srgbClr val="EEEFF0"/>
                </a:solidFill>
                <a:latin typeface="Comfortaa"/>
                <a:ea typeface="DejaVu Sans"/>
              </a:rPr>
              <a:t>Proposed Contribution(s)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49360" y="2193840"/>
            <a:ext cx="9142920" cy="5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2) Regularization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39640" y="5029200"/>
            <a:ext cx="5181480" cy="5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8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Conforta"/>
                <a:ea typeface="DejaVu Sans"/>
              </a:rPr>
              <a:t>Benefits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endParaRPr lang="en-US" sz="3000" b="0" strike="noStrike" spc="-1">
              <a:latin typeface="Arial"/>
            </a:endParaRPr>
          </a:p>
        </p:txBody>
      </p:sp>
      <p:pic>
        <p:nvPicPr>
          <p:cNvPr id="149" name="Picture 4"/>
          <p:cNvPicPr/>
          <p:nvPr/>
        </p:nvPicPr>
        <p:blipFill>
          <a:blip r:embed="rId4"/>
          <a:stretch/>
        </p:blipFill>
        <p:spPr>
          <a:xfrm>
            <a:off x="5808240" y="1897560"/>
            <a:ext cx="3960000" cy="2055240"/>
          </a:xfrm>
          <a:prstGeom prst="rect">
            <a:avLst/>
          </a:prstGeom>
          <a:ln>
            <a:noFill/>
          </a:ln>
        </p:spPr>
      </p:pic>
      <p:pic>
        <p:nvPicPr>
          <p:cNvPr id="150" name="Picture 5"/>
          <p:cNvPicPr/>
          <p:nvPr/>
        </p:nvPicPr>
        <p:blipFill>
          <a:blip r:embed="rId5"/>
          <a:stretch/>
        </p:blipFill>
        <p:spPr>
          <a:xfrm>
            <a:off x="5807520" y="4160880"/>
            <a:ext cx="3278160" cy="313020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649440" y="2725920"/>
            <a:ext cx="495072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2282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Add regularization term to soft-argmax loss function</a:t>
            </a:r>
            <a:endParaRPr lang="en-US" sz="2400" b="0" strike="noStrike" spc="-1">
              <a:latin typeface="Arial"/>
            </a:endParaRPr>
          </a:p>
          <a:p>
            <a:pPr marL="34308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Explicitly guides predicted joint heatmaps to a spherical Gaussian distribution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38920" y="5617080"/>
            <a:ext cx="45781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nforta"/>
                <a:ea typeface="DejaVu Sans"/>
              </a:rPr>
              <a:t>Improves visual coherence of predicted heatmaps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463</Words>
  <Application>Microsoft Office PowerPoint</Application>
  <PresentationFormat>Custom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Comfortaa</vt:lpstr>
      <vt:lpstr>Conforta</vt:lpstr>
      <vt:lpstr>DejaVu Sans</vt:lpstr>
      <vt:lpstr>Droid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>Based on "Slideshow template for OpenOffice.org Impress" by Marc Stewart (http://img.obfuscatepenguin.net/fedora/slideshow-template/). License: CC-BY</dc:description>
  <cp:lastModifiedBy>Fung, Alberto</cp:lastModifiedBy>
  <cp:revision>428</cp:revision>
  <cp:lastPrinted>1601-01-01T00:00:00Z</cp:lastPrinted>
  <dcterms:created xsi:type="dcterms:W3CDTF">2019-04-09T19:42:29Z</dcterms:created>
  <dcterms:modified xsi:type="dcterms:W3CDTF">2019-04-18T02:19:31Z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19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19</vt:i4>
  </property>
</Properties>
</file>