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y="9144000" cx="16256000"/>
  <p:notesSz cx="6858000" cy="9144000"/>
  <p:embeddedFontLst>
    <p:embeddedFont>
      <p:font typeface="Merriweather Sans"/>
      <p:regular r:id="rId43"/>
      <p:bold r:id="rId44"/>
      <p:italic r:id="rId45"/>
      <p:boldItalic r:id="rId46"/>
    </p:embeddedFont>
    <p:embeddedFont>
      <p:font typeface="Cabin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BD0BCE2-1EC3-49FB-B083-EE5A9E7548EA}">
  <a:tblStyle styleId="{3BD0BCE2-1EC3-49FB-B083-EE5A9E7548EA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font" Target="fonts/MerriweatherSans-bold.fntdata"/><Relationship Id="rId43" Type="http://schemas.openxmlformats.org/officeDocument/2006/relationships/font" Target="fonts/MerriweatherSans-regular.fntdata"/><Relationship Id="rId46" Type="http://schemas.openxmlformats.org/officeDocument/2006/relationships/font" Target="fonts/MerriweatherSans-boldItalic.fntdata"/><Relationship Id="rId45" Type="http://schemas.openxmlformats.org/officeDocument/2006/relationships/font" Target="fonts/MerriweatherSans-italic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Cabin-bold.fntdata"/><Relationship Id="rId47" Type="http://schemas.openxmlformats.org/officeDocument/2006/relationships/font" Target="fonts/Cabin-regular.fntdata"/><Relationship Id="rId49" Type="http://schemas.openxmlformats.org/officeDocument/2006/relationships/font" Target="fonts/Cabin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0" Type="http://schemas.openxmlformats.org/officeDocument/2006/relationships/font" Target="fonts/Cabin-boldItalic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Merriweather Sans"/>
              <a:buNone/>
            </a:pPr>
            <a:r>
              <a:rPr b="0" i="0" lang="en-US" sz="20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Like a dog .... food ... food ...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5400000">
            <a:off x="9713912" y="2438400"/>
            <a:ext cx="780097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2322512" y="-1142999"/>
            <a:ext cx="780097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494" lvl="0" marL="749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41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333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38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93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8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44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302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59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494" lvl="0" marL="749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41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333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38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93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8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44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302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59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494" lvl="0" marL="749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41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333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38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93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8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44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302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59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Relationship Id="rId5" Type="http://schemas.openxmlformats.org/officeDocument/2006/relationships/image" Target="../media/image06.png"/><Relationship Id="rId6" Type="http://schemas.openxmlformats.org/officeDocument/2006/relationships/image" Target="../media/image04.png"/><Relationship Id="rId7" Type="http://schemas.openxmlformats.org/officeDocument/2006/relationships/image" Target="../media/image0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变量,表达式和语句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第二章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6008687" y="7775575"/>
            <a:ext cx="4008436" cy="98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更多Python信息:</a:t>
            </a:r>
            <a:b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www.pythonlearn.com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12" y="79279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9000" y="533400"/>
            <a:ext cx="1943100" cy="1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6362700" y="3632200"/>
            <a:ext cx="8843961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5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0.6    0.93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81025" y="5867400"/>
            <a:ext cx="6578599" cy="253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右边是表达式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运算完毕后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其结果将赋予 (分配给)  左手边的x.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(i.e. x).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6662736" y="4492625"/>
            <a:ext cx="3868737" cy="2395537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5" name="Shape 305"/>
          <p:cNvSpPr txBox="1"/>
          <p:nvPr/>
        </p:nvSpPr>
        <p:spPr>
          <a:xfrm>
            <a:off x="10652125" y="6604000"/>
            <a:ext cx="9001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81025" y="304800"/>
            <a:ext cx="6632575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变量是内存占位符，用来存储值。 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这个变量值可以通过新的赋值(0.93)取代旧值(0.6) 来更新。</a:t>
            </a:r>
          </a:p>
        </p:txBody>
      </p:sp>
      <p:cxnSp>
        <p:nvCxnSpPr>
          <p:cNvPr id="307" name="Shape 307"/>
          <p:cNvCxnSpPr/>
          <p:nvPr/>
        </p:nvCxnSpPr>
        <p:spPr>
          <a:xfrm flipH="1">
            <a:off x="6696075" y="1855786"/>
            <a:ext cx="5813424" cy="1943100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8" name="Shape 308"/>
          <p:cNvCxnSpPr/>
          <p:nvPr/>
        </p:nvCxnSpPr>
        <p:spPr>
          <a:xfrm flipH="1">
            <a:off x="10791824" y="1039812"/>
            <a:ext cx="763586" cy="885825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10791825" y="1022350"/>
            <a:ext cx="573086" cy="798512"/>
          </a:xfrm>
          <a:prstGeom prst="straightConnector1">
            <a:avLst/>
          </a:prstGeom>
          <a:noFill/>
          <a:ln cap="rnd" cmpd="sng" w="635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数字表达式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155700" y="2603500"/>
            <a:ext cx="83057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由于键盘的限制，我们使用“计算机语言”来表达数字运算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星号是乘号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幂 (乘方) 的符号和数学中不同</a:t>
            </a:r>
          </a:p>
        </p:txBody>
      </p:sp>
      <p:graphicFrame>
        <p:nvGraphicFramePr>
          <p:cNvPr id="316" name="Shape 316"/>
          <p:cNvGraphicFramePr/>
          <p:nvPr/>
        </p:nvGraphicFramePr>
        <p:xfrm>
          <a:off x="10795000" y="244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{3BD0BCE2-1EC3-49FB-B083-EE5A9E7548EA}</a:tableStyleId>
              </a:tblPr>
              <a:tblGrid>
                <a:gridCol w="2317750"/>
                <a:gridCol w="2317750"/>
              </a:tblGrid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200" u="none">
                          <a:solidFill>
                            <a:srgbClr val="00FFFF"/>
                          </a:solidFill>
                        </a:rPr>
                        <a:t>运算符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</a:rPr>
                        <a:t>运算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+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加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-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减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*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乘 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/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除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**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幂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95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</a:rPr>
                        <a:t>%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</a:rPr>
                        <a:t>求余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155700" y="241300"/>
            <a:ext cx="109600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数字表达式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727200" y="2990850"/>
            <a:ext cx="3641724" cy="530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print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440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5280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zz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zz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7531100" y="2736850"/>
            <a:ext cx="3152775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jj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jj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%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4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64</a:t>
            </a:r>
          </a:p>
        </p:txBody>
      </p:sp>
      <p:graphicFrame>
        <p:nvGraphicFramePr>
          <p:cNvPr id="324" name="Shape 324"/>
          <p:cNvGraphicFramePr/>
          <p:nvPr/>
        </p:nvGraphicFramePr>
        <p:xfrm>
          <a:off x="12077700" y="273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{3BD0BCE2-1EC3-49FB-B083-EE5A9E7548EA}</a:tableStyleId>
              </a:tblPr>
              <a:tblGrid>
                <a:gridCol w="1708150"/>
                <a:gridCol w="1708150"/>
              </a:tblGrid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400" u="none">
                          <a:solidFill>
                            <a:srgbClr val="00FFFF"/>
                          </a:solidFill>
                        </a:rPr>
                        <a:t>运算符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</a:rPr>
                        <a:t>运算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+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加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-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减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*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乘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/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除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**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幂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0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rgbClr val="00FFFF"/>
                          </a:solidFill>
                        </a:rPr>
                        <a:t>%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None/>
                      </a:pPr>
                      <a:r>
                        <a:rPr b="0" i="0" lang="en-US" sz="2300" u="none">
                          <a:solidFill>
                            <a:schemeClr val="lt1"/>
                          </a:solidFill>
                        </a:rPr>
                        <a:t>求余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25" name="Shape 325"/>
          <p:cNvCxnSpPr/>
          <p:nvPr/>
        </p:nvCxnSpPr>
        <p:spPr>
          <a:xfrm>
            <a:off x="8128000" y="6858000"/>
            <a:ext cx="12699" cy="595311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 flipH="1" rot="10800000">
            <a:off x="8128000" y="6858000"/>
            <a:ext cx="2035175" cy="25399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7" name="Shape 327"/>
          <p:cNvSpPr txBox="1"/>
          <p:nvPr/>
        </p:nvSpPr>
        <p:spPr>
          <a:xfrm>
            <a:off x="7502525" y="69215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8267700" y="6921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23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8512175" y="62531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 R 3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8267700" y="73787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</a:p>
        </p:txBody>
      </p:sp>
      <p:cxnSp>
        <p:nvCxnSpPr>
          <p:cNvPr id="331" name="Shape 331"/>
          <p:cNvCxnSpPr/>
          <p:nvPr/>
        </p:nvCxnSpPr>
        <p:spPr>
          <a:xfrm>
            <a:off x="8191500" y="8088311"/>
            <a:ext cx="584200" cy="0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 txBox="1"/>
          <p:nvPr/>
        </p:nvSpPr>
        <p:spPr>
          <a:xfrm>
            <a:off x="8496300" y="81534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求值顺序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155700" y="2819400"/>
            <a:ext cx="13931900" cy="34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当右手边有多个运算符- Python 必须知道先后秩序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这就叫“</a:t>
            </a: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运算符优先级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哪一个运算符 “优先” 其他的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095875" y="6718300"/>
            <a:ext cx="46212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1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**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155700" y="241300"/>
            <a:ext cx="13932000" cy="169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运算优先级规则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以最高优先级到最低优先级顺序排列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括号是最高优先级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幂 (乘方)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乘，除和求余数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加和减</a:t>
            </a:r>
          </a:p>
          <a:p>
            <a:pPr indent="-533400" lvl="1" marL="800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左至右</a:t>
            </a:r>
          </a:p>
        </p:txBody>
      </p:sp>
      <p:grpSp>
        <p:nvGrpSpPr>
          <p:cNvPr id="346" name="Shape 346"/>
          <p:cNvGrpSpPr/>
          <p:nvPr/>
        </p:nvGrpSpPr>
        <p:grpSpPr>
          <a:xfrm>
            <a:off x="12614275" y="4719636"/>
            <a:ext cx="2006599" cy="2386011"/>
            <a:chOff x="534987" y="-30161"/>
            <a:chExt cx="2006599" cy="2386011"/>
          </a:xfrm>
        </p:grpSpPr>
        <p:sp>
          <p:nvSpPr>
            <p:cNvPr id="347" name="Shape 347"/>
            <p:cNvSpPr txBox="1"/>
            <p:nvPr/>
          </p:nvSpPr>
          <p:spPr>
            <a:xfrm>
              <a:off x="534987" y="-30161"/>
              <a:ext cx="1762124" cy="238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括号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幂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乘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7F00"/>
                  </a:solidFill>
                  <a:latin typeface="Arial"/>
                  <a:ea typeface="Arial"/>
                  <a:cs typeface="Arial"/>
                  <a:sym typeface="Arial"/>
                </a:rPr>
                <a:t>加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左至右</a:t>
              </a:r>
            </a:p>
          </p:txBody>
        </p:sp>
        <p:cxnSp>
          <p:nvCxnSpPr>
            <p:cNvPr id="348" name="Shape 34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Shape 353"/>
          <p:cNvGrpSpPr/>
          <p:nvPr/>
        </p:nvGrpSpPr>
        <p:grpSpPr>
          <a:xfrm>
            <a:off x="3457575" y="5557836"/>
            <a:ext cx="2006599" cy="2386011"/>
            <a:chOff x="534987" y="-30161"/>
            <a:chExt cx="2006599" cy="2386011"/>
          </a:xfrm>
        </p:grpSpPr>
        <p:sp>
          <p:nvSpPr>
            <p:cNvPr id="354" name="Shape 354"/>
            <p:cNvSpPr txBox="1"/>
            <p:nvPr/>
          </p:nvSpPr>
          <p:spPr>
            <a:xfrm>
              <a:off x="534987" y="-30161"/>
              <a:ext cx="1192211" cy="238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括号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幂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乘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7F00"/>
                  </a:solidFill>
                  <a:latin typeface="Arial"/>
                  <a:ea typeface="Arial"/>
                  <a:cs typeface="Arial"/>
                  <a:sym typeface="Arial"/>
                </a:rPr>
                <a:t>加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左至右</a:t>
              </a:r>
            </a:p>
          </p:txBody>
        </p:sp>
        <p:cxnSp>
          <p:nvCxnSpPr>
            <p:cNvPr id="355" name="Shape 355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  <p:sp>
        <p:nvSpPr>
          <p:cNvPr id="356" name="Shape 356"/>
          <p:cNvSpPr txBox="1"/>
          <p:nvPr/>
        </p:nvSpPr>
        <p:spPr>
          <a:xfrm>
            <a:off x="10307636" y="990600"/>
            <a:ext cx="4283075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2 ** 3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4 * 5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891836" y="2540000"/>
            <a:ext cx="3130549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8 / 4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* 5</a:t>
            </a:r>
          </a:p>
        </p:txBody>
      </p:sp>
      <p:cxnSp>
        <p:nvCxnSpPr>
          <p:cNvPr id="358" name="Shape 358"/>
          <p:cNvCxnSpPr/>
          <p:nvPr/>
        </p:nvCxnSpPr>
        <p:spPr>
          <a:xfrm rot="10800000">
            <a:off x="12118975" y="1809750"/>
            <a:ext cx="76199" cy="714374"/>
          </a:xfrm>
          <a:prstGeom prst="straightConnector1">
            <a:avLst/>
          </a:prstGeom>
          <a:noFill/>
          <a:ln cap="rnd" cmpd="sng" w="63500">
            <a:solidFill>
              <a:srgbClr val="FF00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9" name="Shape 359"/>
          <p:cNvSpPr txBox="1"/>
          <p:nvPr/>
        </p:nvSpPr>
        <p:spPr>
          <a:xfrm>
            <a:off x="11298236" y="4000500"/>
            <a:ext cx="2316162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 * 5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>
            <a:off x="12396787" y="3348036"/>
            <a:ext cx="93662" cy="6778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x="11590336" y="5638800"/>
            <a:ext cx="1722437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 + 10</a:t>
            </a:r>
          </a:p>
        </p:txBody>
      </p:sp>
      <p:cxnSp>
        <p:nvCxnSpPr>
          <p:cNvPr id="362" name="Shape 362"/>
          <p:cNvCxnSpPr/>
          <p:nvPr/>
        </p:nvCxnSpPr>
        <p:spPr>
          <a:xfrm rot="10800000">
            <a:off x="12923836" y="4851400"/>
            <a:ext cx="76199" cy="77152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3" name="Shape 36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cxnSp>
        <p:nvCxnSpPr>
          <p:cNvPr id="364" name="Shape 364"/>
          <p:cNvCxnSpPr/>
          <p:nvPr/>
        </p:nvCxnSpPr>
        <p:spPr>
          <a:xfrm rot="10800000">
            <a:off x="12301537" y="6308725"/>
            <a:ext cx="96836" cy="708024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5" name="Shape 365"/>
          <p:cNvSpPr txBox="1"/>
          <p:nvPr/>
        </p:nvSpPr>
        <p:spPr>
          <a:xfrm>
            <a:off x="1455737" y="1309687"/>
            <a:ext cx="6467474" cy="295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 = 1 + 2 ** 3 / 4 *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Shape 370"/>
          <p:cNvGrpSpPr/>
          <p:nvPr/>
        </p:nvGrpSpPr>
        <p:grpSpPr>
          <a:xfrm>
            <a:off x="1933575" y="5913436"/>
            <a:ext cx="2006599" cy="2386011"/>
            <a:chOff x="534987" y="-30161"/>
            <a:chExt cx="2006599" cy="2386011"/>
          </a:xfrm>
        </p:grpSpPr>
        <p:sp>
          <p:nvSpPr>
            <p:cNvPr id="371" name="Shape 371"/>
            <p:cNvSpPr txBox="1"/>
            <p:nvPr/>
          </p:nvSpPr>
          <p:spPr>
            <a:xfrm>
              <a:off x="534987" y="-30161"/>
              <a:ext cx="1192211" cy="238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括号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幂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乘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7F00"/>
                  </a:solidFill>
                  <a:latin typeface="Arial"/>
                  <a:ea typeface="Arial"/>
                  <a:cs typeface="Arial"/>
                  <a:sym typeface="Arial"/>
                </a:rPr>
                <a:t>加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左至右</a:t>
              </a:r>
            </a:p>
          </p:txBody>
        </p:sp>
        <p:cxnSp>
          <p:nvCxnSpPr>
            <p:cNvPr id="372" name="Shape 372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  <p:sp>
        <p:nvSpPr>
          <p:cNvPr id="373" name="Shape 373"/>
          <p:cNvSpPr txBox="1"/>
          <p:nvPr/>
        </p:nvSpPr>
        <p:spPr>
          <a:xfrm>
            <a:off x="1455737" y="1309687"/>
            <a:ext cx="6467474" cy="295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 = 1 + 2 ** 3 / 4 *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0307636" y="990600"/>
            <a:ext cx="4283075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+ 2 ** 3 / 4 * 5</a:t>
            </a:r>
          </a:p>
        </p:txBody>
      </p:sp>
      <p:grpSp>
        <p:nvGrpSpPr>
          <p:cNvPr id="375" name="Shape 375"/>
          <p:cNvGrpSpPr/>
          <p:nvPr/>
        </p:nvGrpSpPr>
        <p:grpSpPr>
          <a:xfrm>
            <a:off x="10891836" y="1809750"/>
            <a:ext cx="3130549" cy="1530350"/>
            <a:chOff x="0" y="0"/>
            <a:chExt cx="3130549" cy="1528761"/>
          </a:xfrm>
        </p:grpSpPr>
        <p:sp>
          <p:nvSpPr>
            <p:cNvPr id="376" name="Shape 376"/>
            <p:cNvSpPr txBox="1"/>
            <p:nvPr/>
          </p:nvSpPr>
          <p:spPr>
            <a:xfrm>
              <a:off x="0" y="728662"/>
              <a:ext cx="313054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b="0" i="0" lang="en-US" sz="4800" u="none" cap="none" strike="noStrike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1 + 8 / 4 * 5</a:t>
              </a:r>
            </a:p>
          </p:txBody>
        </p:sp>
        <p:cxnSp>
          <p:nvCxnSpPr>
            <p:cNvPr id="377" name="Shape 377"/>
            <p:cNvCxnSpPr/>
            <p:nvPr/>
          </p:nvCxnSpPr>
          <p:spPr>
            <a:xfrm rot="10800000">
              <a:off x="1227137" y="0"/>
              <a:ext cx="76199" cy="714374"/>
            </a:xfrm>
            <a:prstGeom prst="straightConnector1">
              <a:avLst/>
            </a:prstGeom>
            <a:noFill/>
            <a:ln cap="rnd" cmpd="sng" w="63500">
              <a:solidFill>
                <a:srgbClr val="FF00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  <p:sp>
        <p:nvSpPr>
          <p:cNvPr id="378" name="Shape 378"/>
          <p:cNvSpPr txBox="1"/>
          <p:nvPr/>
        </p:nvSpPr>
        <p:spPr>
          <a:xfrm>
            <a:off x="11298236" y="4000500"/>
            <a:ext cx="2316162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+ 2 * 5</a:t>
            </a:r>
          </a:p>
        </p:txBody>
      </p:sp>
      <p:cxnSp>
        <p:nvCxnSpPr>
          <p:cNvPr id="379" name="Shape 379"/>
          <p:cNvCxnSpPr/>
          <p:nvPr/>
        </p:nvCxnSpPr>
        <p:spPr>
          <a:xfrm flipH="1" rot="10800000">
            <a:off x="12453936" y="3367087"/>
            <a:ext cx="38099" cy="56514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0" name="Shape 380"/>
          <p:cNvSpPr txBox="1"/>
          <p:nvPr/>
        </p:nvSpPr>
        <p:spPr>
          <a:xfrm>
            <a:off x="11590336" y="5638800"/>
            <a:ext cx="1722437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 + 10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12925424" y="4852986"/>
            <a:ext cx="74611" cy="769937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2" name="Shape 382"/>
          <p:cNvSpPr txBox="1"/>
          <p:nvPr/>
        </p:nvSpPr>
        <p:spPr>
          <a:xfrm>
            <a:off x="12085636" y="70485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cxnSp>
        <p:nvCxnSpPr>
          <p:cNvPr id="383" name="Shape 383"/>
          <p:cNvCxnSpPr/>
          <p:nvPr/>
        </p:nvCxnSpPr>
        <p:spPr>
          <a:xfrm rot="10800000">
            <a:off x="12322174" y="6546849"/>
            <a:ext cx="57150" cy="601661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4" name="Shape 384"/>
          <p:cNvSpPr txBox="1"/>
          <p:nvPr/>
        </p:nvSpPr>
        <p:spPr>
          <a:xfrm>
            <a:off x="11226800" y="977900"/>
            <a:ext cx="1663700" cy="812799"/>
          </a:xfrm>
          <a:prstGeom prst="rect">
            <a:avLst/>
          </a:prstGeom>
          <a:noFill/>
          <a:ln cap="rnd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11823700" y="2540000"/>
            <a:ext cx="1308100" cy="8127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12319000" y="4000500"/>
            <a:ext cx="1308100" cy="8127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1506200" y="5638800"/>
            <a:ext cx="1866900" cy="812799"/>
          </a:xfrm>
          <a:prstGeom prst="rect">
            <a:avLst/>
          </a:prstGeom>
          <a:noFill/>
          <a:ln cap="rnd" cmpd="sng" w="254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88" name="Shape 388"/>
          <p:cNvGrpSpPr/>
          <p:nvPr/>
        </p:nvGrpSpPr>
        <p:grpSpPr>
          <a:xfrm>
            <a:off x="5027612" y="3386137"/>
            <a:ext cx="6618286" cy="2238375"/>
            <a:chOff x="0" y="0"/>
            <a:chExt cx="6616699" cy="2238375"/>
          </a:xfrm>
        </p:grpSpPr>
        <p:sp>
          <p:nvSpPr>
            <p:cNvPr id="389" name="Shape 389"/>
            <p:cNvSpPr txBox="1"/>
            <p:nvPr/>
          </p:nvSpPr>
          <p:spPr>
            <a:xfrm>
              <a:off x="0" y="574675"/>
              <a:ext cx="5232400" cy="16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注意：按照左至右的规则， 8/4 在4*5 之前被运算</a:t>
              </a:r>
            </a:p>
          </p:txBody>
        </p:sp>
        <p:cxnSp>
          <p:nvCxnSpPr>
            <p:cNvPr id="390" name="Shape 390"/>
            <p:cNvCxnSpPr/>
            <p:nvPr/>
          </p:nvCxnSpPr>
          <p:spPr>
            <a:xfrm flipH="1">
              <a:off x="3757612" y="0"/>
              <a:ext cx="2859086" cy="563562"/>
            </a:xfrm>
            <a:prstGeom prst="straightConnector1">
              <a:avLst/>
            </a:prstGeom>
            <a:noFill/>
            <a:ln cap="rnd" cmpd="sng" w="63500">
              <a:solidFill>
                <a:srgbClr val="FFF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1155700" y="241300"/>
            <a:ext cx="105791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运算符优先级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记住运算顺序从高到低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不确定时 – 用括号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写程序时 – 数学表达式最好简洁易懂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需要处理复杂冗长的数学表达式时，可以通过分段使之简单明了</a:t>
            </a:r>
          </a:p>
        </p:txBody>
      </p:sp>
      <p:grpSp>
        <p:nvGrpSpPr>
          <p:cNvPr id="397" name="Shape 397"/>
          <p:cNvGrpSpPr/>
          <p:nvPr/>
        </p:nvGrpSpPr>
        <p:grpSpPr>
          <a:xfrm>
            <a:off x="12728575" y="1379537"/>
            <a:ext cx="2006599" cy="2386011"/>
            <a:chOff x="534987" y="-30161"/>
            <a:chExt cx="2006599" cy="2386011"/>
          </a:xfrm>
        </p:grpSpPr>
        <p:sp>
          <p:nvSpPr>
            <p:cNvPr id="398" name="Shape 398"/>
            <p:cNvSpPr txBox="1"/>
            <p:nvPr/>
          </p:nvSpPr>
          <p:spPr>
            <a:xfrm>
              <a:off x="534987" y="-30161"/>
              <a:ext cx="1192211" cy="238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括号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幂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乘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7F00"/>
                  </a:solidFill>
                  <a:latin typeface="Arial"/>
                  <a:ea typeface="Arial"/>
                  <a:cs typeface="Arial"/>
                  <a:sym typeface="Arial"/>
                </a:rPr>
                <a:t>加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Arial"/>
                <a:buNone/>
              </a:pPr>
              <a:r>
                <a:rPr b="0" i="0" lang="en-US" sz="31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左至右</a:t>
              </a:r>
            </a:p>
          </p:txBody>
        </p:sp>
        <p:cxnSp>
          <p:nvCxnSpPr>
            <p:cNvPr id="399" name="Shape 399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cap="rnd" cmpd="sng" w="889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  <p:sp>
        <p:nvSpPr>
          <p:cNvPr id="400" name="Shape 400"/>
          <p:cNvSpPr txBox="1"/>
          <p:nvPr/>
        </p:nvSpPr>
        <p:spPr>
          <a:xfrm>
            <a:off x="3428062" y="8209000"/>
            <a:ext cx="8642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期中考试的一道问题: 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1 + 2 * 3 - 4 / 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整除问题!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1155700" y="2590800"/>
            <a:ext cx="7327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整数除法四舍五入，其结果仍是整数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浮点除法，其结果仍是浮点数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591800" y="2647950"/>
            <a:ext cx="4241799" cy="530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10.0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99.0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0.99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2274886" y="8302625"/>
            <a:ext cx="5564187" cy="552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Python 3.0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中规则有所调整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整数和浮点数混合运算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1155700" y="2603500"/>
            <a:ext cx="631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表达式中只要有一个数字是浮点数，其结果为浮点数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该表达式中的其余整数会自动调整为浮点数后参与运算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172700" y="2813050"/>
            <a:ext cx="5281612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99.0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3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4.0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-50800" y="-76200"/>
            <a:ext cx="16357599" cy="9296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0" y="2006600"/>
            <a:ext cx="11506200" cy="2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2436" y="2381250"/>
            <a:ext cx="3641724" cy="5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1684336" y="4416425"/>
            <a:ext cx="12901611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37150" tIns="0">
            <a:noAutofit/>
          </a:bodyPr>
          <a:lstStyle/>
          <a:p>
            <a:pPr indent="-11112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25C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1B325C"/>
                </a:solidFill>
                <a:latin typeface="Arial"/>
                <a:ea typeface="Arial"/>
                <a:cs typeface="Arial"/>
                <a:sym typeface="Arial"/>
              </a:rPr>
              <a:t>Unless otherwise noted, the content of this course material is licensed under a Creative Commons Attribution 3.0 License.</a:t>
            </a:r>
          </a:p>
          <a:p>
            <a:pPr indent="-11112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35B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20335B"/>
                </a:solidFill>
                <a:latin typeface="Arial"/>
                <a:ea typeface="Arial"/>
                <a:cs typeface="Arial"/>
                <a:sym typeface="Arial"/>
              </a:rPr>
              <a:t>http://creativecommons.org/licenses/by/3.0/.</a:t>
            </a:r>
          </a:p>
          <a:p>
            <a:pPr indent="-11112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400" u="none" cap="none" strike="noStrike">
              <a:solidFill>
                <a:srgbClr val="1B32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12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25C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1B325C"/>
                </a:solidFill>
                <a:latin typeface="Arial"/>
                <a:ea typeface="Arial"/>
                <a:cs typeface="Arial"/>
                <a:sym typeface="Arial"/>
              </a:rPr>
              <a:t>Copyright 2010-  Charles R. Severance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9037" y="8231186"/>
            <a:ext cx="3738561" cy="4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4900" y="7785100"/>
            <a:ext cx="1346199" cy="13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什么是“</a:t>
            </a: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b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1155700" y="2603500"/>
            <a:ext cx="72136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 Python 不管变量, 字符和 常量 都被相应地赋予一种“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知道整数和字符串的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不同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举例：当对象是数字时，“+” 为 “加号” 。当对象是字符串时， “+” 为 “连字符”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982200" y="3549650"/>
            <a:ext cx="5102224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ddd = 1 + 4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print ddd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eee = 'hello ' +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print eee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518400" y="8153400"/>
            <a:ext cx="8310562" cy="554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连字符 = 把2个以上的字符串连接在一起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1155700" y="241300"/>
            <a:ext cx="73152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b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规则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155700" y="2603500"/>
            <a:ext cx="74676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知道 每一个 对象的“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有些类型，不能使用某些运算符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例如：不能在类型是字符串的对象做数学运算 “加 1”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可以用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 这个操作显示对象的类型.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9007475" y="1358900"/>
            <a:ext cx="6692899" cy="68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eee = 'hello ' +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eee = eee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TypeError: cannot concatenate 'str' and 'int'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(eee)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('hello')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(1)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数字的</a:t>
            </a: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1155700" y="2603500"/>
            <a:ext cx="8407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数字有两大类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是整数: -14, -2, 0, 1, 100, 401233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Float带有小数点:  -2.5 , 0.0, 98.6, 14.0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还有其他的数字类型- 都是Int 或 Float的变形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11595100" y="2533650"/>
            <a:ext cx="3300412" cy="582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type (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temp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98.6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temp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(1.0)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1155700" y="241300"/>
            <a:ext cx="79883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类型转换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1155700" y="2603500"/>
            <a:ext cx="69214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当整数和浮点数一起进行运算时，整数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自动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转化为浮点数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可以用int() 和 float()进行强制转换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9690100" y="1301750"/>
            <a:ext cx="6075362" cy="68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float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(99)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0.99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i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f =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float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42.0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(f)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'float'&gt;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2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float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(3)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4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-2.5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1155700" y="241300"/>
            <a:ext cx="60324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字符串转换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1155700" y="2603500"/>
            <a:ext cx="61594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也可以用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和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float()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在字符串和整数间转换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如果字符串不是由数字组成，Python会提示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错误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8470900" y="730250"/>
            <a:ext cx="7340600" cy="7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TypeError: cannot concatenate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&lt;type 'int'&gt;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ival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nsv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niv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nsv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File "&lt;stdin&gt;", line 1, in &lt;module&gt;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用户输入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1511300" y="2590800"/>
            <a:ext cx="64007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可以用</a:t>
            </a:r>
            <a:r>
              <a:rPr b="0" i="0" lang="en-US" sz="3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raw_input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功能让Python 暂停程序，等待用户键盘输入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这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raw_input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的返回值的类型是字符串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9066211" y="4559300"/>
            <a:ext cx="6759575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nam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raw_input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Who are you?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'Welcome', </a:t>
            </a: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nam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10299700" y="6731000"/>
            <a:ext cx="4281486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Who are you?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1511300" y="241300"/>
            <a:ext cx="9791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转换用户输入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1485900" y="2489200"/>
            <a:ext cx="6400799" cy="46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可以用类型转换功能把从用户输入得到的字符串转换为数字类型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以后，会教大家如何处理非法的用户输入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9244011" y="3683000"/>
            <a:ext cx="6421437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inp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raw_input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Europe floor?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usf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inp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'US floor', </a:t>
            </a: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usf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10883900" y="6515100"/>
            <a:ext cx="31496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Europe floor?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 floor 1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6100" y="508000"/>
            <a:ext cx="3174999" cy="21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Python的注释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Python忽略所有在# 字符之后的内容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为什么要加注释?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备注这一节代码的输入输出和功能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记录代码的作者以及辅助信息</a:t>
            </a:r>
          </a:p>
          <a:p>
            <a:pPr indent="-533400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使一行代码暂时失效– 譬如做测试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/>
        </p:nvSpPr>
        <p:spPr>
          <a:xfrm>
            <a:off x="4927600" y="203200"/>
            <a:ext cx="6042024" cy="872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# Get the name of the file and open 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 = raw_input('Enter file:')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 = open(name, 'r')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 = handle.read()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words = text.split()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7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# Count word frequency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counts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for word in words: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counts[word] = counts.get(word,0)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7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# Find the most common word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bigcount = 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bigword = 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for word,count in counts.items():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if bigcount is None or count &gt; bigcount: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    bigword = word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    bigcount = count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7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# All 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print bigword, bigcount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字符串</a:t>
            </a:r>
            <a:r>
              <a:rPr b="0" i="0" lang="en-US" sz="7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运算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1511300" y="2590800"/>
            <a:ext cx="8369299" cy="504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一些数学</a:t>
            </a:r>
            <a:r>
              <a:rPr b="0" i="0" lang="en-US" sz="3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运算符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也能用在字符串上</a:t>
            </a:r>
          </a:p>
          <a:p>
            <a:pPr indent="-787399" lvl="1" marL="15494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FFFF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等于 “连字符”</a:t>
            </a:r>
          </a:p>
          <a:p>
            <a:pPr indent="-787399" lvl="1" marL="15494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FFFF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等于 “多次连接”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知道什么是字符串什么是数字，并做相应的操作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1077575" y="3503612"/>
            <a:ext cx="4406900" cy="2924175"/>
          </a:xfrm>
          <a:prstGeom prst="rect">
            <a:avLst/>
          </a:prstGeom>
          <a:noFill/>
          <a:ln cap="rnd" cmpd="sng" w="254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'abc'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'123’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Abc123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'Hi'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HiHiHiHiHi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常量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511300" y="2590800"/>
            <a:ext cx="13233399" cy="452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固定值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例如数字，字母和字符串称为 “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常量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– 因为它们的值不会改变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数字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常量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所见即所得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字符串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常量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用单引号 (‘)或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双引号表示 (")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24" name="Shape 224"/>
          <p:cNvSpPr txBox="1"/>
          <p:nvPr/>
        </p:nvSpPr>
        <p:spPr>
          <a:xfrm>
            <a:off x="10185400" y="5181600"/>
            <a:ext cx="5603874" cy="350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123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98.6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98.6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print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8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'Hello world'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变量名记忆术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变量名由程序员决定，如何命名需选用最优方案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给变量命名的目的就是有助于我们记住这个变量的功能 (“</a:t>
            </a:r>
            <a:r>
              <a:rPr b="0" i="0" lang="en-US" sz="3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记忆术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= “帮助记忆”)</a:t>
            </a:r>
          </a:p>
          <a:p>
            <a:pPr indent="-7874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初学者会觉得命名很难，因为好得变量名似乎都是关键字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4670425" y="8331200"/>
            <a:ext cx="770254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/>
        </p:nvSpPr>
        <p:spPr>
          <a:xfrm>
            <a:off x="1208087" y="1676400"/>
            <a:ext cx="7265986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x1q3z9ocd = 35.0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x1q3z9afd = 12.50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x1q3p9afd = x1q3z9ocd * x1q3z9afd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 x1q3p9afd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7137400" y="5499100"/>
            <a:ext cx="3821112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hours = 35.0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rate = 12.50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pay = hours * rate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pay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 = 35.0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 = 12.50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 = a * b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print c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536700" y="6057900"/>
            <a:ext cx="32511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这段代码</a:t>
            </a:r>
            <a:b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的作用?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/>
        </p:nvSpPr>
        <p:spPr>
          <a:xfrm>
            <a:off x="1125537" y="381000"/>
            <a:ext cx="1744661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练习题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3136900" y="2413000"/>
            <a:ext cx="10706100" cy="34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写一个程序，根据用户输入的小时数和小时工资额，来计算出应付工资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35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2.75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1162000" y="448925"/>
            <a:ext cx="13932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小结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923225" y="1409700"/>
            <a:ext cx="13932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182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类型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保留字符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变量 (有助记忆的)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运算符</a:t>
            </a:r>
          </a:p>
          <a:p>
            <a:pPr indent="-3182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运算优先级</a:t>
            </a:r>
          </a:p>
          <a:p>
            <a:pPr indent="-3182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整除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类型之间的转换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用户输入</a:t>
            </a:r>
          </a:p>
          <a:p>
            <a:pPr indent="-3182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注释 (#)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155700" y="25781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是一种占位符，用于引用计算机内存地址，以便程序员通过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“名”储存和提取相应的数据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名由程序员命名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可以通过赋值语句，改变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值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0388600" y="6083300"/>
            <a:ext cx="5016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9534525" y="62801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0350500" y="7721600"/>
            <a:ext cx="5016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           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9518650" y="7924800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624136" y="6235700"/>
            <a:ext cx="233203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 </a:t>
            </a:r>
            <a:r>
              <a:rPr b="0" i="0" lang="en-US" sz="5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= </a:t>
            </a:r>
            <a:r>
              <a:rPr b="0" i="0" lang="en-US" sz="5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12.2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  <a:r>
              <a:rPr b="0" i="0" lang="en-US" sz="5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5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2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10690224" y="6305550"/>
            <a:ext cx="763587" cy="903287"/>
            <a:chOff x="0" y="0"/>
            <a:chExt cx="762000" cy="901700"/>
          </a:xfrm>
        </p:grpSpPr>
        <p:cxnSp>
          <p:nvCxnSpPr>
            <p:cNvPr id="237" name="Shape 237"/>
            <p:cNvCxnSpPr/>
            <p:nvPr/>
          </p:nvCxnSpPr>
          <p:spPr>
            <a:xfrm flipH="1">
              <a:off x="0" y="15875"/>
              <a:ext cx="762000" cy="885825"/>
            </a:xfrm>
            <a:prstGeom prst="straightConnector1">
              <a:avLst/>
            </a:prstGeom>
            <a:noFill/>
            <a:ln cap="rnd" cmpd="sng" w="63500">
              <a:solidFill>
                <a:srgbClr val="FF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8" name="Shape 238"/>
            <p:cNvCxnSpPr/>
            <p:nvPr/>
          </p:nvCxnSpPr>
          <p:spPr>
            <a:xfrm>
              <a:off x="0" y="0"/>
              <a:ext cx="571500" cy="796924"/>
            </a:xfrm>
            <a:prstGeom prst="straightConnector1">
              <a:avLst/>
            </a:prstGeom>
            <a:noFill/>
            <a:ln cap="rnd" cmpd="sng" w="63500">
              <a:solidFill>
                <a:srgbClr val="FF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39" name="Shape 239"/>
          <p:cNvSpPr txBox="1"/>
          <p:nvPr/>
        </p:nvSpPr>
        <p:spPr>
          <a:xfrm>
            <a:off x="11852275" y="6242050"/>
            <a:ext cx="1219199" cy="93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5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565400" y="7772400"/>
            <a:ext cx="2187574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5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155700" y="241300"/>
            <a:ext cx="139320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Python变量名命名规则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155700" y="2316025"/>
            <a:ext cx="13932000" cy="59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第一个字符必须为字母或下划线_ 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只能在字母，数字和下划线中选取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区分大小写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优: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spam    eggs   spam23    _speed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劣: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23spam     #sign  var.12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异: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spam   Spam   SPAM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保留字符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155700" y="2603500"/>
            <a:ext cx="13931900" cy="212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不能用以下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保留词组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作为变量名/ 标志符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867150" y="4349750"/>
            <a:ext cx="8501061" cy="40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and   del   for   is   raise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assert   elif   from   lambda   return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   else   global   not   try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class   except   if   or   while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   exec   import   pass   yield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   ﬁnally   in   print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语句或行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452686" y="2711450"/>
            <a:ext cx="2706687" cy="40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5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5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736725" y="7988300"/>
            <a:ext cx="10779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变量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56137" y="7988300"/>
            <a:ext cx="1616074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4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运算符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8266111" y="7886700"/>
            <a:ext cx="1076324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常量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217400" y="7886700"/>
            <a:ext cx="2155824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保留字符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594600" y="3694112"/>
            <a:ext cx="3462337" cy="2493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赋值语句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赋值表达式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打印语句</a:t>
            </a:r>
          </a:p>
        </p:txBody>
      </p:sp>
      <p:cxnSp>
        <p:nvCxnSpPr>
          <p:cNvPr id="265" name="Shape 265"/>
          <p:cNvCxnSpPr/>
          <p:nvPr/>
        </p:nvCxnSpPr>
        <p:spPr>
          <a:xfrm flipH="1" rot="10800000">
            <a:off x="5918200" y="3962400"/>
            <a:ext cx="1330324" cy="17461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6" name="Shape 266"/>
          <p:cNvCxnSpPr/>
          <p:nvPr/>
        </p:nvCxnSpPr>
        <p:spPr>
          <a:xfrm>
            <a:off x="5842000" y="4724400"/>
            <a:ext cx="1289049" cy="9524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 flipH="1" rot="10800000">
            <a:off x="5765800" y="5715000"/>
            <a:ext cx="1330324" cy="17461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赋值语句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55700" y="2603500"/>
            <a:ext cx="13931900" cy="29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我们用</a:t>
            </a: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赋值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语句 (=) 把值赋给一个变量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赋值语句：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左手边的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用于存储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右手边的表达式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运算后的结果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708400" y="6438900"/>
            <a:ext cx="8843961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3.9   </a:t>
            </a:r>
            <a:r>
              <a:rPr b="0" i="0" lang="en-US" sz="5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i="0" lang="en-US" sz="5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 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*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(  1   </a:t>
            </a:r>
            <a:r>
              <a:rPr b="0" i="0" lang="en-US" sz="5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5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800600" y="6388100"/>
            <a:ext cx="7937499" cy="1066799"/>
          </a:xfrm>
          <a:prstGeom prst="rect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6362700" y="3632200"/>
            <a:ext cx="8843961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5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x =</a:t>
            </a:r>
            <a:r>
              <a:rPr b="0" i="0" lang="en-US" sz="5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81025" y="5943600"/>
            <a:ext cx="6578599" cy="2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右边是表达式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运算完毕后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其结果将赋予</a:t>
            </a:r>
            <a:b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(分配给)  x.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9699625" y="2844800"/>
            <a:ext cx="6715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4004925" y="2997200"/>
            <a:ext cx="6715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cxnSp>
        <p:nvCxnSpPr>
          <p:cNvPr id="286" name="Shape 286"/>
          <p:cNvCxnSpPr/>
          <p:nvPr/>
        </p:nvCxnSpPr>
        <p:spPr>
          <a:xfrm flipH="1" rot="10800000">
            <a:off x="10323511" y="1925637"/>
            <a:ext cx="606425" cy="849312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11207750" y="1976436"/>
            <a:ext cx="3001961" cy="1041400"/>
          </a:xfrm>
          <a:prstGeom prst="straightConnector1">
            <a:avLst/>
          </a:prstGeom>
          <a:noFill/>
          <a:ln cap="rnd" cmpd="sng" w="635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8" name="Shape 288"/>
          <p:cNvSpPr txBox="1"/>
          <p:nvPr/>
        </p:nvSpPr>
        <p:spPr>
          <a:xfrm>
            <a:off x="13065125" y="5054600"/>
            <a:ext cx="6715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0.4</a:t>
            </a:r>
          </a:p>
        </p:txBody>
      </p:sp>
      <p:cxnSp>
        <p:nvCxnSpPr>
          <p:cNvPr id="289" name="Shape 28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1" name="Shape 291"/>
          <p:cNvCxnSpPr/>
          <p:nvPr/>
        </p:nvCxnSpPr>
        <p:spPr>
          <a:xfrm flipH="1" rot="10800000">
            <a:off x="11555411" y="5638800"/>
            <a:ext cx="1630361" cy="849312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2" name="Shape 292"/>
          <p:cNvSpPr txBox="1"/>
          <p:nvPr/>
        </p:nvSpPr>
        <p:spPr>
          <a:xfrm>
            <a:off x="10652125" y="6604000"/>
            <a:ext cx="90011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</a:p>
        </p:txBody>
      </p:sp>
      <p:cxnSp>
        <p:nvCxnSpPr>
          <p:cNvPr id="293" name="Shape 293"/>
          <p:cNvCxnSpPr/>
          <p:nvPr/>
        </p:nvCxnSpPr>
        <p:spPr>
          <a:xfrm flipH="1" rot="10800000">
            <a:off x="13776325" y="4579937"/>
            <a:ext cx="485775" cy="485775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4" name="Shape 294"/>
          <p:cNvCxnSpPr/>
          <p:nvPr/>
        </p:nvCxnSpPr>
        <p:spPr>
          <a:xfrm rot="10800000">
            <a:off x="12665074" y="4457699"/>
            <a:ext cx="520700" cy="66040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95" name="Shape 29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变量是内存占位符，用来存储值 (0.6).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