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4" r:id="rId4"/>
    <p:sldMasterId id="2147483715" r:id="rId5"/>
    <p:sldMasterId id="2147483716" r:id="rId6"/>
    <p:sldMasterId id="2147483717" r:id="rId7"/>
    <p:sldMasterId id="2147483718" r:id="rId8"/>
    <p:sldMasterId id="214748371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9144000" cx="16256000"/>
  <p:notesSz cx="6858000" cy="9144000"/>
  <p:embeddedFontLst>
    <p:embeddedFont>
      <p:font typeface="Merriweather Sans"/>
      <p:regular r:id="rId42"/>
      <p:bold r:id="rId43"/>
      <p:italic r:id="rId44"/>
      <p:boldItalic r:id="rId45"/>
    </p:embeddedFont>
    <p:embeddedFont>
      <p:font typeface="Cabin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8010794-6026-4762-8411-01E65BD714AF}">
  <a:tblStyle styleId="{98010794-6026-4762-8411-01E65BD714AF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font" Target="fonts/MerriweatherSans-regular.fntdata"/><Relationship Id="rId41" Type="http://schemas.openxmlformats.org/officeDocument/2006/relationships/slide" Target="slides/slide31.xml"/><Relationship Id="rId44" Type="http://schemas.openxmlformats.org/officeDocument/2006/relationships/font" Target="fonts/MerriweatherSans-italic.fntdata"/><Relationship Id="rId43" Type="http://schemas.openxmlformats.org/officeDocument/2006/relationships/font" Target="fonts/MerriweatherSans-bold.fntdata"/><Relationship Id="rId46" Type="http://schemas.openxmlformats.org/officeDocument/2006/relationships/font" Target="fonts/Cabin-regular.fntdata"/><Relationship Id="rId45" Type="http://schemas.openxmlformats.org/officeDocument/2006/relationships/font" Target="fonts/Merriweather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Cabin-italic.fntdata"/><Relationship Id="rId47" Type="http://schemas.openxmlformats.org/officeDocument/2006/relationships/font" Target="fonts/Cabin-bold.fntdata"/><Relationship Id="rId49" Type="http://schemas.openxmlformats.org/officeDocument/2006/relationships/font" Target="fonts/Cabin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Merriweather Sans"/>
              <a:buNone/>
            </a:pPr>
            <a:r>
              <a:rPr b="0" i="0" lang="en-US" sz="20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4" name="Shape 224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hyperlink" Target="www.pythonlearn.com" TargetMode="External"/><Relationship Id="rId6" Type="http://schemas.openxmlformats.org/officeDocument/2006/relationships/image" Target="../media/image00.png"/><Relationship Id="rId7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8.jpg"/><Relationship Id="rId6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3.jpg"/><Relationship Id="rId6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条件执行语句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第3章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759700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更多课程信息访问：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0662" y="80640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4144948" y="355600"/>
            <a:ext cx="81356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思考一下关于开始/结束代码块的问题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369" name="Shape 369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372" name="Shape 372"/>
          <p:cNvCxnSpPr/>
          <p:nvPr/>
        </p:nvCxnSpPr>
        <p:spPr>
          <a:xfrm flipH="1" rot="10800000">
            <a:off x="10287000" y="1239712"/>
            <a:ext cx="1350900" cy="32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 flipH="1" rot="10800000">
            <a:off x="11626850" y="1239575"/>
            <a:ext cx="11100" cy="7574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4" name="Shape 374"/>
          <p:cNvCxnSpPr/>
          <p:nvPr/>
        </p:nvCxnSpPr>
        <p:spPr>
          <a:xfrm flipH="1" rot="10800000">
            <a:off x="8491536" y="1979612"/>
            <a:ext cx="36512" cy="561498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5" name="Shape 375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6" name="Shape 376"/>
          <p:cNvCxnSpPr/>
          <p:nvPr/>
        </p:nvCxnSpPr>
        <p:spPr>
          <a:xfrm flipH="1" rot="10800000">
            <a:off x="14293850" y="45089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7" name="Shape 377"/>
          <p:cNvCxnSpPr>
            <a:endCxn id="368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8" name="Shape 378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9" name="Shape 379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0" name="Shape 380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382" name="Shape 382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3" name="Shape 383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7847011" y="2152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587850" y="35279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条件分支的嵌套</a:t>
            </a:r>
          </a:p>
        </p:txBody>
      </p:sp>
      <p:cxnSp>
        <p:nvCxnSpPr>
          <p:cNvPr id="387" name="Shape 387"/>
          <p:cNvCxnSpPr/>
          <p:nvPr/>
        </p:nvCxnSpPr>
        <p:spPr>
          <a:xfrm flipH="1" rot="10800000">
            <a:off x="14293850" y="64901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双分支决策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有些时候我们希望程序当决策为真是做一些操作，决策为假时做另一些操作。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就像路口的两个分岔一样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我们必须选择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这条或者那条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路，但又不能都选择。</a:t>
            </a:r>
          </a:p>
        </p:txBody>
      </p:sp>
      <p:sp>
        <p:nvSpPr>
          <p:cNvPr id="394" name="Shape 394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396" name="Shape 396"/>
          <p:cNvCxnSpPr/>
          <p:nvPr/>
        </p:nvCxnSpPr>
        <p:spPr>
          <a:xfrm flipH="1" rot="10800000">
            <a:off x="129032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 flipH="1" rot="10800000">
            <a:off x="142430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 flipH="1" rot="10800000">
            <a:off x="111823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2" name="Shape 402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3" name="Shape 403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4" name="Shape 404"/>
          <p:cNvCxnSpPr/>
          <p:nvPr/>
        </p:nvCxnSpPr>
        <p:spPr>
          <a:xfrm flipH="1" rot="10800000">
            <a:off x="80899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 flipH="1" rot="10800000">
            <a:off x="80708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8" name="Shape 408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9" name="Shape 409"/>
          <p:cNvCxnSpPr/>
          <p:nvPr/>
        </p:nvCxnSpPr>
        <p:spPr>
          <a:xfrm flipH="1" rot="10800000">
            <a:off x="111950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0" name="Shape 410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用else实现双分支</a:t>
            </a: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7" name="Shape 417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19" name="Shape 419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0" name="Shape 420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1" name="Shape 421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2" name="Shape 422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24" name="Shape 424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5" name="Shape 425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6" name="Shape 426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27" name="Shape 427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9" name="Shape 429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30" name="Shape 430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1" name="Shape 431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2" name="Shape 432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3" name="Shape 433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40" name="Shape 440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1" name="Shape 441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6" name="Shape 446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7" name="Shape 447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48" name="Shape 448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51" name="Shape 451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2" name="Shape 452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4" name="Shape 454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58" name="Shape 458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用else实现双分支</a:t>
            </a: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5" name="Shape 465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8" name="Shape 468"/>
          <p:cNvCxnSpPr/>
          <p:nvPr/>
        </p:nvCxnSpPr>
        <p:spPr>
          <a:xfrm flipH="1" rot="10800000">
            <a:off x="8820150" y="7008799"/>
            <a:ext cx="6488099" cy="1032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9" name="Shape 469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71" name="Shape 471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2" name="Shape 472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3" name="Shape 473"/>
          <p:cNvCxnSpPr/>
          <p:nvPr/>
        </p:nvCxnSpPr>
        <p:spPr>
          <a:xfrm flipH="1" rot="10800000">
            <a:off x="8769350" y="6838975"/>
            <a:ext cx="18900" cy="7460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75" name="Shape 475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8" name="Shape 478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0" name="Shape 480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2" name="Shape 482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83" name="Shape 483"/>
          <p:cNvCxnSpPr/>
          <p:nvPr/>
        </p:nvCxnSpPr>
        <p:spPr>
          <a:xfrm flipH="1" rot="10800000">
            <a:off x="8770936" y="5199137"/>
            <a:ext cx="4799" cy="4095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4" name="Shape 484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985822" y="3067050"/>
            <a:ext cx="47979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91" name="Shape 491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4" name="Shape 494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97" name="Shape 497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8" name="Shape 498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9" name="Shape 499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500" name="Shape 500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02" name="Shape 502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04" name="Shape 504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7" name="Shape 507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8" name="Shape 508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9" name="Shape 509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10" name="Shape 510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11" name="Shape 511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985821" y="3067050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18" name="Shape 518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1" name="Shape 521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24" name="Shape 524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5" name="Shape 525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6" name="Shape 526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527" name="Shape 527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8" name="Shape 528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29" name="Shape 529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31" name="Shape 531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2" name="Shape 532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4" name="Shape 534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5" name="Shape 535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6" name="Shape 536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37" name="Shape 537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8" name="Shape 538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39" name="Shape 539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6" name="Shape 546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48" name="Shape 548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49" name="Shape 549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0" name="Shape 550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52" name="Shape 552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3" name="Shape 553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4" name="Shape 554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555" name="Shape 555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6" name="Shape 556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57" name="Shape 557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0" name="Shape 560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62" name="Shape 562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63" name="Shape 563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4" name="Shape 564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65" name="Shape 565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6" name="Shape 566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67" name="Shape 567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1354120" y="29146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x&lt; 40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条件执行步骤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程序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&lt; 10: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'Smaller’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'Bigger'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'Finis'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solidFill>
            <a:srgbClr val="0000FF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9" name="Shape 259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flipH="1" rot="10800000">
            <a:off x="4783137" y="27495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4" name="Shape 264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6" name="Shape 266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8" name="Shape 268"/>
          <p:cNvCxnSpPr/>
          <p:nvPr/>
        </p:nvCxnSpPr>
        <p:spPr>
          <a:xfrm flipH="1" rot="10800000">
            <a:off x="4783137" y="54927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9" name="Shape 269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2" name="Shape 272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多分支的小谜题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1404919" y="2835350"/>
            <a:ext cx="6410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什么内容永远不会被打印出来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结构</a:t>
            </a:r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来将某一块可能有问题的代码框起来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框起来的代码运行正常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将被跳过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框起来的代码运行错误常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程序直接跳到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代码块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79121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5" name="Shape 595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96" name="Shape 596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全部完成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/>
        </p:nvSpPr>
        <p:spPr>
          <a:xfrm>
            <a:off x="8293100" y="2946400"/>
            <a:ext cx="72516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3" name="Shape 603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程序在此处终止</a:t>
            </a:r>
          </a:p>
        </p:txBody>
      </p:sp>
      <p:cxnSp>
        <p:nvCxnSpPr>
          <p:cNvPr id="604" name="Shape 604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5" name="Shape 605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全部完成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软件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设备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中央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处理器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单元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主要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存储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</a:p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设备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二级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存储</a:t>
            </a:r>
          </a:p>
        </p:txBody>
      </p:sp>
      <p:cxnSp>
        <p:nvCxnSpPr>
          <p:cNvPr id="618" name="Shape 618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19" name="Shape 619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0" name="Shape 620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1" name="Shape 621"/>
          <p:cNvCxnSpPr/>
          <p:nvPr/>
        </p:nvCxnSpPr>
        <p:spPr>
          <a:xfrm flipH="1" rot="10800000">
            <a:off x="5024437" y="5943600"/>
            <a:ext cx="989012" cy="19049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2" name="Shape 622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3" name="Shape 623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24" name="Shape 624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普通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计算机</a:t>
            </a:r>
          </a:p>
        </p:txBody>
      </p:sp>
      <p:grpSp>
        <p:nvGrpSpPr>
          <p:cNvPr id="625" name="Shape 625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626" name="Shape 6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7" name="Shape 627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当第一个转换操作出现错误时--程序会跳转到except：其他后续语句和程序会继续执行</a:t>
            </a:r>
          </a:p>
        </p:txBody>
      </p:sp>
      <p:cxnSp>
        <p:nvCxnSpPr>
          <p:cNvPr id="635" name="Shape 635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36" name="Shape 636"/>
          <p:cNvSpPr txBox="1"/>
          <p:nvPr/>
        </p:nvSpPr>
        <p:spPr>
          <a:xfrm>
            <a:off x="8836025" y="6311900"/>
            <a:ext cx="6437400" cy="143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当第二个转换操作成功后-程序跳过except：其他语句和程序会继续执行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38" name="Shape 638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39" name="Shape 639"/>
          <p:cNvCxnSpPr/>
          <p:nvPr/>
        </p:nvCxnSpPr>
        <p:spPr>
          <a:xfrm flipH="1" rot="10800000">
            <a:off x="7643025" y="8017811"/>
            <a:ext cx="969900" cy="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646" name="Shape 646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47" name="Shape 647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3" name="Shape 653"/>
          <p:cNvCxnSpPr/>
          <p:nvPr/>
        </p:nvCxnSpPr>
        <p:spPr>
          <a:xfrm flipH="1" rot="10800000">
            <a:off x="9947275" y="4618036"/>
            <a:ext cx="22225" cy="43973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54" name="Shape 654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655" name="Shape 655"/>
          <p:cNvCxnSpPr/>
          <p:nvPr/>
        </p:nvCxnSpPr>
        <p:spPr>
          <a:xfrm flipH="1" rot="10800000">
            <a:off x="9942675" y="5940375"/>
            <a:ext cx="4799" cy="15503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6" name="Shape 656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7" name="Shape 657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60" name="Shape 660"/>
          <p:cNvCxnSpPr/>
          <p:nvPr/>
        </p:nvCxnSpPr>
        <p:spPr>
          <a:xfrm flipH="1" rot="10800000">
            <a:off x="9927550" y="6737349"/>
            <a:ext cx="2351700" cy="405300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61" name="Shape 661"/>
          <p:cNvSpPr txBox="1"/>
          <p:nvPr/>
        </p:nvSpPr>
        <p:spPr>
          <a:xfrm>
            <a:off x="12369875" y="7340600"/>
            <a:ext cx="34670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(安全网)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示例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练习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重新编写薪水计算程序，使得当雇员工作超过40小时时，超过的部分按1.5倍时薪计算。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练习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重新编写薪水计算程序，使用try/catch来处理异常（非数字）输入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比较操作符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958175" y="2324100"/>
            <a:ext cx="638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布尔表达式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提出一个问题并且以’对’或’错’作为结果，达到控制程序运行流程的目的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布尔表达式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比较操作符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来计算结果的真/假-对/错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比较操作符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使用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变量但是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并不改变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变量值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sng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记住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用于赋值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7988300" y="26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{98010794-6026-4762-8411-01E65BD714AF}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3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意义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小于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小于等于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大于等于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大于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不等于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总结</a:t>
            </a:r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1155700" y="2603500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比较运算符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&lt;= &gt;= &gt; &lt; !=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逻辑运算符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and or not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但分支决策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来处理出错的情况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8186275" y="2706875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双分支决策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: 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与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else :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条件嵌套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elif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实现多分支决策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来处理出错的情况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Mengyuan Jing(景梦园)</a:t>
            </a:r>
          </a:p>
        </p:txBody>
      </p:sp>
      <p:pic>
        <p:nvPicPr>
          <p:cNvPr id="695" name="Shape 6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比较运算符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003300" y="1343025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>
            <a:off x="8423749" y="5411949"/>
            <a:ext cx="1789799" cy="1302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1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单分支决策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55575" y="1524000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188200" y="2881311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6306400" y="3725299"/>
            <a:ext cx="640499" cy="339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2" name="Shape 302"/>
          <p:cNvCxnSpPr/>
          <p:nvPr/>
        </p:nvCxnSpPr>
        <p:spPr>
          <a:xfrm flipH="1">
            <a:off x="4852361" y="6194425"/>
            <a:ext cx="2264400" cy="498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4" name="Shape 304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7" name="Shape 307"/>
          <p:cNvCxnSpPr/>
          <p:nvPr/>
        </p:nvCxnSpPr>
        <p:spPr>
          <a:xfrm flipH="1" rot="10800000">
            <a:off x="14168437" y="2444874"/>
            <a:ext cx="15899" cy="644400"/>
          </a:xfrm>
          <a:prstGeom prst="straightConnector1">
            <a:avLst/>
          </a:prstGeom>
          <a:noFill/>
          <a:ln cap="rnd" cmpd="sng" w="50800">
            <a:solidFill>
              <a:srgbClr val="00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>
            <a:off x="14162087" y="2422525"/>
            <a:ext cx="69899" cy="3859199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12098336" y="6299200"/>
            <a:ext cx="2149499" cy="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10" name="Shape 310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增加缩进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在if语句或者for语句(:之后)的缩进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保持缩进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用于指示代码块所处的域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受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影响的部分)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减少缩进</a:t>
            </a:r>
            <a:r>
              <a:rPr i="1"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回归到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if语句或者for语句的域，意味着它们代码块的域已到末尾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空白行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被程序忽略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不影响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注释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自成一行忽略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101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注意</a:t>
            </a:r>
            <a:r>
              <a:rPr b="0" i="0" lang="en-US" sz="7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7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关掉</a:t>
            </a:r>
            <a:r>
              <a:rPr b="0" i="0" lang="en-US" sz="7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</a:t>
            </a:r>
            <a:r>
              <a:rPr lang="en-US" sz="7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bs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155650" y="224155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大部分文本编辑器可以将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转换为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空格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你需要确保开启了这个功能，方法如下：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*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尤其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关注某一行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被缩进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了多少。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如果你混合使用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空格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你可能会遇到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(缩进错误)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哪怕程序看起来没有任何问题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931325" y="7837725"/>
            <a:ext cx="120332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在你现在思考这个问题的时候就马上去进行上面的操作，这样我们都可以保持程序的基本正确性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fmla="val 41925" name="adj1"/>
              <a:gd fmla="val 23141" name="adj2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fmla="val 28791" name="adj1"/>
              <a:gd fmla="val 26088" name="adj2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这个操作可以避开很多不必要的麻烦。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144949" y="355600"/>
            <a:ext cx="76371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在if/for之后增加或者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保持</a:t>
            </a: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减少缩进表明代码块当前作用域结束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cxnSp>
        <p:nvCxnSpPr>
          <p:cNvPr id="343" name="Shape 343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5" name="Shape 345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3" name="Shape 353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