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y="9144000" cx="16256000"/>
  <p:notesSz cx="6858000" cy="9144000"/>
  <p:embeddedFontLst>
    <p:embeddedFont>
      <p:font typeface="Cabin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bin-regular.fntdata"/><Relationship Id="rId20" Type="http://schemas.openxmlformats.org/officeDocument/2006/relationships/slide" Target="slides/slide12.xml"/><Relationship Id="rId42" Type="http://schemas.openxmlformats.org/officeDocument/2006/relationships/font" Target="fonts/Cabin-italic.fntdata"/><Relationship Id="rId41" Type="http://schemas.openxmlformats.org/officeDocument/2006/relationships/font" Target="fonts/Cabin-bold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43" Type="http://schemas.openxmlformats.org/officeDocument/2006/relationships/font" Target="fonts/Cabin-boldItalic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00.png"/><Relationship Id="rId5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2/library/stdtypes.html#string-method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05.jpg"/><Relationship Id="rId6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字符串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第</a:t>
            </a: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6 章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7759700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398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elegant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622800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</a:t>
            </a:r>
            <a:r>
              <a:rPr b="0" i="0" lang="en-US" sz="3600" u="none" cap="none" strike="noStrike">
                <a:solidFill>
                  <a:srgbClr val="B45F06"/>
                </a:solidFill>
                <a:latin typeface="Cabin"/>
                <a:ea typeface="Cabin"/>
                <a:cs typeface="Cabin"/>
                <a:sym typeface="Cabin"/>
              </a:rPr>
              <a:t>elegant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5" y="3222575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003300" y="2146300"/>
            <a:ext cx="6565800" cy="537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Looking deeper into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1155700" y="2603500"/>
            <a:ext cx="59816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140700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letter</a:t>
            </a:r>
          </a:p>
        </p:txBody>
      </p:sp>
      <p:grpSp>
        <p:nvGrpSpPr>
          <p:cNvPr id="333" name="Shape 333"/>
          <p:cNvGrpSpPr/>
          <p:nvPr/>
        </p:nvGrpSpPr>
        <p:grpSpPr>
          <a:xfrm>
            <a:off x="7594589" y="3437028"/>
            <a:ext cx="8391615" cy="1897047"/>
            <a:chOff x="0" y="0"/>
            <a:chExt cx="8389937" cy="1897047"/>
          </a:xfrm>
        </p:grpSpPr>
        <p:sp>
          <p:nvSpPr>
            <p:cNvPr id="334" name="Shape 334"/>
            <p:cNvSpPr txBox="1"/>
            <p:nvPr/>
          </p:nvSpPr>
          <p:spPr>
            <a:xfrm>
              <a:off x="0" y="469900"/>
              <a:ext cx="3255962" cy="622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Iteration variable</a:t>
              </a: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3703637" y="0"/>
              <a:ext cx="4686300" cy="622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b="0" i="0" lang="en-US" sz="3600" u="none" cap="none" strike="noStrike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Six-character string</a:t>
              </a:r>
            </a:p>
          </p:txBody>
        </p:sp>
        <p:cxnSp>
          <p:nvCxnSpPr>
            <p:cNvPr id="336" name="Shape 336"/>
            <p:cNvCxnSpPr/>
            <p:nvPr/>
          </p:nvCxnSpPr>
          <p:spPr>
            <a:xfrm rot="10800000">
              <a:off x="1468265" y="1074747"/>
              <a:ext cx="984600" cy="822300"/>
            </a:xfrm>
            <a:prstGeom prst="straightConnector1">
              <a:avLst/>
            </a:prstGeom>
            <a:noFill/>
            <a:ln cap="rnd" cmpd="sng" w="63500">
              <a:solidFill>
                <a:srgbClr val="00FF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  <p:cxnSp>
          <p:nvCxnSpPr>
            <p:cNvPr id="337" name="Shape 337"/>
            <p:cNvCxnSpPr/>
            <p:nvPr/>
          </p:nvCxnSpPr>
          <p:spPr>
            <a:xfrm flipH="1" rot="10800000">
              <a:off x="5434424" y="966711"/>
              <a:ext cx="727200" cy="822300"/>
            </a:xfrm>
            <a:prstGeom prst="straightConnector1">
              <a:avLst/>
            </a:prstGeom>
            <a:noFill/>
            <a:ln cap="rnd" cmpd="sng" w="63500">
              <a:solidFill>
                <a:srgbClr val="FF7F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6700837" y="27115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50" name="Shape 350"/>
          <p:cNvCxnSpPr/>
          <p:nvPr/>
        </p:nvCxnSpPr>
        <p:spPr>
          <a:xfrm flipH="1" rot="10800000">
            <a:off x="3157537" y="5238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letter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Advance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letter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2062161" y="7366000"/>
            <a:ext cx="1244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iteration variable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1155700" y="2339725"/>
            <a:ext cx="6438900" cy="59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look at any continuous section of a string using a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colon operator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second number is one beyond the end of the slice - </a:t>
            </a: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If the second number is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beyond the end of the string, it stops at the end </a:t>
            </a:r>
          </a:p>
        </p:txBody>
      </p:sp>
      <p:sp>
        <p:nvSpPr>
          <p:cNvPr id="370" name="Shape 370"/>
          <p:cNvSpPr txBox="1"/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8777450" y="2708900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1155700" y="2603500"/>
            <a:ext cx="6438900" cy="41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401" name="Shape 401"/>
          <p:cNvSpPr txBox="1"/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8535900" y="2754300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3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1003300" y="2603500"/>
            <a:ext cx="5714999" cy="40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the 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7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as a</a:t>
            </a:r>
            <a:r>
              <a:rPr lang="en-US" sz="7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logical</a:t>
            </a:r>
            <a:r>
              <a:rPr b="0" i="0" lang="en-US" sz="7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1155700" y="2451100"/>
            <a:ext cx="61340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can also be used to check to see if one string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another string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 is a logical expression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can be used in an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b="1"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it!</a:t>
            </a:r>
            <a:r>
              <a:rPr b="1"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4693999" cy="53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banana.</a:t>
            </a:r>
            <a:r>
              <a:rPr b="1" lang="en-US" sz="34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banana.</a:t>
            </a:r>
            <a:r>
              <a:rPr b="1" lang="en-US" sz="34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155700" y="241300"/>
            <a:ext cx="7150099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字符串数据类型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155700" y="1841500"/>
            <a:ext cx="7150199" cy="6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329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一个字符串是一个序列的字符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一个文字字符串使用引号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b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或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00FF"/>
                </a:solidFill>
              </a:rPr>
              <a:t>"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lang="en-US" sz="3000">
                <a:solidFill>
                  <a:srgbClr val="FF00FF"/>
                </a:solidFill>
              </a:rPr>
              <a:t>"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对于字符串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 + </a:t>
            </a: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意味着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>
                <a:solidFill>
                  <a:srgbClr val="00FF00"/>
                </a:solidFill>
              </a:rPr>
              <a:t>连接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当一个字符串带有数字时，他仍然是一个字符串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我们可以使用 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() 将数字字符串转化数字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749300"/>
            <a:ext cx="6959599" cy="79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b="1" lang="en-US" sz="3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cannot concatenate 'str' and 'int' objects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1231900" y="241300"/>
            <a:ext cx="131876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558800" y="2209800"/>
            <a:ext cx="7746899" cy="62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a number of string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which are in the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string library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already </a:t>
            </a:r>
            <a:r>
              <a:rPr b="0" i="1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built into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every string - we invoke them by appending the function to the string variable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'Hi There'</a:t>
            </a:r>
            <a:r>
              <a:rPr b="1" i="0" lang="en-US" sz="3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12300" y="662375"/>
            <a:ext cx="14919599" cy="8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b="1" lang="en-US" sz="3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'center', 'count', 'decode', 'encode', 'endswith', 'expandtabs', 'find', 'format',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3000" u="sng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https://docs.python.org/2/library/stdtypes.html#string-methods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0" y="1109662"/>
            <a:ext cx="13379449" cy="613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1700199" y="2565400"/>
            <a:ext cx="6600600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str.capitalize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str.center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(width[, fillchar])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str.endswith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(suffix[, start[, end]])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str.find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(sub[, start[, end]])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str.lstrip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565400"/>
            <a:ext cx="6007199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str.replace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(old, new[, count])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str.lower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str.rstrip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str.strip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str.upper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470" name="Shape 47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609600" y="241300"/>
            <a:ext cx="8305799" cy="18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7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1155700" y="2197100"/>
            <a:ext cx="74505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the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find()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to search for a substring within another string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finds the first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occurrence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substring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substring is not found,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fruit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10302875" y="1084261"/>
            <a:ext cx="1400174" cy="692149"/>
          </a:xfrm>
          <a:prstGeom prst="straightConnector1">
            <a:avLst/>
          </a:prstGeom>
          <a:noFill/>
          <a:ln cap="rnd" cmpd="sng" w="635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Making everything </a:t>
            </a: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1155700" y="2603500"/>
            <a:ext cx="7308000" cy="522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make a copy of a string in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lower case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Often when we are searching for a string using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- 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1155700" y="2603500"/>
            <a:ext cx="49783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replace()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is like a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operation in a word processor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replaces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all occurrences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search string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with the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'Bob'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nstr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927100" y="2603500"/>
            <a:ext cx="73536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take a string and remove whitespace at the beginning and/or end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lstrip()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rstrip()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remove whitespace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at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left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right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strip()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34226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b="1" lang="en-US" sz="3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</a:t>
            </a:r>
            <a:r>
              <a:rPr b="1" lang="en-US" sz="28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8" name="Shape 528"/>
          <p:cNvCxnSpPr/>
          <p:nvPr/>
        </p:nvCxnSpPr>
        <p:spPr>
          <a:xfrm flipH="1" rot="10800000">
            <a:off x="6116450" y="3362449"/>
            <a:ext cx="1877699" cy="177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29" name="Shape 529"/>
          <p:cNvSpPr txBox="1"/>
          <p:nvPr/>
        </p:nvSpPr>
        <p:spPr>
          <a:xfrm>
            <a:off x="3708647" y="258800"/>
            <a:ext cx="878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155700" y="241300"/>
            <a:ext cx="59943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>
              <a:spcBef>
                <a:spcPts val="0"/>
              </a:spcBef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读取和转化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155700" y="2603500"/>
            <a:ext cx="59690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329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我们倾向于使用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字符串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方法读取数据然后根据需要进行转化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gives us more control over error situations and/or bad user input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Raw input numbers must be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converted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unsupported operand type(s) for -: 'str' and 'int'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1917700" y="469900"/>
            <a:ext cx="114381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1073775" y="2514450"/>
            <a:ext cx="6628799" cy="58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type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Read/Convert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Indexing strings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[]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Slicing strings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:4]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8065875" y="2514450"/>
            <a:ext cx="7145100" cy="56270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operations 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Comparisons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Searching in strings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Replacing text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460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155700" y="2603500"/>
            <a:ext cx="76581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get at any single character in a string using an index specified in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must be an integer and starts at zero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5"/>
            <a:ext cx="48788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22300" y="2222500"/>
            <a:ext cx="71627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will get a </a:t>
            </a:r>
            <a:r>
              <a:rPr b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python error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if you attempt to index beyond the end of a string.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03530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'abc'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&lt;module&gt;IndexError: string index out of range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155700" y="2603500"/>
            <a:ext cx="7658100" cy="372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a built-in function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gives 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39975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508250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6845300" y="5168900"/>
            <a:ext cx="3330899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len(inp):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88" name="Shape 288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10267124" y="6587374"/>
            <a:ext cx="1135800" cy="35400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90" name="Shape 29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200150" y="2339975"/>
            <a:ext cx="65973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98500" y="2603500"/>
            <a:ext cx="65406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and an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0 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 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 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 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 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