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92" r:id="rId3"/>
    <p:sldMasterId id="2147483693" r:id="rId4"/>
    <p:sldMasterId id="2147483694" r:id="rId5"/>
    <p:sldMasterId id="214748369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9144000" cx="16256000"/>
  <p:notesSz cx="6858000" cy="9144000"/>
  <p:embeddedFontLst>
    <p:embeddedFont>
      <p:font typeface="Cabin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Cabin-bold.fntdata"/><Relationship Id="rId14" Type="http://schemas.openxmlformats.org/officeDocument/2006/relationships/slide" Target="slides/slide7.xml"/><Relationship Id="rId36" Type="http://schemas.openxmlformats.org/officeDocument/2006/relationships/font" Target="fonts/Cabin-regular.fntdata"/><Relationship Id="rId17" Type="http://schemas.openxmlformats.org/officeDocument/2006/relationships/slide" Target="slides/slide10.xml"/><Relationship Id="rId39" Type="http://schemas.openxmlformats.org/officeDocument/2006/relationships/font" Target="fonts/Cabin-boldItalic.fntdata"/><Relationship Id="rId16" Type="http://schemas.openxmlformats.org/officeDocument/2006/relationships/slide" Target="slides/slide9.xml"/><Relationship Id="rId38" Type="http://schemas.openxmlformats.org/officeDocument/2006/relationships/font" Target="fonts/Cabin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Shape 2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Shape 3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 rot="5400000">
            <a:off x="9313861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2271711" y="-874711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 rot="5400000">
            <a:off x="5270500" y="-1511299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58" name="Shape 58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4189412" y="-1497011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511300" y="2590800"/>
            <a:ext cx="13233398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5400000">
            <a:off x="9236074" y="2441574"/>
            <a:ext cx="7708899" cy="3308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2543174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5448299" y="-1346198"/>
            <a:ext cx="5359400" cy="13233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7" name="Shape 97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 rot="5400000">
            <a:off x="7594598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 rot="5400000">
            <a:off x="9313861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 rot="5400000">
            <a:off x="2271711" y="-874711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 rot="5400000">
            <a:off x="5270500" y="-1511299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36" name="Shape 136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9" name="Shape 19"/>
          <p:cNvSpPr/>
          <p:nvPr>
            <p:ph idx="2" type="pic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0" name="Shape 160"/>
          <p:cNvSpPr txBox="1"/>
          <p:nvPr>
            <p:ph idx="1" type="subTitle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12800" y="363537"/>
            <a:ext cx="5348286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812800" y="1912938"/>
            <a:ext cx="5348286" cy="6254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812800" y="2900363"/>
            <a:ext cx="7181849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3" type="body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4" type="body"/>
          </p:nvPr>
        </p:nvSpPr>
        <p:spPr>
          <a:xfrm>
            <a:off x="8258175" y="2900363"/>
            <a:ext cx="7185024" cy="5267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3500" lvl="0" marL="711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3500" lvl="1" marL="1003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1295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3500" lvl="3" marL="1600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3500" lvl="4" marL="1892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3500" lvl="5" marL="23495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3500" lvl="6" marL="280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3500" lvl="7" marL="3263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3500" lvl="8" marL="37211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511300" y="2590800"/>
            <a:ext cx="13233398" cy="5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92100" lvl="0" marL="1054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1498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943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2387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8321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32893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7465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42037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660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647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939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12319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5367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00.png"/><Relationship Id="rId5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s.python.org/tutorial/datastructure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01.jpg"/><Relationship Id="rId6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列表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第八章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7759700"/>
            <a:ext cx="7987498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for Informatics: Exploring Information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www.pythonlearn.com</a:t>
            </a: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87412" y="8118475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250" y="7733400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155700" y="241300"/>
            <a:ext cx="13868399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使用 </a:t>
            </a:r>
            <a:r>
              <a:rPr b="0" i="0" lang="en-US" sz="7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函数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939800" y="2679700"/>
            <a:ext cx="6545999" cy="50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range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函数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生成一个自然数列表 ，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列表元素从 0 到 小于</a:t>
            </a:r>
            <a:r>
              <a:rPr b="0" i="0" lang="en-US" sz="3400" u="none" cap="none" strike="noStrike">
                <a:solidFill>
                  <a:srgbClr val="FF0000"/>
                </a:solidFill>
                <a:latin typeface="Cabin"/>
                <a:ea typeface="Cabin"/>
                <a:cs typeface="Cabin"/>
                <a:sym typeface="Cabin"/>
              </a:rPr>
              <a:t>参数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依次排列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我们可以用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for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和一个整数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迭代器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生成序数循环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8107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2, 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1155700" y="241300"/>
            <a:ext cx="13868399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两种循环的传说...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(len(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friends)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[i]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'Happy New Year:', 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['Joseph', 'Glenn',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(friends))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[0, 1, 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使用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+ 连接</a:t>
            </a:r>
            <a:r>
              <a:rPr b="0" i="0" lang="en-US" sz="7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1155700" y="2603500"/>
            <a:ext cx="7378799" cy="31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我们可以通过连接两个列表来生成一个新的列表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[1, 2, 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[4, 5, 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列表可以被 </a:t>
            </a: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符号</a:t>
            </a:r>
            <a:r>
              <a:rPr b="0" i="0" lang="en-US" sz="7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 切割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[9, 41, 12, 3, 74, 15]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[41,12]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[3, 74, 15]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8" cy="21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切记:  就像字符串一样，第二个数字是“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不包含在内的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列表方法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&lt;type ‘list'&gt;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['append', 'count', 'extend', 'index', 'insert', 'pop', 'remove', 'reverse', 'sort']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3173875" y="8051800"/>
            <a:ext cx="10416900" cy="62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000" u="sng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从头开始生成列表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1155700" y="2603500"/>
            <a:ext cx="5905500" cy="51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我们可以生成一个空的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然后使用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append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给它添加数据。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这个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中的元素是按照先后顺序排列的，新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添加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的元素在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列表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的末尾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('book')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(99)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('cookie')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162050" y="22615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列表中有某个元素吗?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774700" y="2603500"/>
            <a:ext cx="5837998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Python 提供两个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运算符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用来查看列表中是否有某个元素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它们是逻辑运算符，返回值是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或者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它们不会对列表进行操作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7799425" y="2940050"/>
            <a:ext cx="82476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9, 21, 10, 16]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some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1511300" y="241300"/>
            <a:ext cx="1323339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8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列表是一个有序的序列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68300" y="2806700"/>
            <a:ext cx="7124700" cy="5613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-5969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可以有序地保存许多元素除非我们通过一些方法来改变它的次序</a:t>
            </a:r>
          </a:p>
          <a:p>
            <a:pPr indent="-5969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96900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可以对一个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进行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排序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b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(例如, 改变列表次序)</a:t>
            </a:r>
          </a:p>
          <a:p>
            <a:pPr indent="-596900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sort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方法 (不像字符串中那样) 是指 “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对自身进行排序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8143075" y="3041075"/>
            <a:ext cx="8172899" cy="4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friends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['Glenn', 'Joseph',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Joseph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内置函数和列表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1155700" y="2603500"/>
            <a:ext cx="5816698" cy="5371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Python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有许多内置的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函数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将 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作为输入参数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还记得我们之前使用的循环吗?  使用这些函数会更加简洁.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8" cy="5540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[3, 41, 12, 9, 74, 15]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74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)/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5"/>
            <a:ext cx="8127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numlist = list()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numlist.append(value)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average = sum(numlist) / len(numlist)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1011450" y="646125"/>
            <a:ext cx="8127900" cy="415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while True 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inp = raw_input('Enter a number: 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if inp == 'done' : break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value = float(inp)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total = total + value  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 count = count + 1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average = total / count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 'Average:', average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794500" y="646125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9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Enter a number: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done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155700" y="241300"/>
            <a:ext cx="109220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列表是一种集合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155700" y="2603500"/>
            <a:ext cx="13931900" cy="33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一种可以将很多数据放入一个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 的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集合</a:t>
            </a:r>
          </a:p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810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一个优秀的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集合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，因为我们可以将许多</a:t>
            </a:r>
            <a:r>
              <a:rPr b="0" i="0" lang="en-US" sz="36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数据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打包在一起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3600" y="260350"/>
            <a:ext cx="3136898" cy="226536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50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'Joseph', 'Glenn', 'Sally' ]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carryon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155700" y="469900"/>
            <a:ext cx="13932000" cy="1549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好哥们儿: 字符串 &amp; 列表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'With three words'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abc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10045700" y="2301875"/>
            <a:ext cx="6450900" cy="4984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['With', 'three', 'words']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Three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050925" y="7639050"/>
            <a:ext cx="14503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Split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方法将字符串拆分成由许多字符串组成的列表。可以看做是把一句话拆成了多个单词。  我们可以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读取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一个特定的单词 或者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遍历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所有的单词。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508000" y="228600"/>
            <a:ext cx="12370200" cy="7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'A lot               of spaces'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line.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['A', 'lot', 'of', 'spaces']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'first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third'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line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['first;second;third']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['first', 'second', 'third']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406025" y="7137375"/>
            <a:ext cx="13985398" cy="1610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当你没有选定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分隔符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的时候， 空格被当做分隔符。</a:t>
            </a: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在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分割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的时候可以选定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分隔符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cap="rnd" cmpd="sng" w="12700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('mbox-short.txt')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 not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 ') :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Sat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Fri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8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stephen.marquard@uct.ac.za Sat Jan  5 09:14:16 2008’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.split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words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['From', 'stephen.marquard@uct.ac.za', 'Sat', 'Jan', '5', '09:14:16', '2008']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两次分割方法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1057950" y="2406925"/>
            <a:ext cx="13570498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有时候我们用一种方法分割一行字符串, 然后对其中一个元素进行再次分割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6646860" y="6972300"/>
            <a:ext cx="9486900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['stephen.marquard', 'uct.ac.za']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130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两次分割方法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1057950" y="2406925"/>
            <a:ext cx="13570498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有时候我们用一种方法分割一行字符串, 然后对其中一个元素进行再次分割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两次分割方法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1057950" y="2406925"/>
            <a:ext cx="13570498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有时候我们用一种方法分割一行字符串, 然后对其中一个元素进行再次分割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两次分割方法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1057950" y="2406925"/>
            <a:ext cx="13570498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有时候我们用一种方法分割一行字符串, 然后对其中一个元素进行再次分割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pieces[1]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'uct.ac.za'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 小结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927100" y="2014200"/>
            <a:ext cx="6368099" cy="6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774275" y="3149975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集合的概念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列表和有限循环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序数和查找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列表的修改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函数: len,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rIns="38100" tIns="38100">
            <a:noAutofit/>
          </a:bodyPr>
          <a:lstStyle/>
          <a:p>
            <a:pPr indent="-4064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切割列表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列表方法: append,  remove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列表排序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将字符串切割成为单词列表</a:t>
            </a:r>
          </a:p>
          <a:p>
            <a:pPr indent="-4064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使用 split 解析字符串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241300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1381725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列表 of contributors on this page as you republish the materials.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Paul Yu Translated by 2016-04</a:t>
            </a: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3465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31285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1512200"/>
            <a:ext cx="6797698" cy="708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什么不是一个 </a:t>
            </a: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集合</a:t>
            </a:r>
            <a:r>
              <a:rPr b="0" i="0"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534150" y="2660650"/>
            <a:ext cx="13187699" cy="1652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大部分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只包含一个值 – 当我们为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变量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赋值时，旧的值就会被覆盖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136725" y="4641850"/>
            <a:ext cx="13521599" cy="3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Python 2.5.2 (r252:60911, Feb 22 2008, 07:57:53)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[GCC 4.0.1 (Apple Computer, Inc. build 5363)] on darwin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列表常量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1155700" y="2603500"/>
            <a:ext cx="7251600" cy="5628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常量由方括号包围，内部的元素由方括号隔开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一个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的元素可以是任何 Python 对象 – 甚至可以是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另一个列表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一个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可以是空的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9753600" y="2532050"/>
            <a:ext cx="6767100" cy="5540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24, 76]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'yellow', 'blue']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98.6]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['red', 24, 98.599999999999994]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[ 1, 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[5, 6]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, 7]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[5, 6], 7]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我们已经在使用列表了!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726300"/>
            <a:ext cx="8488800" cy="398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[5, 4, 3, 2, 1]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'Blastoff!'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091860" y="3003550"/>
            <a:ext cx="2384423" cy="49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5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列表和有限循环 – 哥俩好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850625" y="3208850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['Joseph', 'Glenn', 'Sally']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'Happy New Year:'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'Done!'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1014625" y="3851075"/>
            <a:ext cx="50373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Joseph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Happy New Year: Sally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709550" y="4139162"/>
            <a:ext cx="2149499" cy="355500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07" name="Shape 207"/>
          <p:cNvCxnSpPr/>
          <p:nvPr/>
        </p:nvCxnSpPr>
        <p:spPr>
          <a:xfrm rot="10800000">
            <a:off x="8692123" y="4643972"/>
            <a:ext cx="2297099" cy="5984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4333025" y="4945849"/>
            <a:ext cx="6596998" cy="798898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深入列表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1536700" y="2603500"/>
            <a:ext cx="12679199" cy="233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就像字符串一样, 我们可以使用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方括号 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中的序数，从列表中调用任意元素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482600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907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219200" y="6413500"/>
            <a:ext cx="1879598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950200" y="5726100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'Joseph', 'Glenn', 'Sally' 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Glenn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703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98800" y="6413500"/>
            <a:ext cx="1879598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549900" y="7137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78400" y="6413500"/>
            <a:ext cx="1879598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4060555" y="574300"/>
            <a:ext cx="8140392" cy="1800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列表是可以修改的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155700" y="2374900"/>
            <a:ext cx="6464399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字符串 “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不可修改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 – 我们无法修改一个字符串的内容 -  我们必须定义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新的字符串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来实现修改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列表 “</a:t>
            </a:r>
            <a:r>
              <a:rPr b="0" i="0" lang="en-US" sz="3400" u="none" cap="none" strike="noStrik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可修改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’ – 我们可以使用</a:t>
            </a:r>
            <a:r>
              <a:rPr b="0" i="0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序数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来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改变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列表中的元素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1845050"/>
            <a:ext cx="6464399" cy="637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'Banana'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Traceback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'str' object does not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support item assignment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.lower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banana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26, 41, 63]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28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lotto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[2, 14,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0" i="0" lang="en-US" sz="7600" u="none" cap="none" strike="noStrik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如何测得列表的长度?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1155700" y="2374900"/>
            <a:ext cx="7302600" cy="5702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rIns="38100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函数接受一个 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列表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作为参数并返回</a:t>
            </a:r>
            <a:r>
              <a:rPr b="0" i="0" lang="en-US" sz="3400" u="none" cap="none" strike="noStrik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列表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中</a:t>
            </a:r>
            <a:r>
              <a:rPr b="0" i="1" lang="en-US" sz="3400" u="none" cap="none" strike="noStrik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元素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的数目</a:t>
            </a:r>
          </a:p>
          <a:p>
            <a:pPr indent="-444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实际上 </a:t>
            </a:r>
            <a:r>
              <a:rPr b="0" i="0" lang="en-US" sz="3400" u="none" cap="none" strike="noStrik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len()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可以告诉我们任何集合与序列的元素数目(比如字符串...)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912350" y="3009900"/>
            <a:ext cx="61197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 Bob'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[ 1, 2, 'joe', 99]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