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9144000" cx="16256000"/>
  <p:notesSz cx="6858000" cy="9144000"/>
  <p:embeddedFontLst>
    <p:embeddedFont>
      <p:font typeface="Cabin"/>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Cabin-bold.fntdata"/><Relationship Id="rId41" Type="http://schemas.openxmlformats.org/officeDocument/2006/relationships/font" Target="fonts/Cabin-regular.fntdata"/><Relationship Id="rId22" Type="http://schemas.openxmlformats.org/officeDocument/2006/relationships/slide" Target="slides/slide14.xml"/><Relationship Id="rId44" Type="http://schemas.openxmlformats.org/officeDocument/2006/relationships/font" Target="fonts/Cabin-boldItalic.fntdata"/><Relationship Id="rId21" Type="http://schemas.openxmlformats.org/officeDocument/2006/relationships/slide" Target="slides/slide13.xml"/><Relationship Id="rId43" Type="http://schemas.openxmlformats.org/officeDocument/2006/relationships/font" Target="fonts/Cabin-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7" name="Shape 3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6" name="Shape 3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83" name="Shape 3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1" name="Shape 3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01" name="Shape 4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9" name="Shape 4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7" name="Shape 4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4" name="Shape 4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70" name="Shape 4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7" name="Shape 87"/>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0" name="Shape 90"/>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x="0" y="0"/>
          <a:ext cx="0" cy="0"/>
          <a:chOff x="0" y="0"/>
          <a:chExt cx="0" cy="0"/>
        </a:xfrm>
      </p:grpSpPr>
      <p:sp>
        <p:nvSpPr>
          <p:cNvPr id="92" name="Shape 9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p:nvPr>
            <p:ph idx="2" type="pic"/>
          </p:nvPr>
        </p:nvSpPr>
        <p:spPr>
          <a:xfrm>
            <a:off x="3186113" y="817562"/>
            <a:ext cx="9753599" cy="5486399"/>
          </a:xfrm>
          <a:prstGeom prst="rect">
            <a:avLst/>
          </a:prstGeom>
          <a:noFill/>
          <a:ln>
            <a:noFill/>
          </a:ln>
        </p:spPr>
      </p:sp>
      <p:sp>
        <p:nvSpPr>
          <p:cNvPr id="94" name="Shape 94"/>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x="0" y="0"/>
          <a:ext cx="0" cy="0"/>
          <a:chOff x="0" y="0"/>
          <a:chExt cx="0" cy="0"/>
        </a:xfrm>
      </p:grpSpPr>
      <p:sp>
        <p:nvSpPr>
          <p:cNvPr id="103" name="Shape 10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5" name="Shape 105"/>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7" name="Shape 107"/>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x="0" y="0"/>
          <a:ext cx="0" cy="0"/>
          <a:chOff x="0" y="0"/>
          <a:chExt cx="0" cy="0"/>
        </a:xfrm>
      </p:grpSpPr>
      <p:sp>
        <p:nvSpPr>
          <p:cNvPr id="109" name="Shape 10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0" name="Shape 110"/>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7" name="Shape 117"/>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x="0" y="0"/>
          <a:ext cx="0" cy="0"/>
          <a:chOff x="0" y="0"/>
          <a:chExt cx="0" cy="0"/>
        </a:xfrm>
      </p:grpSpPr>
      <p:sp>
        <p:nvSpPr>
          <p:cNvPr id="119" name="Shape 11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0" name="Shape 120"/>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x="0" y="0"/>
          <a:ext cx="0" cy="0"/>
          <a:chOff x="0" y="0"/>
          <a:chExt cx="0" cy="0"/>
        </a:xfrm>
      </p:grpSpPr>
      <p:sp>
        <p:nvSpPr>
          <p:cNvPr id="125" name="Shape 125"/>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6" name="Shape 126"/>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9" name="Shape 129"/>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x="0" y="0"/>
          <a:ext cx="0" cy="0"/>
          <a:chOff x="0" y="0"/>
          <a:chExt cx="0" cy="0"/>
        </a:xfrm>
      </p:grpSpPr>
      <p:sp>
        <p:nvSpPr>
          <p:cNvPr id="131" name="Shape 131"/>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p:nvPr>
            <p:ph idx="2" type="pic"/>
          </p:nvPr>
        </p:nvSpPr>
        <p:spPr>
          <a:xfrm>
            <a:off x="3186113" y="817562"/>
            <a:ext cx="9753599" cy="5486399"/>
          </a:xfrm>
          <a:prstGeom prst="rect">
            <a:avLst/>
          </a:prstGeom>
          <a:noFill/>
          <a:ln>
            <a:noFill/>
          </a:ln>
        </p:spPr>
      </p:sp>
      <p:sp>
        <p:nvSpPr>
          <p:cNvPr id="133" name="Shape 133"/>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x="0" y="0"/>
          <a:ext cx="0" cy="0"/>
          <a:chOff x="0" y="0"/>
          <a:chExt cx="0" cy="0"/>
        </a:xfrm>
      </p:grpSpPr>
      <p:sp>
        <p:nvSpPr>
          <p:cNvPr id="135" name="Shape 135"/>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x="0" y="0"/>
          <a:ext cx="0" cy="0"/>
          <a:chOff x="0" y="0"/>
          <a:chExt cx="0" cy="0"/>
        </a:xfrm>
      </p:grpSpPr>
      <p:sp>
        <p:nvSpPr>
          <p:cNvPr id="140" name="Shape 14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x="0" y="0"/>
          <a:ext cx="0" cy="0"/>
          <a:chOff x="0" y="0"/>
          <a:chExt cx="0" cy="0"/>
        </a:xfrm>
      </p:grpSpPr>
      <p:sp>
        <p:nvSpPr>
          <p:cNvPr id="142" name="Shape 14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3" name="Shape 143"/>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4" name="Shape 144"/>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5" name="Shape 145"/>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6" name="Shape 146"/>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x="0" y="0"/>
          <a:ext cx="0" cy="0"/>
          <a:chOff x="0" y="0"/>
          <a:chExt cx="0" cy="0"/>
        </a:xfrm>
      </p:grpSpPr>
      <p:sp>
        <p:nvSpPr>
          <p:cNvPr id="148" name="Shape 14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9" name="Shape 149"/>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x="0" y="0"/>
          <a:ext cx="0" cy="0"/>
          <a:chOff x="0" y="0"/>
          <a:chExt cx="0" cy="0"/>
        </a:xfrm>
      </p:grpSpPr>
      <p:sp>
        <p:nvSpPr>
          <p:cNvPr id="152" name="Shape 152"/>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3" name="Shape 153"/>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x="0" y="0"/>
          <a:ext cx="0" cy="0"/>
          <a:chOff x="0" y="0"/>
          <a:chExt cx="0" cy="0"/>
        </a:xfrm>
      </p:grpSpPr>
      <p:sp>
        <p:nvSpPr>
          <p:cNvPr id="155" name="Shape 15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6" name="Shape 156"/>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x="0" y="0"/>
          <a:ext cx="0" cy="0"/>
          <a:chOff x="0" y="0"/>
          <a:chExt cx="0" cy="0"/>
        </a:xfrm>
      </p:grpSpPr>
      <p:sp>
        <p:nvSpPr>
          <p:cNvPr id="158" name="Shape 158"/>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9" name="Shape 159"/>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x="0" y="0"/>
          <a:ext cx="0" cy="0"/>
          <a:chOff x="0" y="0"/>
          <a:chExt cx="0" cy="0"/>
        </a:xfrm>
      </p:grpSpPr>
      <p:sp>
        <p:nvSpPr>
          <p:cNvPr id="164" name="Shape 164"/>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5" name="Shape 165"/>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x="0" y="0"/>
          <a:ext cx="0" cy="0"/>
          <a:chOff x="0" y="0"/>
          <a:chExt cx="0" cy="0"/>
        </a:xfrm>
      </p:grpSpPr>
      <p:sp>
        <p:nvSpPr>
          <p:cNvPr id="167" name="Shape 16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8" name="Shape 168"/>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x="0" y="0"/>
          <a:ext cx="0" cy="0"/>
          <a:chOff x="0" y="0"/>
          <a:chExt cx="0" cy="0"/>
        </a:xfrm>
      </p:grpSpPr>
      <p:sp>
        <p:nvSpPr>
          <p:cNvPr id="170" name="Shape 170"/>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1" name="Shape 171"/>
          <p:cNvSpPr/>
          <p:nvPr>
            <p:ph idx="2" type="pic"/>
          </p:nvPr>
        </p:nvSpPr>
        <p:spPr>
          <a:xfrm>
            <a:off x="3186113" y="817562"/>
            <a:ext cx="9753599" cy="5486399"/>
          </a:xfrm>
          <a:prstGeom prst="rect">
            <a:avLst/>
          </a:prstGeom>
          <a:noFill/>
          <a:ln>
            <a:noFill/>
          </a:ln>
        </p:spPr>
      </p:sp>
      <p:sp>
        <p:nvSpPr>
          <p:cNvPr id="172" name="Shape 172"/>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x="0" y="0"/>
          <a:ext cx="0" cy="0"/>
          <a:chOff x="0" y="0"/>
          <a:chExt cx="0" cy="0"/>
        </a:xfrm>
      </p:grpSpPr>
      <p:sp>
        <p:nvSpPr>
          <p:cNvPr id="174" name="Shape 174"/>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x="0" y="0"/>
          <a:ext cx="0" cy="0"/>
          <a:chOff x="0" y="0"/>
          <a:chExt cx="0" cy="0"/>
        </a:xfrm>
      </p:grpSpPr>
      <p:sp>
        <p:nvSpPr>
          <p:cNvPr id="179" name="Shape 17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x="0" y="0"/>
          <a:ext cx="0" cy="0"/>
          <a:chOff x="0" y="0"/>
          <a:chExt cx="0" cy="0"/>
        </a:xfrm>
      </p:grpSpPr>
      <p:sp>
        <p:nvSpPr>
          <p:cNvPr id="181" name="Shape 181"/>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3" name="Shape 183"/>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4" name="Shape 184"/>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5" name="Shape 185"/>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x="0" y="0"/>
          <a:ext cx="0" cy="0"/>
          <a:chOff x="0" y="0"/>
          <a:chExt cx="0" cy="0"/>
        </a:xfrm>
      </p:grpSpPr>
      <p:sp>
        <p:nvSpPr>
          <p:cNvPr id="187" name="Shape 18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8" name="Shape 188"/>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9" name="Shape 189"/>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x="0" y="0"/>
          <a:ext cx="0" cy="0"/>
          <a:chOff x="0" y="0"/>
          <a:chExt cx="0" cy="0"/>
        </a:xfrm>
      </p:grpSpPr>
      <p:sp>
        <p:nvSpPr>
          <p:cNvPr id="191" name="Shape 191"/>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2" name="Shape 192"/>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x="0" y="0"/>
          <a:ext cx="0" cy="0"/>
          <a:chOff x="0" y="0"/>
          <a:chExt cx="0" cy="0"/>
        </a:xfrm>
      </p:grpSpPr>
      <p:sp>
        <p:nvSpPr>
          <p:cNvPr id="194" name="Shape 19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5" name="Shape 195"/>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x="0" y="0"/>
          <a:ext cx="0" cy="0"/>
          <a:chOff x="0" y="0"/>
          <a:chExt cx="0" cy="0"/>
        </a:xfrm>
      </p:grpSpPr>
      <p:sp>
        <p:nvSpPr>
          <p:cNvPr id="197" name="Shape 197"/>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8" name="Shape 198"/>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4.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6.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3" name="Shape 123"/>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2" name="Shape 16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01.png"/><Relationship Id="rId5"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0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hyperlink" Target="http://www.youtube.com/watch?v=EHJ9uYx5L5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hyperlink" Target="http://www.flickr.com/photos/71502646@N00/2526007974/" TargetMode="Externa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2.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4.jpg"/><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04.png"/><Relationship Id="rId4" Type="http://schemas.openxmlformats.org/officeDocument/2006/relationships/image" Target="../media/image09.jpg"/><Relationship Id="rId5" Type="http://schemas.openxmlformats.org/officeDocument/2006/relationships/image" Target="../media/image03.jpg"/><Relationship Id="rId6" Type="http://schemas.openxmlformats.org/officeDocument/2006/relationships/image" Target="../media/image07.jpg"/><Relationship Id="rId7" Type="http://schemas.openxmlformats.org/officeDocument/2006/relationships/image" Target="../media/image0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05.jpg"/><Relationship Id="rId4" Type="http://schemas.openxmlformats.org/officeDocument/2006/relationships/image" Target="../media/image08.jpg"/><Relationship Id="rId5" Type="http://schemas.openxmlformats.org/officeDocument/2006/relationships/hyperlink" Target="http://en.wikipedia.org/wiki/Associative_arr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hyperlink" Target="http://en.wikipedia.org/wiki/Associative_array" TargetMode="Externa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Python </a:t>
            </a:r>
            <a:r>
              <a:rPr lang="en-US" sz="7600">
                <a:solidFill>
                  <a:srgbClr val="FFFF00"/>
                </a:solidFill>
                <a:latin typeface="Cabin"/>
                <a:ea typeface="Cabin"/>
                <a:cs typeface="Cabin"/>
                <a:sym typeface="Cabin"/>
              </a:rPr>
              <a:t>字典</a:t>
            </a:r>
          </a:p>
        </p:txBody>
      </p:sp>
      <p:sp>
        <p:nvSpPr>
          <p:cNvPr id="204" name="Shape 204"/>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第九章</a:t>
            </a:r>
          </a:p>
        </p:txBody>
      </p:sp>
      <p:sp>
        <p:nvSpPr>
          <p:cNvPr id="205" name="Shape 205"/>
          <p:cNvSpPr txBox="1"/>
          <p:nvPr/>
        </p:nvSpPr>
        <p:spPr>
          <a:xfrm>
            <a:off x="3206300" y="7759700"/>
            <a:ext cx="96371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06" name="Shape 206"/>
          <p:cNvPicPr preferRelativeResize="0"/>
          <p:nvPr/>
        </p:nvPicPr>
        <p:blipFill rotWithShape="1">
          <a:blip r:embed="rId4">
            <a:alphaModFix/>
          </a:blip>
          <a:srcRect b="0" l="0" r="0" t="0"/>
          <a:stretch/>
        </p:blipFill>
        <p:spPr>
          <a:xfrm>
            <a:off x="13130212" y="8118475"/>
            <a:ext cx="1968500" cy="668337"/>
          </a:xfrm>
          <a:prstGeom prst="rect">
            <a:avLst/>
          </a:prstGeom>
          <a:noFill/>
          <a:ln>
            <a:noFill/>
          </a:ln>
        </p:spPr>
      </p:pic>
      <p:pic>
        <p:nvPicPr>
          <p:cNvPr id="207" name="Shape 207"/>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Dictionary Literals (Constants)</a:t>
            </a:r>
          </a:p>
        </p:txBody>
      </p:sp>
      <p:sp>
        <p:nvSpPr>
          <p:cNvPr id="296" name="Shape 296"/>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457200" lvl="0" marL="457200" marR="0" rtl="0" algn="l">
              <a:lnSpc>
                <a:spcPct val="15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Dictionary literals use curly braces and have a list of </a:t>
            </a:r>
            <a:r>
              <a:rPr b="0" i="0" lang="en-US" sz="3600" u="none" cap="none" strike="noStrike">
                <a:solidFill>
                  <a:srgbClr val="00F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 </a:t>
            </a:r>
            <a:r>
              <a:rPr b="0" i="0" lang="en-US" sz="3600" u="none" cap="none" strike="noStrike">
                <a:solidFill>
                  <a:srgbClr val="FF00FF"/>
                </a:solidFill>
                <a:latin typeface="Cabin"/>
                <a:ea typeface="Cabin"/>
                <a:cs typeface="Cabin"/>
                <a:sym typeface="Cabin"/>
              </a:rPr>
              <a:t>value</a:t>
            </a:r>
            <a:r>
              <a:rPr b="0" i="0" lang="en-US" sz="3600" u="none" cap="none" strike="noStrike">
                <a:solidFill>
                  <a:schemeClr val="lt1"/>
                </a:solidFill>
                <a:latin typeface="Cabin"/>
                <a:ea typeface="Cabin"/>
                <a:cs typeface="Cabin"/>
                <a:sym typeface="Cabin"/>
              </a:rPr>
              <a:t> pairs</a:t>
            </a:r>
          </a:p>
          <a:p>
            <a:pPr indent="-457200" lvl="0" marL="457200" marR="0" rtl="0" algn="l">
              <a:lnSpc>
                <a:spcPct val="150000"/>
              </a:lnSpc>
              <a:spcBef>
                <a:spcPts val="3500"/>
              </a:spcBef>
              <a:spcAft>
                <a:spcPts val="0"/>
              </a:spcAft>
              <a:buSzPct val="100000"/>
              <a:buFont typeface="Cabin"/>
            </a:pPr>
            <a:r>
              <a:rPr b="0" i="0" lang="en-US" sz="3600" u="none" cap="none" strike="noStrike">
                <a:solidFill>
                  <a:schemeClr val="lt1"/>
                </a:solidFill>
                <a:latin typeface="Cabin"/>
                <a:ea typeface="Cabin"/>
                <a:cs typeface="Cabin"/>
                <a:sym typeface="Cabin"/>
              </a:rPr>
              <a:t>You can make an </a:t>
            </a:r>
            <a:r>
              <a:rPr b="0" i="0" lang="en-US" sz="3600" u="none" cap="none" strike="noStrike">
                <a:solidFill>
                  <a:srgbClr val="FF7F00"/>
                </a:solidFill>
                <a:latin typeface="Cabin"/>
                <a:ea typeface="Cabin"/>
                <a:cs typeface="Cabin"/>
                <a:sym typeface="Cabin"/>
              </a:rPr>
              <a:t>empty dictionary</a:t>
            </a:r>
            <a:r>
              <a:rPr b="0" i="0" lang="en-US" sz="3600" u="none" cap="none" strike="noStrike">
                <a:solidFill>
                  <a:schemeClr val="lt1"/>
                </a:solidFill>
                <a:latin typeface="Cabin"/>
                <a:ea typeface="Cabin"/>
                <a:cs typeface="Cabin"/>
                <a:sym typeface="Cabin"/>
              </a:rPr>
              <a:t> using empty curly braces</a:t>
            </a:r>
          </a:p>
        </p:txBody>
      </p:sp>
      <p:sp>
        <p:nvSpPr>
          <p:cNvPr id="297" name="Shape 297"/>
          <p:cNvSpPr txBox="1"/>
          <p:nvPr/>
        </p:nvSpPr>
        <p:spPr>
          <a:xfrm>
            <a:off x="1994000" y="4804675"/>
            <a:ext cx="12465600" cy="3771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jjj = { '</a:t>
            </a:r>
            <a:r>
              <a:rPr b="1" i="0" lang="en-US" sz="3000" u="none" cap="none" strike="noStrike">
                <a:solidFill>
                  <a:srgbClr val="00FF00"/>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00"/>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42</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100</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jjj</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00FF00"/>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100</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42</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ooo = </a:t>
            </a:r>
            <a:r>
              <a:rPr b="1" i="0" lang="en-US" sz="3000" u="none" cap="none" strike="noStrike">
                <a:solidFill>
                  <a:srgbClr val="0000FF"/>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ooo</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1155700" y="241300"/>
            <a:ext cx="13932000" cy="2298600"/>
          </a:xfrm>
          <a:prstGeom prst="rect">
            <a:avLst/>
          </a:prstGeom>
        </p:spPr>
        <p:txBody>
          <a:bodyPr anchorCtr="0" anchor="ctr" bIns="91425" lIns="91425" rIns="91425" tIns="91425">
            <a:noAutofit/>
          </a:bodyPr>
          <a:lstStyle/>
          <a:p>
            <a:pPr lvl="0">
              <a:spcBef>
                <a:spcPts val="0"/>
              </a:spcBef>
              <a:buNone/>
            </a:pPr>
            <a:r>
              <a:t/>
            </a:r>
            <a:endParaRPr/>
          </a:p>
        </p:txBody>
      </p:sp>
      <p:sp>
        <p:nvSpPr>
          <p:cNvPr id="303" name="Shape 303"/>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10" name="Shape 310"/>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1" name="Shape 311"/>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2" name="Shape 312"/>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3" name="Shape 313"/>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4" name="Shape 314"/>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15" name="Shape 315"/>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16" name="Shape 316"/>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7" name="Shape 317"/>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8" name="Shape 318"/>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9" name="Shape 319"/>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20" name="Shape 320"/>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21" name="Shape 321"/>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0"/>
                                        </p:tgtEl>
                                      </p:cBhvr>
                                    </p:animEffect>
                                    <p:set>
                                      <p:cBhvr>
                                        <p:cTn dur="1" fill="hold">
                                          <p:stCondLst>
                                            <p:cond delay="1000"/>
                                          </p:stCondLst>
                                        </p:cTn>
                                        <p:tgtEl>
                                          <p:spTgt spid="3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318"/>
                                        </p:tgtEl>
                                      </p:cBhvr>
                                    </p:animEffect>
                                    <p:set>
                                      <p:cBhvr>
                                        <p:cTn dur="1" fill="hold">
                                          <p:stCondLst>
                                            <p:cond delay="1500"/>
                                          </p:stCondLst>
                                        </p:cTn>
                                        <p:tgtEl>
                                          <p:spTgt spid="3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9"/>
                                        </p:tgtEl>
                                      </p:cBhvr>
                                    </p:animEffect>
                                    <p:set>
                                      <p:cBhvr>
                                        <p:cTn dur="1" fill="hold">
                                          <p:stCondLst>
                                            <p:cond delay="1000"/>
                                          </p:stCondLst>
                                        </p:cTn>
                                        <p:tgtEl>
                                          <p:spTgt spid="31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4"/>
                                        </p:tgtEl>
                                      </p:cBhvr>
                                    </p:animEffect>
                                    <p:set>
                                      <p:cBhvr>
                                        <p:cTn dur="1" fill="hold">
                                          <p:stCondLst>
                                            <p:cond delay="1000"/>
                                          </p:stCondLst>
                                        </p:cTn>
                                        <p:tgtEl>
                                          <p:spTgt spid="3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1"/>
                                        </p:tgtEl>
                                      </p:cBhvr>
                                    </p:animEffect>
                                    <p:set>
                                      <p:cBhvr>
                                        <p:cTn dur="1" fill="hold">
                                          <p:stCondLst>
                                            <p:cond delay="1000"/>
                                          </p:stCondLst>
                                        </p:cTn>
                                        <p:tgtEl>
                                          <p:spTgt spid="3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6"/>
                                        </p:tgtEl>
                                      </p:cBhvr>
                                    </p:animEffect>
                                    <p:set>
                                      <p:cBhvr>
                                        <p:cTn dur="1" fill="hold">
                                          <p:stCondLst>
                                            <p:cond delay="1000"/>
                                          </p:stCondLst>
                                        </p:cTn>
                                        <p:tgtEl>
                                          <p:spTgt spid="3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3"/>
                                        </p:tgtEl>
                                      </p:cBhvr>
                                    </p:animEffect>
                                    <p:set>
                                      <p:cBhvr>
                                        <p:cTn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33" name="Shape 333"/>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4" name="Shape 334"/>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5" name="Shape 335"/>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36" name="Shape 336"/>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7" name="Shape 337"/>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38" name="Shape 338"/>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39" name="Shape 339"/>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40" name="Shape 340"/>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41" name="Shape 341"/>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42" name="Shape 342"/>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43" name="Shape 343"/>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44" name="Shape 344"/>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51" name="Shape 351"/>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2" name="Shape 352"/>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3" name="Shape 353"/>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54" name="Shape 354"/>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5" name="Shape 355"/>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56" name="Shape 356"/>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57" name="Shape 357"/>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58" name="Shape 358"/>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9" name="Shape 359"/>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60" name="Shape 360"/>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61" name="Shape 361"/>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62" name="Shape 362"/>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pic>
        <p:nvPicPr>
          <p:cNvPr id="363" name="Shape 363"/>
          <p:cNvPicPr preferRelativeResize="0"/>
          <p:nvPr/>
        </p:nvPicPr>
        <p:blipFill rotWithShape="1">
          <a:blip r:embed="rId3">
            <a:alphaModFix/>
          </a:blip>
          <a:srcRect b="0" l="0" r="0" t="0"/>
          <a:stretch/>
        </p:blipFill>
        <p:spPr>
          <a:xfrm>
            <a:off x="5626050" y="3865012"/>
            <a:ext cx="4761000" cy="335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Many Counters with a Dictionary</a:t>
            </a:r>
          </a:p>
        </p:txBody>
      </p:sp>
      <p:sp>
        <p:nvSpPr>
          <p:cNvPr id="369" name="Shape 369"/>
          <p:cNvSpPr txBox="1"/>
          <p:nvPr>
            <p:ph idx="1" type="body"/>
          </p:nvPr>
        </p:nvSpPr>
        <p:spPr>
          <a:xfrm>
            <a:off x="1155700" y="2413000"/>
            <a:ext cx="8572500" cy="1600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One common use of dictionary is </a:t>
            </a:r>
            <a:r>
              <a:rPr b="0" i="0" lang="en-US" sz="3600" u="none" cap="none" strike="noStrike">
                <a:solidFill>
                  <a:srgbClr val="FFFF00"/>
                </a:solidFill>
                <a:latin typeface="Cabin"/>
                <a:ea typeface="Cabin"/>
                <a:cs typeface="Cabin"/>
                <a:sym typeface="Cabin"/>
              </a:rPr>
              <a:t>counting</a:t>
            </a:r>
            <a:r>
              <a:rPr b="0" i="0" lang="en-US" sz="3600" u="none" cap="none" strike="noStrike">
                <a:solidFill>
                  <a:schemeClr val="lt1"/>
                </a:solidFill>
                <a:latin typeface="Cabin"/>
                <a:ea typeface="Cabin"/>
                <a:cs typeface="Cabin"/>
                <a:sym typeface="Cabin"/>
              </a:rPr>
              <a:t> how often we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see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something</a:t>
            </a:r>
          </a:p>
        </p:txBody>
      </p:sp>
      <p:pic>
        <p:nvPicPr>
          <p:cNvPr id="370" name="Shape 370"/>
          <p:cNvPicPr preferRelativeResize="0"/>
          <p:nvPr/>
        </p:nvPicPr>
        <p:blipFill rotWithShape="1">
          <a:blip r:embed="rId3">
            <a:alphaModFix/>
          </a:blip>
          <a:srcRect b="0" l="0" r="0" t="0"/>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372" name="Shape 372"/>
          <p:cNvSpPr txBox="1"/>
          <p:nvPr/>
        </p:nvSpPr>
        <p:spPr>
          <a:xfrm>
            <a:off x="13114337" y="27813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Value</a:t>
            </a:r>
          </a:p>
        </p:txBody>
      </p:sp>
      <p:sp>
        <p:nvSpPr>
          <p:cNvPr id="373" name="Shape 373"/>
          <p:cNvSpPr txBox="1"/>
          <p:nvPr/>
        </p:nvSpPr>
        <p:spPr>
          <a:xfrm>
            <a:off x="1803400" y="4165600"/>
            <a:ext cx="78255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dict</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2</a:t>
            </a:r>
            <a:r>
              <a:rPr b="1" i="0" lang="en-US" sz="3000" u="none" cap="none" strike="noStrike">
                <a:solidFill>
                  <a:schemeClr val="lt1"/>
                </a:solidFill>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Dictionary Tracebacks</a:t>
            </a:r>
          </a:p>
        </p:txBody>
      </p:sp>
      <p:sp>
        <p:nvSpPr>
          <p:cNvPr id="379" name="Shape 379"/>
          <p:cNvSpPr txBox="1"/>
          <p:nvPr>
            <p:ph idx="1" type="body"/>
          </p:nvPr>
        </p:nvSpPr>
        <p:spPr>
          <a:xfrm>
            <a:off x="1155700" y="2603500"/>
            <a:ext cx="13932000" cy="19265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It is an </a:t>
            </a:r>
            <a:r>
              <a:rPr b="0" i="0" lang="en-US" sz="3600" u="none" cap="none" strike="noStrike">
                <a:solidFill>
                  <a:srgbClr val="FF66FF"/>
                </a:solidFill>
                <a:latin typeface="Cabin"/>
                <a:ea typeface="Cabin"/>
                <a:cs typeface="Cabin"/>
                <a:sym typeface="Cabin"/>
              </a:rPr>
              <a:t>error</a:t>
            </a:r>
            <a:r>
              <a:rPr b="0" i="0" lang="en-US" sz="3600" u="none" cap="none" strike="noStrike">
                <a:solidFill>
                  <a:schemeClr val="lt1"/>
                </a:solidFill>
                <a:latin typeface="Cabin"/>
                <a:ea typeface="Cabin"/>
                <a:cs typeface="Cabin"/>
                <a:sym typeface="Cabin"/>
              </a:rPr>
              <a:t> to reference a key which is not in the dictionary</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can use the </a:t>
            </a:r>
            <a:r>
              <a:rPr b="0" i="0" lang="en-US" sz="3600" u="none" cap="none" strike="noStrike">
                <a:solidFill>
                  <a:srgbClr val="00FF00"/>
                </a:solidFill>
                <a:latin typeface="Cabin"/>
                <a:ea typeface="Cabin"/>
                <a:cs typeface="Cabin"/>
                <a:sym typeface="Cabin"/>
              </a:rPr>
              <a:t>in</a:t>
            </a:r>
            <a:r>
              <a:rPr b="0" i="0" lang="en-US" sz="3600" u="none" cap="none" strike="noStrike">
                <a:solidFill>
                  <a:schemeClr val="lt1"/>
                </a:solidFill>
                <a:latin typeface="Cabin"/>
                <a:ea typeface="Cabin"/>
                <a:cs typeface="Cabin"/>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ccc =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a:t>
            </a:r>
            <a:r>
              <a:rPr b="1" i="0" lang="en-US" sz="3000" u="none" cap="none" strike="noStrike">
                <a:solidFill>
                  <a:srgbClr val="FF0000"/>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00"/>
                </a:solidFill>
                <a:latin typeface="Courier New"/>
                <a:ea typeface="Courier New"/>
                <a:cs typeface="Courier New"/>
                <a:sym typeface="Courier New"/>
              </a:rPr>
              <a:t> </a:t>
            </a:r>
            <a:r>
              <a:rPr b="1" i="0" lang="en-US" sz="3000" u="none" cap="none" strike="noStrike">
                <a:solidFill>
                  <a:srgbClr val="FF66FF"/>
                </a:solidFill>
                <a:latin typeface="Courier New"/>
                <a:ea typeface="Courier New"/>
                <a:cs typeface="Courier New"/>
                <a:sym typeface="Courier New"/>
              </a:rPr>
              <a:t>ccc['csev']</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66FF"/>
              </a:buClr>
              <a:buSzPct val="25000"/>
              <a:buFont typeface="Cabin"/>
              <a:buNone/>
            </a:pPr>
            <a:r>
              <a:rPr b="1" i="0" lang="en-US" sz="3000" u="none" cap="none" strike="noStrike">
                <a:solidFill>
                  <a:srgbClr val="FF66FF"/>
                </a:solidFill>
                <a:latin typeface="Courier New"/>
                <a:ea typeface="Courier New"/>
                <a:cs typeface="Courier New"/>
                <a:sym typeface="Courier New"/>
              </a:rPr>
              <a:t>KeyError: 'csev'</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'csev'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False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When we see a new name</a:t>
            </a:r>
          </a:p>
        </p:txBody>
      </p:sp>
      <p:sp>
        <p:nvSpPr>
          <p:cNvPr id="386" name="Shape 386"/>
          <p:cNvSpPr txBox="1"/>
          <p:nvPr>
            <p:ph idx="1" type="body"/>
          </p:nvPr>
        </p:nvSpPr>
        <p:spPr>
          <a:xfrm>
            <a:off x="1155700" y="2374900"/>
            <a:ext cx="139320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When we encounter a new name, we need to add a new entry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and if this the second or later time we have seen the </a:t>
            </a:r>
            <a:r>
              <a:rPr b="0" i="0" lang="en-US" sz="3600" u="none" cap="none" strike="noStrike">
                <a:solidFill>
                  <a:srgbClr val="00FF00"/>
                </a:solidFill>
                <a:latin typeface="Cabin"/>
                <a:ea typeface="Cabin"/>
                <a:cs typeface="Cabin"/>
                <a:sym typeface="Cabin"/>
              </a:rPr>
              <a:t>name</a:t>
            </a:r>
            <a:r>
              <a:rPr b="0" i="0" lang="en-US" sz="3600" u="none" cap="none" strike="noStrike">
                <a:solidFill>
                  <a:schemeClr val="lt1"/>
                </a:solidFill>
                <a:latin typeface="Cabin"/>
                <a:ea typeface="Cabin"/>
                <a:cs typeface="Cabin"/>
                <a:sym typeface="Cabin"/>
              </a:rPr>
              <a:t>, we simply add one to the count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under that </a:t>
            </a:r>
            <a:r>
              <a:rPr b="0" i="0" lang="en-US" sz="3600" u="none" cap="none" strike="noStrike">
                <a:solidFill>
                  <a:srgbClr val="00FF00"/>
                </a:solidFill>
                <a:latin typeface="Cabin"/>
                <a:ea typeface="Cabin"/>
                <a:cs typeface="Cabin"/>
                <a:sym typeface="Cabin"/>
              </a:rPr>
              <a:t>name</a:t>
            </a:r>
          </a:p>
        </p:txBody>
      </p:sp>
      <p:sp>
        <p:nvSpPr>
          <p:cNvPr id="387" name="Shape 387"/>
          <p:cNvSpPr txBox="1"/>
          <p:nvPr/>
        </p:nvSpPr>
        <p:spPr>
          <a:xfrm>
            <a:off x="1308150" y="4478400"/>
            <a:ext cx="11463599" cy="34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chemeClr val="lt1"/>
                </a:solidFill>
                <a:latin typeface="Courier New"/>
                <a:ea typeface="Courier New"/>
                <a:cs typeface="Courier New"/>
                <a:sym typeface="Courier New"/>
              </a:rPr>
              <a:t> = </a:t>
            </a:r>
            <a:r>
              <a:rPr b="1" i="0" lang="en-US" sz="2600" u="none" cap="none" strike="noStrike">
                <a:solidFill>
                  <a:srgbClr val="FF00FF"/>
                </a:solidFill>
                <a:latin typeface="Courier New"/>
                <a:ea typeface="Courier New"/>
                <a:cs typeface="Courier New"/>
                <a:sym typeface="Courier New"/>
              </a:rPr>
              <a:t>dict</a:t>
            </a:r>
            <a:r>
              <a:rPr b="1"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600" u="none" cap="none" strike="noStrike">
                <a:solidFill>
                  <a:srgbClr val="00FF00"/>
                </a:solidFill>
                <a:latin typeface="Courier New"/>
                <a:ea typeface="Courier New"/>
                <a:cs typeface="Courier New"/>
                <a:sym typeface="Courier New"/>
              </a:rPr>
              <a:t>names</a:t>
            </a:r>
            <a:r>
              <a:rPr b="1" i="0" lang="en-US" sz="26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names</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 if </a:t>
            </a:r>
            <a:r>
              <a:rPr b="1" i="0" lang="en-US" sz="2600" u="none" cap="none" strike="noStrike">
                <a:solidFill>
                  <a:srgbClr val="00FF00"/>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not in</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else</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p>
        </p:txBody>
      </p:sp>
      <p:sp>
        <p:nvSpPr>
          <p:cNvPr id="388" name="Shape 388"/>
          <p:cNvSpPr txBox="1"/>
          <p:nvPr/>
        </p:nvSpPr>
        <p:spPr>
          <a:xfrm>
            <a:off x="9004375" y="821705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The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 method for dictionaries</a:t>
            </a:r>
          </a:p>
        </p:txBody>
      </p:sp>
      <p:sp>
        <p:nvSpPr>
          <p:cNvPr id="394" name="Shape 394"/>
          <p:cNvSpPr txBox="1"/>
          <p:nvPr>
            <p:ph idx="1" type="body"/>
          </p:nvPr>
        </p:nvSpPr>
        <p:spPr>
          <a:xfrm>
            <a:off x="1155700" y="2603500"/>
            <a:ext cx="6502500" cy="43062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This pattern of checking to see if a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already in a dictionary and assuming a default value if the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not there is so common, that there is a </a:t>
            </a:r>
            <a:r>
              <a:rPr b="0" i="0" lang="en-US" sz="3600" u="none" cap="none" strike="noStrike">
                <a:solidFill>
                  <a:srgbClr val="FF00FF"/>
                </a:solidFill>
                <a:latin typeface="Cabin"/>
                <a:ea typeface="Cabin"/>
                <a:cs typeface="Cabin"/>
                <a:sym typeface="Cabin"/>
              </a:rPr>
              <a:t>method</a:t>
            </a:r>
            <a:r>
              <a:rPr b="0" i="0" lang="en-US" sz="3600" u="none" cap="none" strike="noStrike">
                <a:solidFill>
                  <a:schemeClr val="lt1"/>
                </a:solidFill>
                <a:latin typeface="Cabin"/>
                <a:ea typeface="Cabin"/>
                <a:cs typeface="Cabin"/>
                <a:sym typeface="Cabin"/>
              </a:rPr>
              <a:t> called </a:t>
            </a:r>
            <a:r>
              <a:rPr b="0" i="0" lang="en-US" sz="3600" u="none" cap="none" strike="noStrike">
                <a:solidFill>
                  <a:srgbClr val="FF00FF"/>
                </a:solidFill>
                <a:latin typeface="Cabin"/>
                <a:ea typeface="Cabin"/>
                <a:cs typeface="Cabin"/>
                <a:sym typeface="Cabin"/>
              </a:rPr>
              <a:t>get</a:t>
            </a:r>
            <a:r>
              <a:rPr b="0" i="0" lang="en-US" sz="3600" u="none" cap="none" strike="noStrike">
                <a:solidFill>
                  <a:schemeClr val="lt1"/>
                </a:solidFill>
                <a:latin typeface="Cabin"/>
                <a:ea typeface="Cabin"/>
                <a:cs typeface="Cabin"/>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 if </a:t>
            </a:r>
            <a:r>
              <a:rPr b="1" i="0" lang="en-US" sz="3000" u="none" cap="none" strike="noStrike">
                <a:solidFill>
                  <a:srgbClr val="00FF00"/>
                </a:solidFill>
                <a:latin typeface="Courier New"/>
                <a:ea typeface="Courier New"/>
                <a:cs typeface="Courier New"/>
                <a:sym typeface="Courier New"/>
              </a:rPr>
              <a:t>name</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x =</a:t>
            </a:r>
            <a:r>
              <a:rPr b="1" i="0" lang="en-US" sz="3000" u="none" cap="none" strike="noStrike">
                <a:solidFill>
                  <a:srgbClr val="00FF00"/>
                </a:solidFill>
                <a:latin typeface="Courier New"/>
                <a:ea typeface="Courier New"/>
                <a:cs typeface="Courier New"/>
                <a:sym typeface="Courier New"/>
              </a:rPr>
              <a:t> counts</a:t>
            </a:r>
            <a:r>
              <a:rPr b="1" i="0" lang="en-US" sz="3000" u="none" cap="none" strike="noStrike">
                <a:solidFill>
                  <a:srgbClr val="00FFFF"/>
                </a:solidFill>
                <a:latin typeface="Courier New"/>
                <a:ea typeface="Courier New"/>
                <a:cs typeface="Courier New"/>
                <a:sym typeface="Courier New"/>
              </a:rPr>
              <a:t>[name]</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else</a:t>
            </a: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x =</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3000" u="none" cap="none" strike="noStrike">
                <a:solidFill>
                  <a:srgbClr val="FFFF00"/>
                </a:solidFill>
                <a:latin typeface="Courier New"/>
                <a:ea typeface="Courier New"/>
                <a:cs typeface="Courier New"/>
                <a:sym typeface="Courier New"/>
              </a:rPr>
              <a:t>x =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rgbClr val="FF00FF"/>
                </a:solidFill>
                <a:latin typeface="Courier New"/>
                <a:ea typeface="Courier New"/>
                <a:cs typeface="Courier New"/>
                <a:sym typeface="Courier New"/>
              </a:rPr>
              <a:t>.get</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00FFFF"/>
                </a:solidFill>
                <a:latin typeface="Courier New"/>
                <a:ea typeface="Courier New"/>
                <a:cs typeface="Courier New"/>
                <a:sym typeface="Courier New"/>
              </a:rPr>
              <a:t>name</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0</a:t>
            </a:r>
            <a:r>
              <a:rPr b="1" i="0" lang="en-US" sz="3000" u="none" cap="none" strike="noStrike">
                <a:solidFill>
                  <a:schemeClr val="lt1"/>
                </a:solidFill>
                <a:latin typeface="Courier New"/>
                <a:ea typeface="Courier New"/>
                <a:cs typeface="Courier New"/>
                <a:sym typeface="Courier New"/>
              </a:rPr>
              <a:t>)</a:t>
            </a:r>
          </a:p>
        </p:txBody>
      </p:sp>
      <p:sp>
        <p:nvSpPr>
          <p:cNvPr id="397" name="Shape 397"/>
          <p:cNvSpPr txBox="1"/>
          <p:nvPr/>
        </p:nvSpPr>
        <p:spPr>
          <a:xfrm>
            <a:off x="847750" y="7423225"/>
            <a:ext cx="71184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Default value if key does not exist (and no Traceback).</a:t>
            </a:r>
          </a:p>
        </p:txBody>
      </p:sp>
      <p:sp>
        <p:nvSpPr>
          <p:cNvPr id="398" name="Shape 398"/>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838200" y="241300"/>
            <a:ext cx="109220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What is a Collection?</a:t>
            </a:r>
          </a:p>
        </p:txBody>
      </p:sp>
      <p:sp>
        <p:nvSpPr>
          <p:cNvPr id="213" name="Shape 213"/>
          <p:cNvSpPr txBox="1"/>
          <p:nvPr>
            <p:ph idx="1" type="body"/>
          </p:nvPr>
        </p:nvSpPr>
        <p:spPr>
          <a:xfrm>
            <a:off x="1155700" y="2603500"/>
            <a:ext cx="130788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 collection is nice because we can put more than one value in </a:t>
            </a:r>
            <a:r>
              <a:rPr lang="en-US" sz="3600">
                <a:solidFill>
                  <a:schemeClr val="lt1"/>
                </a:solidFill>
                <a:latin typeface="Cabin"/>
                <a:ea typeface="Cabin"/>
                <a:cs typeface="Cabin"/>
                <a:sym typeface="Cabin"/>
              </a:rPr>
              <a:t>it</a:t>
            </a:r>
            <a:r>
              <a:rPr b="0" i="0" lang="en-US" sz="3600" u="none" cap="none" strike="noStrike">
                <a:solidFill>
                  <a:schemeClr val="lt1"/>
                </a:solidFill>
                <a:latin typeface="Cabin"/>
                <a:ea typeface="Cabin"/>
                <a:cs typeface="Cabin"/>
                <a:sym typeface="Cabin"/>
              </a:rPr>
              <a:t> and carry them all around in one convenient package</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have a bunch of values in a single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variable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do this by having more than one place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in</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the variable</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have ways of finding the different places in the variable</a:t>
            </a:r>
          </a:p>
        </p:txBody>
      </p:sp>
      <p:pic>
        <p:nvPicPr>
          <p:cNvPr id="214" name="Shape 214"/>
          <p:cNvPicPr preferRelativeResize="0"/>
          <p:nvPr/>
        </p:nvPicPr>
        <p:blipFill rotWithShape="1">
          <a:blip r:embed="rId3">
            <a:alphaModFix/>
          </a:blip>
          <a:srcRect b="0" l="0" r="0" t="0"/>
          <a:stretch/>
        </p:blipFill>
        <p:spPr>
          <a:xfrm>
            <a:off x="12279950" y="506050"/>
            <a:ext cx="3136800" cy="226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Simplified counting with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a:t>
            </a:r>
          </a:p>
        </p:txBody>
      </p:sp>
      <p:sp>
        <p:nvSpPr>
          <p:cNvPr id="404" name="Shape 404"/>
          <p:cNvSpPr txBox="1"/>
          <p:nvPr>
            <p:ph idx="1" type="body"/>
          </p:nvPr>
        </p:nvSpPr>
        <p:spPr>
          <a:xfrm>
            <a:off x="1155700" y="2730500"/>
            <a:ext cx="139319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We can use </a:t>
            </a:r>
            <a:r>
              <a:rPr b="0" i="0" lang="en-US" sz="3600" u="none" cap="none" strike="noStrike">
                <a:solidFill>
                  <a:srgbClr val="FF00FF"/>
                </a:solidFill>
                <a:latin typeface="Cabin"/>
                <a:ea typeface="Cabin"/>
                <a:cs typeface="Cabin"/>
                <a:sym typeface="Cabin"/>
              </a:rPr>
              <a:t>get</a:t>
            </a:r>
            <a:r>
              <a:rPr b="0" i="0" lang="en-US" sz="3600" u="none" cap="none" strike="noStrike">
                <a:solidFill>
                  <a:schemeClr val="lt1"/>
                </a:solidFill>
                <a:latin typeface="Cabin"/>
                <a:ea typeface="Cabin"/>
                <a:cs typeface="Cabin"/>
                <a:sym typeface="Cabin"/>
              </a:rPr>
              <a:t>() and provide a </a:t>
            </a:r>
            <a:r>
              <a:rPr b="0" i="0" lang="en-US" sz="3600" u="none" cap="none" strike="noStrike">
                <a:solidFill>
                  <a:srgbClr val="FF7F00"/>
                </a:solidFill>
                <a:latin typeface="Cabin"/>
                <a:ea typeface="Cabin"/>
                <a:cs typeface="Cabin"/>
                <a:sym typeface="Cabin"/>
              </a:rPr>
              <a:t>default value of zero</a:t>
            </a:r>
            <a:r>
              <a:rPr b="0" i="0" lang="en-US" sz="3600" u="none" cap="none" strike="noStrike">
                <a:solidFill>
                  <a:schemeClr val="lt1"/>
                </a:solidFill>
                <a:latin typeface="Cabin"/>
                <a:ea typeface="Cabin"/>
                <a:cs typeface="Cabin"/>
                <a:sym typeface="Cabin"/>
              </a:rPr>
              <a:t> when the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not yet in the dictionary - and then just add one</a:t>
            </a:r>
          </a:p>
        </p:txBody>
      </p:sp>
      <p:sp>
        <p:nvSpPr>
          <p:cNvPr id="405" name="Shape 405"/>
          <p:cNvSpPr txBox="1"/>
          <p:nvPr/>
        </p:nvSpPr>
        <p:spPr>
          <a:xfrm>
            <a:off x="1858961" y="5062549"/>
            <a:ext cx="10558500" cy="2155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FF00FF"/>
                </a:solidFill>
                <a:latin typeface="Courier New"/>
                <a:ea typeface="Courier New"/>
                <a:cs typeface="Courier New"/>
                <a:sym typeface="Courier New"/>
              </a:rPr>
              <a:t>dict</a:t>
            </a:r>
            <a:r>
              <a:rPr b="1"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for</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in</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00FFFF"/>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FF00FF"/>
                </a:solidFill>
                <a:latin typeface="Courier New"/>
                <a:ea typeface="Courier New"/>
                <a:cs typeface="Courier New"/>
                <a:sym typeface="Courier New"/>
              </a:rPr>
              <a:t>.get</a:t>
            </a:r>
            <a:r>
              <a:rPr b="1" i="0" lang="en-US" sz="2800" u="none" cap="none" strike="noStrike">
                <a:solidFill>
                  <a:srgbClr val="00FF00"/>
                </a:solidFill>
                <a:latin typeface="Courier New"/>
                <a:ea typeface="Courier New"/>
                <a:cs typeface="Courier New"/>
                <a:sym typeface="Courier New"/>
              </a:rPr>
              <a:t>(</a:t>
            </a:r>
            <a:r>
              <a:rPr b="1" i="0" lang="en-US" sz="2800" u="none" cap="none" strike="noStrike">
                <a:solidFill>
                  <a:srgbClr val="00FFFF"/>
                </a:solidFill>
                <a:latin typeface="Courier New"/>
                <a:ea typeface="Courier New"/>
                <a:cs typeface="Courier New"/>
                <a:sym typeface="Courier New"/>
              </a:rPr>
              <a:t>name, </a:t>
            </a:r>
            <a:r>
              <a:rPr b="1" i="0" lang="en-US" sz="2800" u="none" cap="none" strike="noStrike">
                <a:solidFill>
                  <a:srgbClr val="FF7F00"/>
                </a:solidFill>
                <a:latin typeface="Courier New"/>
                <a:ea typeface="Courier New"/>
                <a:cs typeface="Courier New"/>
                <a:sym typeface="Courier New"/>
              </a:rPr>
              <a:t>0</a:t>
            </a:r>
            <a:r>
              <a:rPr b="1" i="0" lang="en-US" sz="2800" u="none" cap="none" strike="noStrike">
                <a:solidFill>
                  <a:srgbClr val="00FFFF"/>
                </a:solidFill>
                <a:latin typeface="Courier New"/>
                <a:ea typeface="Courier New"/>
                <a:cs typeface="Courier New"/>
                <a:sym typeface="Courier New"/>
              </a:rPr>
              <a:t>)</a:t>
            </a:r>
            <a:r>
              <a:rPr b="1"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print</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p>
        </p:txBody>
      </p:sp>
      <p:sp>
        <p:nvSpPr>
          <p:cNvPr id="406" name="Shape 406"/>
          <p:cNvSpPr txBox="1"/>
          <p:nvPr/>
        </p:nvSpPr>
        <p:spPr>
          <a:xfrm>
            <a:off x="6851650" y="8140700"/>
            <a:ext cx="146685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Default</a:t>
            </a:r>
          </a:p>
        </p:txBody>
      </p:sp>
      <p:cxnSp>
        <p:nvCxnSpPr>
          <p:cNvPr id="407" name="Shape 407"/>
          <p:cNvCxnSpPr/>
          <p:nvPr/>
        </p:nvCxnSpPr>
        <p:spPr>
          <a:xfrm flipH="1">
            <a:off x="7921474" y="6808925"/>
            <a:ext cx="1405200" cy="1411200"/>
          </a:xfrm>
          <a:prstGeom prst="straightConnector1">
            <a:avLst/>
          </a:prstGeom>
          <a:noFill/>
          <a:ln cap="rnd" cmpd="sng" w="63500">
            <a:solidFill>
              <a:srgbClr val="FF7F00"/>
            </a:solidFill>
            <a:prstDash val="solid"/>
            <a:miter/>
            <a:headEnd len="med" w="med" type="stealth"/>
            <a:tailEnd len="med" w="med" type="none"/>
          </a:ln>
        </p:spPr>
      </p:cxnSp>
      <p:sp>
        <p:nvSpPr>
          <p:cNvPr id="408" name="Shape 408"/>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b="0" l="0" r="0" t="0"/>
          <a:stretch/>
        </p:blipFill>
        <p:spPr>
          <a:xfrm>
            <a:off x="11260136" y="3187700"/>
            <a:ext cx="4638674" cy="3467099"/>
          </a:xfrm>
          <a:prstGeom prst="rect">
            <a:avLst/>
          </a:prstGeom>
          <a:noFill/>
          <a:ln>
            <a:noFill/>
          </a:ln>
        </p:spPr>
      </p:pic>
      <p:sp>
        <p:nvSpPr>
          <p:cNvPr id="414" name="Shape 414"/>
          <p:cNvSpPr txBox="1"/>
          <p:nvPr/>
        </p:nvSpPr>
        <p:spPr>
          <a:xfrm>
            <a:off x="3568700" y="8089900"/>
            <a:ext cx="10558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FF00FF"/>
                </a:solidFill>
                <a:latin typeface="Courier New"/>
                <a:ea typeface="Courier New"/>
                <a:cs typeface="Courier New"/>
                <a:sym typeface="Courier New"/>
              </a:rPr>
              <a:t>dict</a:t>
            </a:r>
            <a:r>
              <a:rPr b="1"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for</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in</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00FFFF"/>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FF00FF"/>
                </a:solidFill>
                <a:latin typeface="Courier New"/>
                <a:ea typeface="Courier New"/>
                <a:cs typeface="Courier New"/>
                <a:sym typeface="Courier New"/>
              </a:rPr>
              <a:t>.get</a:t>
            </a:r>
            <a:r>
              <a:rPr b="1" i="0" lang="en-US" sz="2800" u="none" cap="none" strike="noStrike">
                <a:solidFill>
                  <a:srgbClr val="00FF00"/>
                </a:solidFill>
                <a:latin typeface="Courier New"/>
                <a:ea typeface="Courier New"/>
                <a:cs typeface="Courier New"/>
                <a:sym typeface="Courier New"/>
              </a:rPr>
              <a:t>(</a:t>
            </a:r>
            <a:r>
              <a:rPr b="1" i="0" lang="en-US" sz="2800" u="none" cap="none" strike="noStrike">
                <a:solidFill>
                  <a:srgbClr val="00FFFF"/>
                </a:solidFill>
                <a:latin typeface="Courier New"/>
                <a:ea typeface="Courier New"/>
                <a:cs typeface="Courier New"/>
                <a:sym typeface="Courier New"/>
              </a:rPr>
              <a:t>name, </a:t>
            </a:r>
            <a:r>
              <a:rPr b="1" i="0" lang="en-US" sz="2800" u="none" cap="none" strike="noStrike">
                <a:solidFill>
                  <a:srgbClr val="FF7F00"/>
                </a:solidFill>
                <a:latin typeface="Courier New"/>
                <a:ea typeface="Courier New"/>
                <a:cs typeface="Courier New"/>
                <a:sym typeface="Courier New"/>
              </a:rPr>
              <a:t>0</a:t>
            </a:r>
            <a:r>
              <a:rPr b="1" i="0" lang="en-US" sz="2800" u="none" cap="none" strike="noStrike">
                <a:solidFill>
                  <a:srgbClr val="00FFFF"/>
                </a:solidFill>
                <a:latin typeface="Courier New"/>
                <a:ea typeface="Courier New"/>
                <a:cs typeface="Courier New"/>
                <a:sym typeface="Courier New"/>
              </a:rPr>
              <a:t>)</a:t>
            </a:r>
            <a:r>
              <a:rPr b="1"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print</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p>
        </p:txBody>
      </p:sp>
      <p:sp>
        <p:nvSpPr>
          <p:cNvPr id="416" name="Shape 416"/>
          <p:cNvSpPr txBox="1"/>
          <p:nvPr>
            <p:ph type="title"/>
          </p:nvPr>
        </p:nvSpPr>
        <p:spPr>
          <a:xfrm>
            <a:off x="1155700" y="3048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Simplified counting with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nvSpPr>
        <p:spPr>
          <a:xfrm>
            <a:off x="307975" y="55880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520700" y="33972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We are surrounded in our daily lives with computers ranging from laptops to cell phones.  We can think of these computers as our </a:t>
            </a:r>
            <a:r>
              <a:rPr lang="en-US" sz="3200">
                <a:solidFill>
                  <a:srgbClr val="FFFF00"/>
                </a:solidFill>
                <a:latin typeface="Cabin"/>
                <a:ea typeface="Cabin"/>
                <a:cs typeface="Cabin"/>
                <a:sym typeface="Cabin"/>
              </a:rPr>
              <a:t>''</a:t>
            </a:r>
            <a:r>
              <a:rPr b="0" i="0" lang="en-US" sz="3200" u="none" cap="none" strike="noStrike">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lang="en-US" sz="3200">
                <a:solidFill>
                  <a:srgbClr val="FFFF00"/>
                </a:solidFill>
                <a:latin typeface="Cabin"/>
                <a:ea typeface="Cabin"/>
                <a:cs typeface="Cabin"/>
                <a:sym typeface="Cabin"/>
              </a:rPr>
              <a:t>''</a:t>
            </a:r>
            <a:r>
              <a:rPr b="0" i="0" lang="en-US" sz="3200" u="none" cap="none" strike="noStrike">
                <a:solidFill>
                  <a:srgbClr val="FFFF00"/>
                </a:solidFill>
                <a:latin typeface="Cabin"/>
                <a:ea typeface="Cabin"/>
                <a:cs typeface="Cabin"/>
                <a:sym typeface="Cabin"/>
              </a:rPr>
              <a:t>What would you like me to do next?''</a:t>
            </a:r>
          </a:p>
        </p:txBody>
      </p:sp>
      <p:sp>
        <p:nvSpPr>
          <p:cNvPr id="423" name="Shape 423"/>
          <p:cNvSpPr txBox="1"/>
          <p:nvPr/>
        </p:nvSpPr>
        <p:spPr>
          <a:xfrm>
            <a:off x="469900" y="61277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Cabin"/>
                <a:ea typeface="Cabin"/>
                <a:cs typeface="Cabin"/>
                <a:sym typeface="Cabin"/>
              </a:rPr>
              <a:t>''</a:t>
            </a:r>
            <a:r>
              <a:rPr b="0" i="0" lang="en-US" sz="3200" u="none" cap="none" strike="noStrike">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nvSpPr>
        <p:spPr>
          <a:xfrm>
            <a:off x="1952625" y="4000500"/>
            <a:ext cx="124206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the clown ran after the car and the car ran into the tent and the tent fell down on the clown and the car </a:t>
            </a:r>
          </a:p>
        </p:txBody>
      </p:sp>
      <p:pic>
        <p:nvPicPr>
          <p:cNvPr id="429" name="Shape 429"/>
          <p:cNvPicPr preferRelativeResize="0"/>
          <p:nvPr/>
        </p:nvPicPr>
        <p:blipFill rotWithShape="1">
          <a:blip r:embed="rId3">
            <a:alphaModFix/>
          </a:blip>
          <a:srcRect b="0" l="0" r="0" t="0"/>
          <a:stretch/>
        </p:blipFill>
        <p:spPr>
          <a:xfrm>
            <a:off x="12172950" y="723900"/>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Counting Pattern</a:t>
            </a:r>
          </a:p>
        </p:txBody>
      </p:sp>
      <p:sp>
        <p:nvSpPr>
          <p:cNvPr id="435" name="Shape 435"/>
          <p:cNvSpPr txBox="1"/>
          <p:nvPr/>
        </p:nvSpPr>
        <p:spPr>
          <a:xfrm>
            <a:off x="875400" y="2305400"/>
            <a:ext cx="11090100" cy="60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FF"/>
                </a:solidFill>
                <a:latin typeface="Courier New"/>
                <a:ea typeface="Courier New"/>
                <a:cs typeface="Courier New"/>
                <a:sym typeface="Courier New"/>
              </a:rPr>
              <a:t>dict</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'Enter a line of text:</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line = </a:t>
            </a:r>
            <a:r>
              <a:rPr b="1" i="0" lang="en-US" sz="3000" u="none" cap="none" strike="noStrike">
                <a:solidFill>
                  <a:srgbClr val="FF00FF"/>
                </a:solidFill>
                <a:latin typeface="Courier New"/>
                <a:ea typeface="Courier New"/>
                <a:cs typeface="Courier New"/>
                <a:sym typeface="Courier New"/>
              </a:rPr>
              <a:t>raw_input</a:t>
            </a: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words = line.</a:t>
            </a:r>
            <a:r>
              <a:rPr b="1" i="0" lang="en-US" sz="3000" u="none" cap="none" strike="noStrike">
                <a:solidFill>
                  <a:srgbClr val="FF00FF"/>
                </a:solidFill>
                <a:latin typeface="Courier New"/>
                <a:ea typeface="Courier New"/>
                <a:cs typeface="Courier New"/>
                <a:sym typeface="Courier New"/>
              </a:rPr>
              <a:t>split</a:t>
            </a: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'Words:', words</a:t>
            </a:r>
          </a:p>
          <a:p>
            <a:pPr indent="0" lvl="0" marL="0" marR="0" rtl="0" algn="ctr">
              <a:lnSpc>
                <a:spcPct val="100000"/>
              </a:lnSpc>
              <a:spcBef>
                <a:spcPts val="0"/>
              </a:spcBef>
              <a:spcAft>
                <a:spcPts val="0"/>
              </a:spcAft>
              <a:buNone/>
            </a:pPr>
            <a:r>
              <a:t/>
            </a:r>
            <a:endParaRPr b="1" i="0" sz="30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'Counting...</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for</a:t>
            </a:r>
            <a:r>
              <a:rPr b="1" i="0" lang="en-US" sz="3000" u="none" cap="none" strike="noStrike">
                <a:solidFill>
                  <a:schemeClr val="lt1"/>
                </a:solidFill>
                <a:latin typeface="Courier New"/>
                <a:ea typeface="Courier New"/>
                <a:cs typeface="Courier New"/>
                <a:sym typeface="Courier New"/>
              </a:rPr>
              <a:t> word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[word] =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00FF"/>
                </a:solidFill>
                <a:latin typeface="Courier New"/>
                <a:ea typeface="Courier New"/>
                <a:cs typeface="Courier New"/>
                <a:sym typeface="Courier New"/>
              </a:rPr>
              <a:t>get</a:t>
            </a:r>
            <a:r>
              <a:rPr b="1" i="0" lang="en-US" sz="30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'Counts', </a:t>
            </a:r>
            <a:r>
              <a:rPr b="1" i="0" lang="en-US" sz="3000" u="none" cap="none" strike="noStrike">
                <a:solidFill>
                  <a:srgbClr val="00FF00"/>
                </a:solidFill>
                <a:latin typeface="Courier New"/>
                <a:ea typeface="Courier New"/>
                <a:cs typeface="Courier New"/>
                <a:sym typeface="Courier New"/>
              </a:rPr>
              <a:t>counts</a:t>
            </a:r>
          </a:p>
        </p:txBody>
      </p:sp>
      <p:sp>
        <p:nvSpPr>
          <p:cNvPr id="436" name="Shape 436"/>
          <p:cNvSpPr txBox="1"/>
          <p:nvPr/>
        </p:nvSpPr>
        <p:spPr>
          <a:xfrm>
            <a:off x="9060700" y="3011125"/>
            <a:ext cx="5897100" cy="37872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i="0" lang="en-US" sz="3200" u="none" cap="none" strike="noStrike">
                <a:solidFill>
                  <a:schemeClr val="lt1"/>
                </a:solidFill>
                <a:latin typeface="Cabin"/>
                <a:ea typeface="Cabin"/>
                <a:cs typeface="Cabin"/>
                <a:sym typeface="Cabin"/>
              </a:rPr>
              <a:t>The general pattern to count the words in a line of text is to </a:t>
            </a:r>
            <a:r>
              <a:rPr i="0" lang="en-US" sz="3200" u="none" cap="none" strike="noStrike">
                <a:solidFill>
                  <a:srgbClr val="FF00FF"/>
                </a:solidFill>
                <a:latin typeface="Cabin"/>
                <a:ea typeface="Cabin"/>
                <a:cs typeface="Cabin"/>
                <a:sym typeface="Cabin"/>
              </a:rPr>
              <a:t>split</a:t>
            </a:r>
            <a:r>
              <a:rPr i="0" lang="en-US" sz="3200" u="none" cap="none" strike="noStrike">
                <a:solidFill>
                  <a:schemeClr val="lt1"/>
                </a:solidFill>
                <a:latin typeface="Cabin"/>
                <a:ea typeface="Cabin"/>
                <a:cs typeface="Cabin"/>
                <a:sym typeface="Cabin"/>
              </a:rPr>
              <a:t> the line into words, then loop through the words and use a </a:t>
            </a:r>
            <a:r>
              <a:rPr i="0" lang="en-US" sz="3200" u="none" cap="none" strike="noStrike">
                <a:solidFill>
                  <a:srgbClr val="00FF00"/>
                </a:solidFill>
                <a:latin typeface="Cabin"/>
                <a:ea typeface="Cabin"/>
                <a:cs typeface="Cabin"/>
                <a:sym typeface="Cabin"/>
              </a:rPr>
              <a:t>dictionary</a:t>
            </a:r>
            <a:r>
              <a:rPr i="0" lang="en-US" sz="3200" u="none" cap="none" strike="noStrike">
                <a:solidFill>
                  <a:schemeClr val="lt1"/>
                </a:solidFill>
                <a:latin typeface="Cabin"/>
                <a:ea typeface="Cabin"/>
                <a:cs typeface="Cabin"/>
                <a:sym typeface="Cabin"/>
              </a:rPr>
              <a:t> to track the count of each word independently.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1155700" y="241300"/>
            <a:ext cx="13931900" cy="19431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Counting Words</a:t>
            </a:r>
          </a:p>
        </p:txBody>
      </p:sp>
      <p:sp>
        <p:nvSpPr>
          <p:cNvPr id="442" name="Shape 442"/>
          <p:cNvSpPr txBox="1"/>
          <p:nvPr/>
        </p:nvSpPr>
        <p:spPr>
          <a:xfrm>
            <a:off x="437500" y="1831350"/>
            <a:ext cx="11558399" cy="635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chemeClr val="lt1"/>
                </a:solidFill>
                <a:latin typeface="Courier New"/>
                <a:ea typeface="Courier New"/>
                <a:cs typeface="Courier New"/>
                <a:sym typeface="Courier New"/>
              </a:rPr>
              <a:t>Enter a line of text:</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clown ran after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ran into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tent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tent fell down on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clown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Counting</a:t>
            </a:r>
            <a:r>
              <a:rPr b="1" lang="en-US" sz="26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Font typeface="Cabin"/>
              <a:buNone/>
            </a:pPr>
            <a:r>
              <a:t/>
            </a:r>
            <a:endParaRPr b="1" sz="2600">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Counts {'and': 3, 'on': 1, 'ran': 2, 'car': 3, 'into': 1, 'after': 1, 'clown': 2, 'down': 1, 'fell': 1, </a:t>
            </a:r>
            <a:r>
              <a:rPr b="1" i="0" lang="en-US" sz="2600" u="none" cap="none" strike="noStrike">
                <a:solidFill>
                  <a:srgbClr val="00FF00"/>
                </a:solidFill>
                <a:latin typeface="Courier New"/>
                <a:ea typeface="Courier New"/>
                <a:cs typeface="Courier New"/>
                <a:sym typeface="Courier New"/>
              </a:rPr>
              <a:t>'the': 7</a:t>
            </a:r>
            <a:r>
              <a:rPr b="1" i="0" lang="en-US" sz="2600" u="none" cap="none" strike="noStrike">
                <a:solidFill>
                  <a:schemeClr val="lt1"/>
                </a:solidFill>
                <a:latin typeface="Courier New"/>
                <a:ea typeface="Courier New"/>
                <a:cs typeface="Courier New"/>
                <a:sym typeface="Courier New"/>
              </a:rPr>
              <a:t>, 'tent': 2}</a:t>
            </a:r>
          </a:p>
        </p:txBody>
      </p:sp>
      <p:sp>
        <p:nvSpPr>
          <p:cNvPr id="443" name="Shape 443"/>
          <p:cNvSpPr txBox="1"/>
          <p:nvPr/>
        </p:nvSpPr>
        <p:spPr>
          <a:xfrm>
            <a:off x="5334250" y="8331850"/>
            <a:ext cx="10658100" cy="4572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http://www.flickr.com/photos/71502646@N00/2526007974/</a:t>
            </a:r>
          </a:p>
        </p:txBody>
      </p:sp>
      <p:pic>
        <p:nvPicPr>
          <p:cNvPr id="444" name="Shape 444"/>
          <p:cNvPicPr preferRelativeResize="0"/>
          <p:nvPr/>
        </p:nvPicPr>
        <p:blipFill rotWithShape="1">
          <a:blip r:embed="rId4">
            <a:alphaModFix/>
          </a:blip>
          <a:srcRect b="0" l="0" r="0" t="0"/>
          <a:stretch/>
        </p:blipFill>
        <p:spPr>
          <a:xfrm>
            <a:off x="12172950" y="723900"/>
            <a:ext cx="2927399" cy="19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counts = </a:t>
            </a:r>
            <a:r>
              <a:rPr b="1" i="0" lang="en-US" sz="2400" u="none" cap="none" strike="noStrike">
                <a:solidFill>
                  <a:srgbClr val="FF7F00"/>
                </a:solidFill>
                <a:latin typeface="Courier New"/>
                <a:ea typeface="Courier New"/>
                <a:cs typeface="Courier New"/>
                <a:sym typeface="Courier New"/>
              </a:rPr>
              <a:t>dict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'Enter a line of text:</a:t>
            </a:r>
            <a:r>
              <a:rPr b="1" lang="en-US" sz="24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line = </a:t>
            </a:r>
            <a:r>
              <a:rPr b="1" i="0" lang="en-US" sz="2400" u="none" cap="none" strike="noStrike">
                <a:solidFill>
                  <a:srgbClr val="FF00FF"/>
                </a:solidFill>
                <a:latin typeface="Courier New"/>
                <a:ea typeface="Courier New"/>
                <a:cs typeface="Courier New"/>
                <a:sym typeface="Courier New"/>
              </a:rPr>
              <a:t>raw_input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words = line.</a:t>
            </a:r>
            <a:r>
              <a:rPr b="1" i="0" lang="en-US" sz="2400" u="none" cap="none" strike="noStrike">
                <a:solidFill>
                  <a:srgbClr val="FF00FF"/>
                </a:solidFill>
                <a:latin typeface="Courier New"/>
                <a:ea typeface="Courier New"/>
                <a:cs typeface="Courier New"/>
                <a:sym typeface="Courier New"/>
              </a:rPr>
              <a:t>split</a:t>
            </a:r>
            <a:r>
              <a:rPr b="1" i="0" lang="en-US" sz="24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'Words:', words</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'Counting...’</a:t>
            </a:r>
          </a:p>
          <a:p>
            <a:pPr indent="0" lvl="0" marL="0" marR="0" rtl="0" algn="ctr">
              <a:lnSpc>
                <a:spcPct val="100000"/>
              </a:lnSpc>
              <a:spcBef>
                <a:spcPts val="0"/>
              </a:spcBef>
              <a:spcAft>
                <a:spcPts val="0"/>
              </a:spcAft>
              <a:buNone/>
            </a:pPr>
            <a:r>
              <a:t/>
            </a:r>
            <a:endParaRPr b="1"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for</a:t>
            </a:r>
            <a:r>
              <a:rPr b="1" i="0" lang="en-US" sz="2400" u="none" cap="none" strike="noStrike">
                <a:solidFill>
                  <a:schemeClr val="lt1"/>
                </a:solidFill>
                <a:latin typeface="Courier New"/>
                <a:ea typeface="Courier New"/>
                <a:cs typeface="Courier New"/>
                <a:sym typeface="Courier New"/>
              </a:rPr>
              <a:t> word </a:t>
            </a:r>
            <a:r>
              <a:rPr b="1" i="0" lang="en-US" sz="2400" u="none" cap="none" strike="noStrike">
                <a:solidFill>
                  <a:srgbClr val="FFFF00"/>
                </a:solidFill>
                <a:latin typeface="Courier New"/>
                <a:ea typeface="Courier New"/>
                <a:cs typeface="Courier New"/>
                <a:sym typeface="Courier New"/>
              </a:rPr>
              <a:t>in</a:t>
            </a:r>
            <a:r>
              <a:rPr b="1" i="0" lang="en-US" sz="24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counts[word] = counts.</a:t>
            </a:r>
            <a:r>
              <a:rPr b="1" i="0" lang="en-US" sz="2400" u="none" cap="none" strike="noStrike">
                <a:solidFill>
                  <a:srgbClr val="FF00FF"/>
                </a:solidFill>
                <a:latin typeface="Courier New"/>
                <a:ea typeface="Courier New"/>
                <a:cs typeface="Courier New"/>
                <a:sym typeface="Courier New"/>
              </a:rPr>
              <a:t>get</a:t>
            </a:r>
            <a:r>
              <a:rPr b="1" i="0" lang="en-US" sz="24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'Counts', counts</a:t>
            </a:r>
          </a:p>
        </p:txBody>
      </p:sp>
      <p:sp>
        <p:nvSpPr>
          <p:cNvPr id="450" name="Shape 450"/>
          <p:cNvSpPr txBox="1"/>
          <p:nvPr/>
        </p:nvSpPr>
        <p:spPr>
          <a:xfrm>
            <a:off x="8723700" y="887100"/>
            <a:ext cx="6941400" cy="7213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31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Enter a line of text:</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clown ran after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car and the car ran into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tent and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tent fell down on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clown and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car</a:t>
            </a:r>
          </a:p>
          <a:p>
            <a:pPr indent="0" lvl="0" marL="0" marR="0" rtl="0" algn="ctr">
              <a:lnSpc>
                <a:spcPct val="100000"/>
              </a:lnSpc>
              <a:spcBef>
                <a:spcPts val="0"/>
              </a:spcBef>
              <a:spcAft>
                <a:spcPts val="0"/>
              </a:spcAft>
              <a:buNone/>
            </a:pPr>
            <a:r>
              <a:t/>
            </a:r>
            <a:endParaRPr b="0" i="0" sz="3100" u="none" cap="none" strike="noStrike">
              <a:solidFill>
                <a:srgbClr val="FFFF00"/>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Counting...</a:t>
            </a:r>
          </a:p>
          <a:p>
            <a:pPr indent="0" lvl="0" marL="0" marR="0" rtl="0" algn="ctr">
              <a:lnSpc>
                <a:spcPct val="100000"/>
              </a:lnSpc>
              <a:spcBef>
                <a:spcPts val="0"/>
              </a:spcBef>
              <a:spcAft>
                <a:spcPts val="0"/>
              </a:spcAft>
              <a:buNone/>
            </a:pPr>
            <a:r>
              <a:t/>
            </a:r>
            <a:endParaRPr b="0" i="0" sz="31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Counts {'and': 3, 'on': 1, 'ran': 2, 'car': 3, 'into': 1, 'after': 1, 'clown': 2, 'down': 1, 'fell': 1, </a:t>
            </a:r>
            <a:r>
              <a:rPr b="0" i="0" lang="en-US" sz="3100" u="none" cap="none" strike="noStrike">
                <a:solidFill>
                  <a:srgbClr val="00FF00"/>
                </a:solidFill>
                <a:latin typeface="Cabin"/>
                <a:ea typeface="Cabin"/>
                <a:cs typeface="Cabin"/>
                <a:sym typeface="Cabin"/>
              </a:rPr>
              <a:t>'the': 7</a:t>
            </a:r>
            <a:r>
              <a:rPr b="0" i="0" lang="en-US" sz="3100" u="none" cap="none" strike="noStrike">
                <a:solidFill>
                  <a:schemeClr val="lt1"/>
                </a:solidFill>
                <a:latin typeface="Cabin"/>
                <a:ea typeface="Cabin"/>
                <a:cs typeface="Cabin"/>
                <a:sym typeface="Cabin"/>
              </a:rPr>
              <a:t>, 'tent': 2}</a:t>
            </a:r>
          </a:p>
        </p:txBody>
      </p:sp>
      <p:pic>
        <p:nvPicPr>
          <p:cNvPr id="451" name="Shape 451"/>
          <p:cNvPicPr preferRelativeResize="0"/>
          <p:nvPr/>
        </p:nvPicPr>
        <p:blipFill rotWithShape="1">
          <a:blip r:embed="rId3">
            <a:alphaModFix/>
          </a:blip>
          <a:srcRect b="0" l="0" r="0" t="0"/>
          <a:stretch/>
        </p:blipFill>
        <p:spPr>
          <a:xfrm>
            <a:off x="563550" y="7582261"/>
            <a:ext cx="1689000" cy="11222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Definite Loops and Dictionaries</a:t>
            </a:r>
          </a:p>
        </p:txBody>
      </p:sp>
      <p:sp>
        <p:nvSpPr>
          <p:cNvPr id="457" name="Shape 457"/>
          <p:cNvSpPr txBox="1"/>
          <p:nvPr>
            <p:ph idx="1" type="body"/>
          </p:nvPr>
        </p:nvSpPr>
        <p:spPr>
          <a:xfrm>
            <a:off x="869075" y="2540000"/>
            <a:ext cx="13932000" cy="2146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Even though </a:t>
            </a:r>
            <a:r>
              <a:rPr b="0" i="0" lang="en-US" sz="3600" u="none" cap="none" strike="noStrike">
                <a:solidFill>
                  <a:srgbClr val="00FF00"/>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not stored in order, we can write a </a:t>
            </a:r>
            <a:r>
              <a:rPr b="0" i="0" lang="en-US" sz="3600" u="none" cap="none" strike="noStrike">
                <a:solidFill>
                  <a:srgbClr val="FFFF00"/>
                </a:solidFill>
                <a:latin typeface="Cabin"/>
                <a:ea typeface="Cabin"/>
                <a:cs typeface="Cabin"/>
                <a:sym typeface="Cabin"/>
              </a:rPr>
              <a:t>for</a:t>
            </a:r>
            <a:r>
              <a:rPr b="0" i="0" lang="en-US" sz="3600" u="none" cap="none" strike="noStrike">
                <a:solidFill>
                  <a:schemeClr val="lt1"/>
                </a:solidFill>
                <a:latin typeface="Cabin"/>
                <a:ea typeface="Cabin"/>
                <a:cs typeface="Cabin"/>
                <a:sym typeface="Cabin"/>
              </a:rPr>
              <a:t> loop that goes through all the </a:t>
            </a:r>
            <a:r>
              <a:rPr b="0" i="0" lang="en-US" sz="3600" u="none" cap="none" strike="noStrike">
                <a:solidFill>
                  <a:srgbClr val="00FFFF"/>
                </a:solidFill>
                <a:latin typeface="Cabin"/>
                <a:ea typeface="Cabin"/>
                <a:cs typeface="Cabin"/>
                <a:sym typeface="Cabin"/>
              </a:rPr>
              <a:t>entries</a:t>
            </a:r>
            <a:r>
              <a:rPr b="0" i="0" lang="en-US" sz="3600" u="none" cap="none" strike="noStrike">
                <a:solidFill>
                  <a:schemeClr val="lt1"/>
                </a:solidFill>
                <a:latin typeface="Cabin"/>
                <a:ea typeface="Cabin"/>
                <a:cs typeface="Cabin"/>
                <a:sym typeface="Cabin"/>
              </a:rPr>
              <a:t> in a </a:t>
            </a:r>
            <a:r>
              <a:rPr b="0" i="0" lang="en-US" sz="3600" u="none" cap="none" strike="noStrike">
                <a:solidFill>
                  <a:srgbClr val="00FF00"/>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 actually it goes through all of the </a:t>
            </a:r>
            <a:r>
              <a:rPr b="0" i="0" lang="en-US" sz="3600" u="none" cap="none" strike="noStrike">
                <a:solidFill>
                  <a:srgbClr val="00FFFF"/>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in the </a:t>
            </a:r>
            <a:r>
              <a:rPr b="0" i="0" lang="en-US" sz="3600" u="none" cap="none" strike="noStrike">
                <a:solidFill>
                  <a:srgbClr val="00FF00"/>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and</a:t>
            </a:r>
            <a:r>
              <a:rPr b="0" i="0" lang="en-US" sz="3600" u="none" cap="none" strike="noStrike">
                <a:solidFill>
                  <a:srgbClr val="00FFFF"/>
                </a:solidFill>
                <a:latin typeface="Cabin"/>
                <a:ea typeface="Cabin"/>
                <a:cs typeface="Cabin"/>
                <a:sym typeface="Cabin"/>
              </a:rPr>
              <a:t> looks up</a:t>
            </a:r>
            <a:r>
              <a:rPr b="0" i="0" lang="en-US" sz="3600" u="none" cap="none" strike="noStrike">
                <a:solidFill>
                  <a:schemeClr val="lt1"/>
                </a:solidFill>
                <a:latin typeface="Cabin"/>
                <a:ea typeface="Cabin"/>
                <a:cs typeface="Cabin"/>
                <a:sym typeface="Cabin"/>
              </a:rPr>
              <a:t> the values</a:t>
            </a:r>
          </a:p>
        </p:txBody>
      </p:sp>
      <p:sp>
        <p:nvSpPr>
          <p:cNvPr id="458" name="Shape 458"/>
          <p:cNvSpPr txBox="1"/>
          <p:nvPr/>
        </p:nvSpPr>
        <p:spPr>
          <a:xfrm>
            <a:off x="1714500" y="4960925"/>
            <a:ext cx="14541599" cy="3759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 = { </a:t>
            </a:r>
            <a:r>
              <a:rPr b="1" i="0" lang="en-US" sz="3000" u="none" cap="none" strike="noStrike">
                <a:solidFill>
                  <a:srgbClr val="00FFFF"/>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 1 , </a:t>
            </a:r>
            <a:r>
              <a:rPr b="1" i="0" lang="en-US" sz="3000" u="none" cap="none" strike="noStrike">
                <a:solidFill>
                  <a:srgbClr val="00FFFF"/>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 42, </a:t>
            </a:r>
            <a:r>
              <a:rPr b="1" i="0" lang="en-US" sz="3000" u="none" cap="none" strike="noStrike">
                <a:solidFill>
                  <a:srgbClr val="00FFFF"/>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for</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key</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key</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rgbClr val="00FFFF"/>
                </a:solidFill>
                <a:latin typeface="Courier New"/>
                <a:ea typeface="Courier New"/>
                <a:cs typeface="Courier New"/>
                <a:sym typeface="Courier New"/>
              </a:rPr>
              <a:t>[key]</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100</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42</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Retrieving lists of Keys and Values</a:t>
            </a:r>
          </a:p>
        </p:txBody>
      </p:sp>
      <p:sp>
        <p:nvSpPr>
          <p:cNvPr id="464" name="Shape 464"/>
          <p:cNvSpPr txBox="1"/>
          <p:nvPr>
            <p:ph idx="1" type="body"/>
          </p:nvPr>
        </p:nvSpPr>
        <p:spPr>
          <a:xfrm>
            <a:off x="939800" y="2844800"/>
            <a:ext cx="4422900" cy="4267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You can get a list of </a:t>
            </a:r>
            <a:r>
              <a:rPr b="0" i="0" lang="en-US" sz="3600" u="none" cap="none" strike="noStrike">
                <a:solidFill>
                  <a:srgbClr val="00FF00"/>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a:t>
            </a:r>
            <a:r>
              <a:rPr b="0" i="0" lang="en-US" sz="3600" u="none" cap="none" strike="noStrike">
                <a:solidFill>
                  <a:srgbClr val="FF00FF"/>
                </a:solidFill>
                <a:latin typeface="Cabin"/>
                <a:ea typeface="Cabin"/>
                <a:cs typeface="Cabin"/>
                <a:sym typeface="Cabin"/>
              </a:rPr>
              <a:t>values,</a:t>
            </a:r>
            <a:r>
              <a:rPr b="0" i="0" lang="en-US" sz="3600" u="none" cap="none" strike="noStrike">
                <a:solidFill>
                  <a:schemeClr val="lt1"/>
                </a:solidFill>
                <a:latin typeface="Cabin"/>
                <a:ea typeface="Cabin"/>
                <a:cs typeface="Cabin"/>
                <a:sym typeface="Cabin"/>
              </a:rPr>
              <a:t> or</a:t>
            </a:r>
            <a:r>
              <a:rPr b="0" i="0" lang="en-US" sz="3600" u="none" cap="none" strike="noStrike">
                <a:solidFill>
                  <a:srgbClr val="FF7F00"/>
                </a:solidFill>
                <a:latin typeface="Cabin"/>
                <a:ea typeface="Cabin"/>
                <a:cs typeface="Cabin"/>
                <a:sym typeface="Cabin"/>
              </a:rPr>
              <a:t> items (both)</a:t>
            </a:r>
            <a:r>
              <a:rPr b="0" i="0" lang="en-US" sz="3600" u="none" cap="none" strike="noStrike">
                <a:solidFill>
                  <a:schemeClr val="lt1"/>
                </a:solidFill>
                <a:latin typeface="Cabin"/>
                <a:ea typeface="Cabin"/>
                <a:cs typeface="Cabin"/>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jjj = { 'chuck' : 1 , 'fred' : 42, 'jan': 100}</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rgbClr val="FF00FF"/>
                </a:solidFill>
                <a:latin typeface="Courier New"/>
                <a:ea typeface="Courier New"/>
                <a:cs typeface="Courier New"/>
                <a:sym typeface="Courier New"/>
              </a:rPr>
              <a:t> list</a:t>
            </a:r>
            <a:r>
              <a:rPr b="1" i="0" lang="en-US" sz="2500" u="none" cap="none" strike="noStrike">
                <a:solidFill>
                  <a:schemeClr val="lt1"/>
                </a:solidFill>
                <a:latin typeface="Courier New"/>
                <a:ea typeface="Courier New"/>
                <a:cs typeface="Courier New"/>
                <a:sym typeface="Courier New"/>
              </a:rPr>
              <a:t>(jjj)</a:t>
            </a:r>
          </a:p>
          <a:p>
            <a:pPr indent="0" lvl="0" marL="0" marR="0" rtl="0" algn="l">
              <a:lnSpc>
                <a:spcPct val="100000"/>
              </a:lnSpc>
              <a:spcBef>
                <a:spcPts val="0"/>
              </a:spcBef>
              <a:spcAft>
                <a:spcPts val="0"/>
              </a:spcAft>
              <a:buClr>
                <a:srgbClr val="00FF00"/>
              </a:buClr>
              <a:buSzPct val="25000"/>
              <a:buFont typeface="Cabin"/>
              <a:buNone/>
            </a:pPr>
            <a:r>
              <a:rPr b="1"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00FF"/>
                </a:solidFill>
                <a:latin typeface="Courier New"/>
                <a:ea typeface="Courier New"/>
                <a:cs typeface="Courier New"/>
                <a:sym typeface="Courier New"/>
              </a:rPr>
              <a:t>keys()</a:t>
            </a:r>
          </a:p>
          <a:p>
            <a:pPr indent="0" lvl="0" marL="0" marR="0" rtl="0" algn="l">
              <a:lnSpc>
                <a:spcPct val="100000"/>
              </a:lnSpc>
              <a:spcBef>
                <a:spcPts val="0"/>
              </a:spcBef>
              <a:spcAft>
                <a:spcPts val="0"/>
              </a:spcAft>
              <a:buClr>
                <a:srgbClr val="00FF00"/>
              </a:buClr>
              <a:buSzPct val="25000"/>
              <a:buFont typeface="Cabin"/>
              <a:buNone/>
            </a:pPr>
            <a:r>
              <a:rPr b="1"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00FF"/>
                </a:solidFill>
                <a:latin typeface="Courier New"/>
                <a:ea typeface="Courier New"/>
                <a:cs typeface="Courier New"/>
                <a:sym typeface="Courier New"/>
              </a:rPr>
              <a:t>values()</a:t>
            </a:r>
          </a:p>
          <a:p>
            <a:pPr indent="0" lvl="0" marL="0" marR="0" rtl="0" algn="l">
              <a:lnSpc>
                <a:spcPct val="100000"/>
              </a:lnSpc>
              <a:spcBef>
                <a:spcPts val="0"/>
              </a:spcBef>
              <a:spcAft>
                <a:spcPts val="0"/>
              </a:spcAft>
              <a:buClr>
                <a:srgbClr val="FF00FF"/>
              </a:buClr>
              <a:buSzPct val="25000"/>
              <a:buFont typeface="Cabin"/>
              <a:buNone/>
            </a:pPr>
            <a:r>
              <a:rPr b="1" i="0" lang="en-US" sz="2500" u="none" cap="none" strike="noStrike">
                <a:solidFill>
                  <a:srgbClr val="FF00FF"/>
                </a:solidFill>
                <a:latin typeface="Courier New"/>
                <a:ea typeface="Courier New"/>
                <a:cs typeface="Courier New"/>
                <a:sym typeface="Courier New"/>
              </a:rPr>
              <a:t>[100, 1, 42]</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7F00"/>
                </a:solidFill>
                <a:latin typeface="Courier New"/>
                <a:ea typeface="Courier New"/>
                <a:cs typeface="Courier New"/>
                <a:sym typeface="Courier New"/>
              </a:rPr>
              <a:t>items()</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rgbClr val="FF7F00"/>
                </a:solidFill>
                <a:latin typeface="Courier New"/>
                <a:ea typeface="Courier New"/>
                <a:cs typeface="Courier New"/>
                <a:sym typeface="Courier New"/>
              </a:rPr>
              <a:t>[('jan', 100), ('chuck', 1), ('fred', 42)]</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p>
        </p:txBody>
      </p:sp>
      <p:sp>
        <p:nvSpPr>
          <p:cNvPr id="466" name="Shape 466"/>
          <p:cNvSpPr txBox="1"/>
          <p:nvPr/>
        </p:nvSpPr>
        <p:spPr>
          <a:xfrm>
            <a:off x="8545799" y="7844225"/>
            <a:ext cx="693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abin"/>
                <a:ea typeface="Cabin"/>
                <a:cs typeface="Cabin"/>
                <a:sym typeface="Cabin"/>
              </a:rPr>
              <a:t>What is a 'tuple'? - coming soon...</a:t>
            </a:r>
          </a:p>
        </p:txBody>
      </p:sp>
      <p:cxnSp>
        <p:nvCxnSpPr>
          <p:cNvPr id="467" name="Shape 467"/>
          <p:cNvCxnSpPr/>
          <p:nvPr/>
        </p:nvCxnSpPr>
        <p:spPr>
          <a:xfrm>
            <a:off x="10408425" y="6948211"/>
            <a:ext cx="201599" cy="704999"/>
          </a:xfrm>
          <a:prstGeom prst="straightConnector1">
            <a:avLst/>
          </a:prstGeom>
          <a:noFill/>
          <a:ln cap="rnd" cmpd="sng" w="76200">
            <a:solidFill>
              <a:schemeClr val="lt1"/>
            </a:solidFill>
            <a:prstDash val="solid"/>
            <a:miter/>
            <a:headEnd len="med" w="med" type="stealth"/>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Bonus: Two Iteration Variables!</a:t>
            </a:r>
          </a:p>
        </p:txBody>
      </p:sp>
      <p:sp>
        <p:nvSpPr>
          <p:cNvPr id="473" name="Shape 473"/>
          <p:cNvSpPr txBox="1"/>
          <p:nvPr>
            <p:ph idx="1" type="body"/>
          </p:nvPr>
        </p:nvSpPr>
        <p:spPr>
          <a:xfrm>
            <a:off x="1155700" y="2603500"/>
            <a:ext cx="5344799"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We loop through the </a:t>
            </a:r>
            <a:r>
              <a:rPr b="0" i="0" lang="en-US" sz="3600" u="none" cap="none" strike="noStrike">
                <a:solidFill>
                  <a:srgbClr val="FF7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value</a:t>
            </a:r>
            <a:r>
              <a:rPr b="0" i="0" lang="en-US" sz="3600" u="none" cap="none" strike="noStrike">
                <a:solidFill>
                  <a:schemeClr val="lt1"/>
                </a:solidFill>
                <a:latin typeface="Cabin"/>
                <a:ea typeface="Cabin"/>
                <a:cs typeface="Cabin"/>
                <a:sym typeface="Cabin"/>
              </a:rPr>
              <a:t> pairs in a dictionary using *two* iteration variables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Each iteration, the first variable is the </a:t>
            </a:r>
            <a:r>
              <a:rPr b="0" i="0" lang="en-US" sz="3600" u="none" cap="none" strike="noStrike">
                <a:solidFill>
                  <a:srgbClr val="FF7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and the second variable is the </a:t>
            </a:r>
            <a:r>
              <a:rPr b="0" i="1" lang="en-US" sz="3600" u="none" cap="none" strike="noStrike">
                <a:solidFill>
                  <a:schemeClr val="lt1"/>
                </a:solidFill>
                <a:latin typeface="Cabin"/>
                <a:ea typeface="Cabin"/>
                <a:cs typeface="Cabin"/>
                <a:sym typeface="Cabin"/>
              </a:rPr>
              <a:t>corresponding</a:t>
            </a:r>
            <a:r>
              <a:rPr b="0" i="0" lang="en-US" sz="3600" u="none" cap="none" strike="noStrike">
                <a:solidFill>
                  <a:schemeClr val="lt1"/>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value </a:t>
            </a:r>
            <a:r>
              <a:rPr b="0" i="0" lang="en-US" sz="3600" u="none" cap="none" strike="noStrike">
                <a:solidFill>
                  <a:schemeClr val="lt1"/>
                </a:solidFill>
                <a:latin typeface="Cabin"/>
                <a:ea typeface="Cabin"/>
                <a:cs typeface="Cabin"/>
                <a:sym typeface="Cabin"/>
              </a:rPr>
              <a:t>for the key</a:t>
            </a:r>
          </a:p>
        </p:txBody>
      </p:sp>
      <p:sp>
        <p:nvSpPr>
          <p:cNvPr id="474" name="Shape 474"/>
          <p:cNvSpPr txBox="1"/>
          <p:nvPr/>
        </p:nvSpPr>
        <p:spPr>
          <a:xfrm>
            <a:off x="7423599" y="2970250"/>
            <a:ext cx="81642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 </a:t>
            </a:r>
            <a:r>
              <a:rPr b="1" i="0" lang="en-US" sz="2800" u="none" cap="none" strike="noStrike">
                <a:solidFill>
                  <a:srgbClr val="00FF00"/>
                </a:solidFill>
                <a:latin typeface="Courier New"/>
                <a:ea typeface="Courier New"/>
                <a:cs typeface="Courier New"/>
                <a:sym typeface="Courier New"/>
              </a:rPr>
              <a:t>jjj</a:t>
            </a:r>
            <a:r>
              <a:rPr b="1" i="0" lang="en-US" sz="2800" u="none" cap="none" strike="noStrike">
                <a:solidFill>
                  <a:schemeClr val="lt1"/>
                </a:solidFill>
                <a:latin typeface="Courier New"/>
                <a:ea typeface="Courier New"/>
                <a:cs typeface="Courier New"/>
                <a:sym typeface="Courier New"/>
              </a:rPr>
              <a:t> = { 'chuck' : 1 , 'fred' : 42, 'jan': 100}</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 for </a:t>
            </a:r>
            <a:r>
              <a:rPr b="1" i="0" lang="en-US" sz="2800" u="none" cap="none" strike="noStrike">
                <a:solidFill>
                  <a:srgbClr val="FF7F00"/>
                </a:solidFill>
                <a:latin typeface="Courier New"/>
                <a:ea typeface="Courier New"/>
                <a:cs typeface="Courier New"/>
                <a:sym typeface="Courier New"/>
              </a:rPr>
              <a:t>aaa</a:t>
            </a:r>
            <a:r>
              <a:rPr b="1" i="0" lang="en-US" sz="2800" u="none" cap="none" strike="noStrike">
                <a:solidFill>
                  <a:schemeClr val="lt1"/>
                </a:solidFill>
                <a:latin typeface="Courier New"/>
                <a:ea typeface="Courier New"/>
                <a:cs typeface="Courier New"/>
                <a:sym typeface="Courier New"/>
              </a:rPr>
              <a:t>,</a:t>
            </a:r>
            <a:r>
              <a:rPr b="1" i="0" lang="en-US" sz="2800" u="none" cap="none" strike="noStrike">
                <a:solidFill>
                  <a:srgbClr val="FFFF00"/>
                </a:solidFill>
                <a:latin typeface="Courier New"/>
                <a:ea typeface="Courier New"/>
                <a:cs typeface="Courier New"/>
                <a:sym typeface="Courier New"/>
              </a:rPr>
              <a:t>bbb</a:t>
            </a:r>
            <a:r>
              <a:rPr b="1" i="0" lang="en-US" sz="2800" u="none" cap="none" strike="noStrike">
                <a:solidFill>
                  <a:schemeClr val="lt1"/>
                </a:solidFill>
                <a:latin typeface="Courier New"/>
                <a:ea typeface="Courier New"/>
                <a:cs typeface="Courier New"/>
                <a:sym typeface="Courier New"/>
              </a:rPr>
              <a:t> in </a:t>
            </a:r>
            <a:r>
              <a:rPr b="1" i="0" lang="en-US" sz="2800" u="none" cap="none" strike="noStrike">
                <a:solidFill>
                  <a:srgbClr val="00FF00"/>
                </a:solidFill>
                <a:latin typeface="Courier New"/>
                <a:ea typeface="Courier New"/>
                <a:cs typeface="Courier New"/>
                <a:sym typeface="Courier New"/>
              </a:rPr>
              <a:t>jjj</a:t>
            </a:r>
            <a:r>
              <a:rPr b="1" i="0" lang="en-US" sz="2800" u="none" cap="none" strike="noStrike">
                <a:solidFill>
                  <a:srgbClr val="FF00FF"/>
                </a:solidFill>
                <a:latin typeface="Courier New"/>
                <a:ea typeface="Courier New"/>
                <a:cs typeface="Courier New"/>
                <a:sym typeface="Courier New"/>
              </a:rPr>
              <a:t>.items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          print </a:t>
            </a:r>
            <a:r>
              <a:rPr b="1" i="0" lang="en-US" sz="2800" u="none" cap="none" strike="noStrike">
                <a:solidFill>
                  <a:srgbClr val="FF7F00"/>
                </a:solidFill>
                <a:latin typeface="Courier New"/>
                <a:ea typeface="Courier New"/>
                <a:cs typeface="Courier New"/>
                <a:sym typeface="Courier New"/>
              </a:rPr>
              <a:t>aaa</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bbb</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jan</a:t>
            </a:r>
            <a:r>
              <a:rPr b="1" i="0" lang="en-US" sz="2800" u="none" cap="none" strike="noStrike">
                <a:solidFill>
                  <a:srgbClr val="FFFF00"/>
                </a:solidFill>
                <a:latin typeface="Courier New"/>
                <a:ea typeface="Courier New"/>
                <a:cs typeface="Courier New"/>
                <a:sym typeface="Courier New"/>
              </a:rPr>
              <a:t> 100</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chuck</a:t>
            </a:r>
            <a:r>
              <a:rPr b="1" i="0" lang="en-US" sz="2800" u="none" cap="none" strike="noStrike">
                <a:solidFill>
                  <a:srgbClr val="FFFF00"/>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fred</a:t>
            </a:r>
            <a:r>
              <a:rPr b="1" i="0" lang="en-US" sz="2800" u="none" cap="none" strike="noStrike">
                <a:solidFill>
                  <a:srgbClr val="FFFF00"/>
                </a:solidFill>
                <a:latin typeface="Courier New"/>
                <a:ea typeface="Courier New"/>
                <a:cs typeface="Courier New"/>
                <a:sym typeface="Courier New"/>
              </a:rPr>
              <a:t> 42</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a:t>
            </a:r>
            <a:r>
              <a:rPr b="1" i="0" lang="en-US" sz="3000" u="none" cap="none" strike="noStrike">
                <a:solidFill>
                  <a:schemeClr val="lt1"/>
                </a:solidFill>
                <a:latin typeface="Courier New"/>
                <a:ea typeface="Courier New"/>
                <a:cs typeface="Courier New"/>
                <a:sym typeface="Courier New"/>
              </a:rPr>
              <a:t> </a:t>
            </a:r>
          </a:p>
          <a:p>
            <a:pPr indent="0" lvl="0" marL="0" marR="0" rtl="0" algn="ctr">
              <a:lnSpc>
                <a:spcPct val="100000"/>
              </a:lnSpc>
              <a:spcBef>
                <a:spcPts val="0"/>
              </a:spcBef>
              <a:spcAft>
                <a:spcPts val="0"/>
              </a:spcAft>
              <a:buNone/>
            </a:pPr>
            <a:r>
              <a:t/>
            </a:r>
            <a:endParaRPr b="1" sz="3000">
              <a:latin typeface="Courier New"/>
              <a:ea typeface="Courier New"/>
              <a:cs typeface="Courier New"/>
              <a:sym typeface="Courier New"/>
            </a:endParaRPr>
          </a:p>
        </p:txBody>
      </p:sp>
      <p:sp>
        <p:nvSpPr>
          <p:cNvPr id="475" name="Shape 475"/>
          <p:cNvSpPr txBox="1"/>
          <p:nvPr/>
        </p:nvSpPr>
        <p:spPr>
          <a:xfrm>
            <a:off x="12560300" y="7200900"/>
            <a:ext cx="14954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[chuck]</a:t>
            </a:r>
          </a:p>
        </p:txBody>
      </p:sp>
      <p:sp>
        <p:nvSpPr>
          <p:cNvPr id="476" name="Shape 476"/>
          <p:cNvSpPr txBox="1"/>
          <p:nvPr/>
        </p:nvSpPr>
        <p:spPr>
          <a:xfrm>
            <a:off x="14351000" y="7188200"/>
            <a:ext cx="3682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a:t>
            </a:r>
          </a:p>
        </p:txBody>
      </p:sp>
      <p:sp>
        <p:nvSpPr>
          <p:cNvPr id="477" name="Shape 477"/>
          <p:cNvSpPr txBox="1"/>
          <p:nvPr/>
        </p:nvSpPr>
        <p:spPr>
          <a:xfrm>
            <a:off x="12847636" y="8026400"/>
            <a:ext cx="11574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[fred]</a:t>
            </a:r>
          </a:p>
        </p:txBody>
      </p:sp>
      <p:sp>
        <p:nvSpPr>
          <p:cNvPr id="478" name="Shape 478"/>
          <p:cNvSpPr txBox="1"/>
          <p:nvPr/>
        </p:nvSpPr>
        <p:spPr>
          <a:xfrm>
            <a:off x="14300200" y="8013700"/>
            <a:ext cx="5969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42</a:t>
            </a:r>
          </a:p>
        </p:txBody>
      </p:sp>
      <p:sp>
        <p:nvSpPr>
          <p:cNvPr id="479" name="Shape 479"/>
          <p:cNvSpPr txBox="1"/>
          <p:nvPr/>
        </p:nvSpPr>
        <p:spPr>
          <a:xfrm>
            <a:off x="13266737" y="5638800"/>
            <a:ext cx="700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aaa</a:t>
            </a:r>
          </a:p>
        </p:txBody>
      </p:sp>
      <p:sp>
        <p:nvSpPr>
          <p:cNvPr id="480" name="Shape 480"/>
          <p:cNvSpPr txBox="1"/>
          <p:nvPr/>
        </p:nvSpPr>
        <p:spPr>
          <a:xfrm>
            <a:off x="14284325" y="5638800"/>
            <a:ext cx="8000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bbb</a:t>
            </a:r>
          </a:p>
        </p:txBody>
      </p:sp>
      <p:sp>
        <p:nvSpPr>
          <p:cNvPr id="481" name="Shape 481"/>
          <p:cNvSpPr txBox="1"/>
          <p:nvPr/>
        </p:nvSpPr>
        <p:spPr>
          <a:xfrm>
            <a:off x="13100050" y="6388100"/>
            <a:ext cx="9429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[jan]</a:t>
            </a:r>
          </a:p>
        </p:txBody>
      </p:sp>
      <p:sp>
        <p:nvSpPr>
          <p:cNvPr id="482" name="Shape 482"/>
          <p:cNvSpPr txBox="1"/>
          <p:nvPr/>
        </p:nvSpPr>
        <p:spPr>
          <a:xfrm>
            <a:off x="14338300" y="6375400"/>
            <a:ext cx="8254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100</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What is not a </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Collection</a:t>
            </a:r>
            <a:r>
              <a:rPr b="0" i="0" lang="en-US" sz="7600" u="none" cap="none" strike="noStrike">
                <a:solidFill>
                  <a:srgbClr val="FFFF00"/>
                </a:solidFill>
                <a:latin typeface="Arial"/>
                <a:ea typeface="Arial"/>
                <a:cs typeface="Arial"/>
                <a:sym typeface="Arial"/>
              </a:rPr>
              <a:t>”</a:t>
            </a:r>
          </a:p>
        </p:txBody>
      </p:sp>
      <p:sp>
        <p:nvSpPr>
          <p:cNvPr id="220" name="Shape 220"/>
          <p:cNvSpPr txBox="1"/>
          <p:nvPr>
            <p:ph idx="1" type="body"/>
          </p:nvPr>
        </p:nvSpPr>
        <p:spPr>
          <a:xfrm>
            <a:off x="1155700" y="2603500"/>
            <a:ext cx="13931900" cy="1981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Most of our </a:t>
            </a:r>
            <a:r>
              <a:rPr b="0" i="0" lang="en-US" sz="3600" u="none" cap="none" strike="noStrike">
                <a:solidFill>
                  <a:srgbClr val="00FF00"/>
                </a:solidFill>
                <a:latin typeface="Cabin"/>
                <a:ea typeface="Cabin"/>
                <a:cs typeface="Cabin"/>
                <a:sym typeface="Cabin"/>
              </a:rPr>
              <a:t>variables</a:t>
            </a:r>
            <a:r>
              <a:rPr b="0" i="0" lang="en-US" sz="3600" u="none" cap="none" strike="noStrike">
                <a:solidFill>
                  <a:schemeClr val="lt1"/>
                </a:solidFill>
                <a:latin typeface="Cabin"/>
                <a:ea typeface="Cabin"/>
                <a:cs typeface="Cabin"/>
                <a:sym typeface="Cabin"/>
              </a:rPr>
              <a:t> have one value in them - when we put a new value in the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 the old value is overwritten</a:t>
            </a:r>
          </a:p>
        </p:txBody>
      </p:sp>
      <p:sp>
        <p:nvSpPr>
          <p:cNvPr id="221" name="Shape 221"/>
          <p:cNvSpPr txBox="1"/>
          <p:nvPr/>
        </p:nvSpPr>
        <p:spPr>
          <a:xfrm>
            <a:off x="2959100" y="4870450"/>
            <a:ext cx="125474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python</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Python 2.5.2 (r252:60911, Feb 22 2008, 07:57:53)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[GCC 4.0.1 (Apple Computer, Inc. build 5363)] on darwin</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x</a:t>
            </a:r>
            <a:r>
              <a:rPr b="1"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x</a:t>
            </a:r>
            <a:r>
              <a:rPr b="1" i="0" lang="en-US" sz="3000" u="none" cap="none" strike="noStrike">
                <a:solidFill>
                  <a:schemeClr val="lt1"/>
                </a:solidFill>
                <a:latin typeface="Courier New"/>
                <a:ea typeface="Courier New"/>
                <a:cs typeface="Courier New"/>
                <a:sym typeface="Courier New"/>
              </a:rPr>
              <a:t> = 4</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x</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handle = open(name)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1"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7F00"/>
                </a:solidFill>
                <a:latin typeface="Courier New"/>
                <a:ea typeface="Courier New"/>
                <a:cs typeface="Courier New"/>
                <a:sym typeface="Courier New"/>
              </a:rPr>
              <a:t>print bigword, bigcount</a:t>
            </a:r>
          </a:p>
        </p:txBody>
      </p:sp>
      <p:sp>
        <p:nvSpPr>
          <p:cNvPr id="488" name="Shape 488"/>
          <p:cNvSpPr txBox="1"/>
          <p:nvPr/>
        </p:nvSpPr>
        <p:spPr>
          <a:xfrm>
            <a:off x="10626725" y="4787900"/>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lang="en-US" sz="3600">
                <a:solidFill>
                  <a:schemeClr val="lt1"/>
                </a:solidFill>
                <a:latin typeface="Cabin"/>
                <a:ea typeface="Cabin"/>
                <a:cs typeface="Cabin"/>
                <a:sym typeface="Cabin"/>
              </a:rPr>
              <a:t>clown</a:t>
            </a:r>
            <a:r>
              <a:rPr b="0" i="0" lang="en-US" sz="3600" u="none" cap="none" strike="noStrike">
                <a:solidFill>
                  <a:schemeClr val="lt1"/>
                </a:solidFill>
                <a:latin typeface="Cabin"/>
                <a:ea typeface="Cabin"/>
                <a:cs typeface="Cabin"/>
                <a:sym typeface="Cabin"/>
              </a:rPr>
              <a:t>.txt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a:t>
            </a:r>
            <a:r>
              <a:rPr lang="en-US" sz="3600">
                <a:solidFill>
                  <a:srgbClr val="FFFF00"/>
                </a:solidFill>
                <a:latin typeface="Cabin"/>
                <a:ea typeface="Cabin"/>
                <a:cs typeface="Cabin"/>
                <a:sym typeface="Cabin"/>
              </a:rPr>
              <a:t>he 7</a:t>
            </a:r>
          </a:p>
        </p:txBody>
      </p:sp>
      <p:sp>
        <p:nvSpPr>
          <p:cNvPr id="489" name="Shape 489"/>
          <p:cNvSpPr txBox="1"/>
          <p:nvPr/>
        </p:nvSpPr>
        <p:spPr>
          <a:xfrm>
            <a:off x="10626725" y="1705475"/>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Summary</a:t>
            </a:r>
          </a:p>
        </p:txBody>
      </p:sp>
      <p:pic>
        <p:nvPicPr>
          <p:cNvPr id="495" name="Shape 495"/>
          <p:cNvPicPr preferRelativeResize="0"/>
          <p:nvPr/>
        </p:nvPicPr>
        <p:blipFill rotWithShape="1">
          <a:blip r:embed="rId3">
            <a:alphaModFix/>
          </a:blip>
          <a:srcRect b="0" l="0" r="0" t="0"/>
          <a:stretch/>
        </p:blipFill>
        <p:spPr>
          <a:xfrm>
            <a:off x="1152525" y="2286000"/>
            <a:ext cx="13935074" cy="60229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501" name="Shape 501"/>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502" name="Shape 502"/>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504" name="Shape 504"/>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505" name="Shape 505"/>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A Story of  Two Collections..</a:t>
            </a:r>
          </a:p>
        </p:txBody>
      </p:sp>
      <p:sp>
        <p:nvSpPr>
          <p:cNvPr id="227" name="Shape 22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rgbClr val="00FF00"/>
              </a:buClr>
              <a:buSzPct val="100000"/>
              <a:buFont typeface="Cabin"/>
              <a:buChar char="•"/>
            </a:pPr>
            <a:r>
              <a:rPr b="0" i="0" lang="en-US" sz="3600" u="none" cap="none" strike="noStrike">
                <a:solidFill>
                  <a:srgbClr val="00FF00"/>
                </a:solidFill>
                <a:latin typeface="Cabin"/>
                <a:ea typeface="Cabin"/>
                <a:cs typeface="Cabin"/>
                <a:sym typeface="Cabin"/>
              </a:rPr>
              <a:t>List</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A linear collection of values that stay in order</a:t>
            </a:r>
          </a:p>
          <a:p>
            <a:pPr indent="-390906" lvl="0" marL="568706" marR="0" rtl="0" algn="l">
              <a:spcBef>
                <a:spcPts val="3500"/>
              </a:spcBef>
              <a:spcAft>
                <a:spcPts val="0"/>
              </a:spcAft>
              <a:buClr>
                <a:schemeClr val="lt1"/>
              </a:buClr>
              <a:buSzPct val="171000"/>
              <a:buFont typeface="Cabin"/>
              <a:buNone/>
            </a:pPr>
            <a:r>
              <a:t/>
            </a:r>
            <a:endParaRPr b="0" i="0" sz="3600" u="none" cap="none" strike="noStrike">
              <a:solidFill>
                <a:schemeClr val="lt1"/>
              </a:solidFill>
              <a:latin typeface="Cabin"/>
              <a:ea typeface="Cabin"/>
              <a:cs typeface="Cabin"/>
              <a:sym typeface="Cabin"/>
            </a:endParaRPr>
          </a:p>
          <a:p>
            <a:pPr indent="-371094" lvl="0" marL="749300" marR="0" rtl="0" algn="l">
              <a:lnSpc>
                <a:spcPct val="100000"/>
              </a:lnSpc>
              <a:spcBef>
                <a:spcPts val="3500"/>
              </a:spcBef>
              <a:spcAft>
                <a:spcPts val="0"/>
              </a:spcAft>
              <a:buClr>
                <a:srgbClr val="FF00FF"/>
              </a:buClr>
              <a:buSzPct val="100000"/>
              <a:buFont typeface="Cabin"/>
              <a:buChar char="•"/>
            </a:pPr>
            <a:r>
              <a:rPr b="0" i="0" lang="en-US" sz="3600" u="none" cap="none" strike="noStrike">
                <a:solidFill>
                  <a:srgbClr val="FF00FF"/>
                </a:solidFill>
                <a:latin typeface="Cabin"/>
                <a:ea typeface="Cabin"/>
                <a:cs typeface="Cabin"/>
                <a:sym typeface="Cabin"/>
              </a:rPr>
              <a:t>Dictionary</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A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bag</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of values, each with its own label</a:t>
            </a:r>
          </a:p>
        </p:txBody>
      </p:sp>
      <p:pic>
        <p:nvPicPr>
          <p:cNvPr id="228" name="Shape 228"/>
          <p:cNvPicPr preferRelativeResize="0"/>
          <p:nvPr/>
        </p:nvPicPr>
        <p:blipFill rotWithShape="1">
          <a:blip r:embed="rId3">
            <a:alphaModFix/>
          </a:blip>
          <a:srcRect b="0" l="0" r="0" t="0"/>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b="0" l="0" r="0" t="0"/>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b="0" l="0" r="0" t="0"/>
          <a:stretch/>
        </p:blipFill>
        <p:spPr>
          <a:xfrm>
            <a:off x="12369800" y="5321300"/>
            <a:ext cx="3200399" cy="3378299"/>
          </a:xfrm>
          <a:prstGeom prst="rect">
            <a:avLst/>
          </a:prstGeom>
          <a:noFill/>
          <a:ln>
            <a:noFill/>
          </a:ln>
        </p:spPr>
      </p:pic>
      <p:pic>
        <p:nvPicPr>
          <p:cNvPr id="231" name="Shape 231"/>
          <p:cNvPicPr preferRelativeResize="0"/>
          <p:nvPr/>
        </p:nvPicPr>
        <p:blipFill rotWithShape="1">
          <a:blip r:embed="rId6">
            <a:alphaModFix/>
          </a:blip>
          <a:srcRect b="0" l="0" r="0" t="0"/>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b="0" l="0" r="0" t="0"/>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155700" y="673100"/>
            <a:ext cx="5333999"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Dictionaries</a:t>
            </a:r>
          </a:p>
        </p:txBody>
      </p:sp>
      <p:pic>
        <p:nvPicPr>
          <p:cNvPr id="238" name="Shape 238"/>
          <p:cNvPicPr preferRelativeResize="0"/>
          <p:nvPr/>
        </p:nvPicPr>
        <p:blipFill rotWithShape="1">
          <a:blip r:embed="rId3">
            <a:alphaModFix/>
          </a:blip>
          <a:srcRect b="0" l="0" r="0" t="0"/>
          <a:stretch/>
        </p:blipFill>
        <p:spPr>
          <a:xfrm>
            <a:off x="7708900" y="428625"/>
            <a:ext cx="7353300" cy="7762875"/>
          </a:xfrm>
          <a:prstGeom prst="rect">
            <a:avLst/>
          </a:prstGeom>
          <a:noFill/>
          <a:ln>
            <a:noFill/>
          </a:ln>
        </p:spPr>
      </p:pic>
      <p:pic>
        <p:nvPicPr>
          <p:cNvPr id="239" name="Shape 239"/>
          <p:cNvPicPr preferRelativeResize="0"/>
          <p:nvPr/>
        </p:nvPicPr>
        <p:blipFill rotWithShape="1">
          <a:blip r:embed="rId4">
            <a:alphaModFix/>
          </a:blip>
          <a:srcRect b="0" l="0" r="0" t="0"/>
          <a:stretch/>
        </p:blipFill>
        <p:spPr>
          <a:xfrm>
            <a:off x="1320812" y="4578350"/>
            <a:ext cx="4533899" cy="3320999"/>
          </a:xfrm>
          <a:prstGeom prst="rect">
            <a:avLst/>
          </a:prstGeom>
          <a:noFill/>
          <a:ln>
            <a:noFill/>
          </a:ln>
        </p:spPr>
      </p:pic>
      <p:sp>
        <p:nvSpPr>
          <p:cNvPr id="240" name="Shape 240"/>
          <p:cNvSpPr txBox="1"/>
          <p:nvPr/>
        </p:nvSpPr>
        <p:spPr>
          <a:xfrm>
            <a:off x="11539525" y="6477000"/>
            <a:ext cx="17976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money</a:t>
            </a:r>
          </a:p>
        </p:txBody>
      </p:sp>
      <p:sp>
        <p:nvSpPr>
          <p:cNvPr id="241" name="Shape 241"/>
          <p:cNvSpPr txBox="1"/>
          <p:nvPr/>
        </p:nvSpPr>
        <p:spPr>
          <a:xfrm>
            <a:off x="13428678" y="3479800"/>
            <a:ext cx="13925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tissue</a:t>
            </a:r>
          </a:p>
        </p:txBody>
      </p:sp>
      <p:sp>
        <p:nvSpPr>
          <p:cNvPr id="242" name="Shape 242"/>
          <p:cNvSpPr txBox="1"/>
          <p:nvPr/>
        </p:nvSpPr>
        <p:spPr>
          <a:xfrm>
            <a:off x="7764625" y="40005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calculator</a:t>
            </a:r>
          </a:p>
        </p:txBody>
      </p:sp>
      <p:sp>
        <p:nvSpPr>
          <p:cNvPr id="243" name="Shape 243"/>
          <p:cNvSpPr txBox="1"/>
          <p:nvPr/>
        </p:nvSpPr>
        <p:spPr>
          <a:xfrm>
            <a:off x="6781800" y="56388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perfume</a:t>
            </a:r>
          </a:p>
        </p:txBody>
      </p:sp>
      <p:sp>
        <p:nvSpPr>
          <p:cNvPr id="244" name="Shape 244"/>
          <p:cNvSpPr txBox="1"/>
          <p:nvPr/>
        </p:nvSpPr>
        <p:spPr>
          <a:xfrm>
            <a:off x="7761273" y="7277100"/>
            <a:ext cx="13287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candy</a:t>
            </a:r>
          </a:p>
        </p:txBody>
      </p:sp>
      <p:sp>
        <p:nvSpPr>
          <p:cNvPr id="245" name="Shape 245"/>
          <p:cNvSpPr txBox="1"/>
          <p:nvPr/>
        </p:nvSpPr>
        <p:spPr>
          <a:xfrm>
            <a:off x="2587575" y="8318500"/>
            <a:ext cx="11531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Dictionaries</a:t>
            </a:r>
          </a:p>
        </p:txBody>
      </p:sp>
      <p:sp>
        <p:nvSpPr>
          <p:cNvPr id="251" name="Shape 251"/>
          <p:cNvSpPr txBox="1"/>
          <p:nvPr>
            <p:ph idx="1" type="body"/>
          </p:nvPr>
        </p:nvSpPr>
        <p:spPr>
          <a:xfrm>
            <a:off x="1155700" y="2374900"/>
            <a:ext cx="13932000" cy="5702399"/>
          </a:xfrm>
          <a:prstGeom prst="rect">
            <a:avLst/>
          </a:prstGeom>
          <a:noFill/>
          <a:ln>
            <a:noFill/>
          </a:ln>
        </p:spPr>
        <p:txBody>
          <a:bodyPr anchorCtr="0" anchor="ctr" bIns="38100" lIns="38100" rIns="38100" tIns="38100">
            <a:noAutofit/>
          </a:bodyPr>
          <a:lstStyle/>
          <a:p>
            <a:pPr indent="-332994" lvl="0" marL="749300" marR="0" rtl="0" algn="l">
              <a:lnSpc>
                <a:spcPct val="100000"/>
              </a:lnSpc>
              <a:spcBef>
                <a:spcPts val="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are Python’s most powerful data collection</a:t>
            </a:r>
          </a:p>
          <a:p>
            <a:pPr indent="-332994"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allow us to do fast database-like operations in Python</a:t>
            </a:r>
          </a:p>
          <a:p>
            <a:pPr indent="-332994"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have different names in different languages</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Associative Arrays - Perl / P</a:t>
            </a:r>
            <a:r>
              <a:rPr lang="en-US" sz="3000">
                <a:solidFill>
                  <a:schemeClr val="lt1"/>
                </a:solidFill>
                <a:latin typeface="Cabin"/>
                <a:ea typeface="Cabin"/>
                <a:cs typeface="Cabin"/>
                <a:sym typeface="Cabin"/>
              </a:rPr>
              <a:t>HP</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Properties or Map or HashMap - Java</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Property Bag - C# / .Net</a:t>
            </a:r>
          </a:p>
        </p:txBody>
      </p:sp>
      <p:sp>
        <p:nvSpPr>
          <p:cNvPr id="252" name="Shape 252"/>
          <p:cNvSpPr txBox="1"/>
          <p:nvPr/>
        </p:nvSpPr>
        <p:spPr>
          <a:xfrm>
            <a:off x="1894900" y="8293100"/>
            <a:ext cx="1342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http://en.wikipedia.org/wiki/Associative_array</a:t>
            </a:r>
          </a:p>
        </p:txBody>
      </p:sp>
      <p:pic>
        <p:nvPicPr>
          <p:cNvPr id="253" name="Shape 253"/>
          <p:cNvPicPr preferRelativeResize="0"/>
          <p:nvPr/>
        </p:nvPicPr>
        <p:blipFill rotWithShape="1">
          <a:blip r:embed="rId4">
            <a:alphaModFix/>
          </a:blip>
          <a:srcRect b="0" l="0" r="0" t="0"/>
          <a:stretch/>
        </p:blipFill>
        <p:spPr>
          <a:xfrm>
            <a:off x="13317537" y="423862"/>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Dictionaries</a:t>
            </a:r>
          </a:p>
        </p:txBody>
      </p:sp>
      <p:sp>
        <p:nvSpPr>
          <p:cNvPr id="259" name="Shape 259"/>
          <p:cNvSpPr txBox="1"/>
          <p:nvPr>
            <p:ph idx="1" type="body"/>
          </p:nvPr>
        </p:nvSpPr>
        <p:spPr>
          <a:xfrm>
            <a:off x="1155700" y="2603500"/>
            <a:ext cx="60833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Lists </a:t>
            </a:r>
            <a:r>
              <a:rPr b="0" i="0" lang="en-US" sz="3600" u="none" cap="none" strike="noStrike">
                <a:solidFill>
                  <a:srgbClr val="00FFFF"/>
                </a:solidFill>
                <a:latin typeface="Cabin"/>
                <a:ea typeface="Cabin"/>
                <a:cs typeface="Cabin"/>
                <a:sym typeface="Cabin"/>
              </a:rPr>
              <a:t>index</a:t>
            </a:r>
            <a:r>
              <a:rPr b="0" i="0" lang="en-US" sz="3600" u="none" cap="none" strike="noStrike">
                <a:solidFill>
                  <a:schemeClr val="lt1"/>
                </a:solidFill>
                <a:latin typeface="Cabin"/>
                <a:ea typeface="Cabin"/>
                <a:cs typeface="Cabin"/>
                <a:sym typeface="Cabin"/>
              </a:rPr>
              <a:t> their entries based on the position in the list</a:t>
            </a:r>
          </a:p>
          <a:p>
            <a:pPr indent="-371094" lvl="0" marL="749300" marR="0" rtl="0" algn="l">
              <a:lnSpc>
                <a:spcPct val="100000"/>
              </a:lnSpc>
              <a:spcBef>
                <a:spcPts val="3500"/>
              </a:spcBef>
              <a:spcAft>
                <a:spcPts val="0"/>
              </a:spcAft>
              <a:buClr>
                <a:srgbClr val="FF00FF"/>
              </a:buClr>
              <a:buSzPct val="100000"/>
              <a:buFont typeface="Cabin"/>
              <a:buChar char="•"/>
            </a:pPr>
            <a:r>
              <a:rPr b="0" i="0" lang="en-US" sz="3600" u="none" cap="none" strike="noStrike">
                <a:solidFill>
                  <a:srgbClr val="FF00FF"/>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like bags - no order</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 we </a:t>
            </a:r>
            <a:r>
              <a:rPr b="0" i="0" lang="en-US" sz="3600" u="none" cap="none" strike="noStrike">
                <a:solidFill>
                  <a:srgbClr val="00FFFF"/>
                </a:solidFill>
                <a:latin typeface="Cabin"/>
                <a:ea typeface="Cabin"/>
                <a:cs typeface="Cabin"/>
                <a:sym typeface="Cabin"/>
              </a:rPr>
              <a:t>index</a:t>
            </a:r>
            <a:r>
              <a:rPr b="0" i="0" lang="en-US" sz="3600" u="none" cap="none" strike="noStrike">
                <a:solidFill>
                  <a:schemeClr val="lt1"/>
                </a:solidFill>
                <a:latin typeface="Cabin"/>
                <a:ea typeface="Cabin"/>
                <a:cs typeface="Cabin"/>
                <a:sym typeface="Cabin"/>
              </a:rPr>
              <a:t> the things we put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with a </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lookup tag</a:t>
            </a:r>
            <a:r>
              <a:rPr b="0" i="0" lang="en-US" sz="3600" u="none" cap="none" strike="noStrike">
                <a:solidFill>
                  <a:srgbClr val="00FFFF"/>
                </a:solidFill>
                <a:latin typeface="Arial"/>
                <a:ea typeface="Arial"/>
                <a:cs typeface="Arial"/>
                <a:sym typeface="Arial"/>
              </a:rPr>
              <a:t>”</a:t>
            </a:r>
          </a:p>
        </p:txBody>
      </p:sp>
      <p:sp>
        <p:nvSpPr>
          <p:cNvPr id="260" name="Shape 260"/>
          <p:cNvSpPr txBox="1"/>
          <p:nvPr/>
        </p:nvSpPr>
        <p:spPr>
          <a:xfrm>
            <a:off x="8242775" y="2155825"/>
            <a:ext cx="7428900" cy="644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chemeClr val="lt1"/>
                </a:solidFill>
                <a:latin typeface="Courier New"/>
                <a:ea typeface="Courier New"/>
                <a:cs typeface="Courier New"/>
                <a:sym typeface="Courier New"/>
              </a:rPr>
              <a:t> = </a:t>
            </a:r>
            <a:r>
              <a:rPr b="1" i="0" lang="en-US" sz="2400" u="none" cap="none" strike="noStrike">
                <a:solidFill>
                  <a:srgbClr val="FF00FF"/>
                </a:solidFill>
                <a:latin typeface="Courier New"/>
                <a:ea typeface="Courier New"/>
                <a:cs typeface="Courier New"/>
                <a:sym typeface="Courier New"/>
              </a:rPr>
              <a:t>dict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['money']</a:t>
            </a:r>
            <a:r>
              <a:rPr b="1" i="0" lang="en-US" sz="2400" u="none" cap="none" strike="noStrike">
                <a:solidFill>
                  <a:schemeClr val="lt1"/>
                </a:solidFill>
                <a:latin typeface="Courier New"/>
                <a:ea typeface="Courier New"/>
                <a:cs typeface="Courier New"/>
                <a:sym typeface="Courier New"/>
              </a:rPr>
              <a:t> = 12</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['tissues']</a:t>
            </a:r>
            <a:r>
              <a:rPr b="1" i="0" lang="en-US" sz="2400" u="none" cap="none" strike="noStrike">
                <a:solidFill>
                  <a:schemeClr val="lt1"/>
                </a:solidFill>
                <a:latin typeface="Courier New"/>
                <a:ea typeface="Courier New"/>
                <a:cs typeface="Courier New"/>
                <a:sym typeface="Courier New"/>
              </a:rPr>
              <a:t> = 75</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{'money': 12, 'tissues': 75, 'candy': 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{'money': 12, 'tissues': 75, </a:t>
            </a:r>
            <a:r>
              <a:rPr b="1" i="0" lang="en-US" sz="2400" u="none" cap="none" strike="noStrike">
                <a:solidFill>
                  <a:srgbClr val="00FFFF"/>
                </a:solidFill>
                <a:latin typeface="Courier New"/>
                <a:ea typeface="Courier New"/>
                <a:cs typeface="Courier New"/>
                <a:sym typeface="Courier New"/>
              </a:rPr>
              <a:t>'candy': 5</a:t>
            </a:r>
            <a:r>
              <a:rPr b="1" i="0" lang="en-US" sz="2400" u="none" cap="none" strike="noStrike">
                <a:solidFill>
                  <a:schemeClr val="lt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Comparing Lists and Dictionaries</a:t>
            </a:r>
          </a:p>
        </p:txBody>
      </p:sp>
      <p:sp>
        <p:nvSpPr>
          <p:cNvPr id="266" name="Shape 266"/>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like </a:t>
            </a:r>
            <a:r>
              <a:rPr lang="en-US" sz="3600">
                <a:solidFill>
                  <a:srgbClr val="00FF00"/>
                </a:solidFill>
                <a:latin typeface="Cabin"/>
                <a:ea typeface="Cabin"/>
                <a:cs typeface="Cabin"/>
                <a:sym typeface="Cabin"/>
              </a:rPr>
              <a:t>l</a:t>
            </a:r>
            <a:r>
              <a:rPr b="0" i="0" lang="en-US" sz="3600" u="none" cap="none" strike="noStrike">
                <a:solidFill>
                  <a:srgbClr val="00FF00"/>
                </a:solidFill>
                <a:latin typeface="Cabin"/>
                <a:ea typeface="Cabin"/>
                <a:cs typeface="Cabin"/>
                <a:sym typeface="Cabin"/>
              </a:rPr>
              <a:t>ists</a:t>
            </a:r>
            <a:r>
              <a:rPr b="0" i="0" lang="en-US" sz="3600" u="none" cap="none" strike="noStrike">
                <a:solidFill>
                  <a:schemeClr val="lt1"/>
                </a:solidFill>
                <a:latin typeface="Cabin"/>
                <a:ea typeface="Cabin"/>
                <a:cs typeface="Cabin"/>
                <a:sym typeface="Cabin"/>
              </a:rPr>
              <a:t> except that they use </a:t>
            </a:r>
            <a:r>
              <a:rPr b="0" i="0" lang="en-US" sz="3600" u="none" cap="none" strike="noStrike">
                <a:solidFill>
                  <a:srgbClr val="FF7F00"/>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instead of </a:t>
            </a:r>
            <a:r>
              <a:rPr b="0" i="0" lang="en-US" sz="3600" u="none" cap="none" strike="noStrike">
                <a:solidFill>
                  <a:srgbClr val="FFFFFF"/>
                </a:solidFill>
                <a:latin typeface="Cabin"/>
                <a:ea typeface="Cabin"/>
                <a:cs typeface="Cabin"/>
                <a:sym typeface="Cabin"/>
              </a:rPr>
              <a:t>numbers</a:t>
            </a:r>
            <a:r>
              <a:rPr b="0" i="0" lang="en-US" sz="3600" u="none" cap="none" strike="noStrike">
                <a:solidFill>
                  <a:schemeClr val="lt1"/>
                </a:solidFill>
                <a:latin typeface="Cabin"/>
                <a:ea typeface="Cabin"/>
                <a:cs typeface="Cabin"/>
                <a:sym typeface="Cabin"/>
              </a:rPr>
              <a:t> to look up </a:t>
            </a:r>
            <a:r>
              <a:rPr b="0" i="0" lang="en-US" sz="3600" u="none" cap="none" strike="noStrike">
                <a:solidFill>
                  <a:srgbClr val="FFFF00"/>
                </a:solidFill>
                <a:latin typeface="Cabin"/>
                <a:ea typeface="Cabin"/>
                <a:cs typeface="Cabin"/>
                <a:sym typeface="Cabin"/>
              </a:rPr>
              <a:t>values</a:t>
            </a:r>
          </a:p>
        </p:txBody>
      </p:sp>
      <p:sp>
        <p:nvSpPr>
          <p:cNvPr id="267" name="Shape 267"/>
          <p:cNvSpPr txBox="1"/>
          <p:nvPr/>
        </p:nvSpPr>
        <p:spPr>
          <a:xfrm>
            <a:off x="2381250" y="4922825"/>
            <a:ext cx="50592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 = </a:t>
            </a:r>
            <a:r>
              <a:rPr b="1"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00FF"/>
                </a:solidFill>
                <a:latin typeface="Courier New"/>
                <a:ea typeface="Courier New"/>
                <a:cs typeface="Courier New"/>
                <a:sym typeface="Courier New"/>
              </a:rPr>
              <a:t>append</a:t>
            </a: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00FF"/>
                </a:solidFill>
                <a:latin typeface="Courier New"/>
                <a:ea typeface="Courier New"/>
                <a:cs typeface="Courier New"/>
                <a:sym typeface="Courier New"/>
              </a:rPr>
              <a:t>append</a:t>
            </a: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21, 183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FFFF"/>
                </a:solidFill>
                <a:latin typeface="Courier New"/>
                <a:ea typeface="Courier New"/>
                <a:cs typeface="Courier New"/>
                <a:sym typeface="Courier New"/>
              </a:rPr>
              <a:t>0</a:t>
            </a:r>
            <a:r>
              <a:rPr b="1" i="0" lang="en-US" sz="3000" u="none" cap="none" strike="noStrike">
                <a:solidFill>
                  <a:srgbClr val="00FF00"/>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23, 183</a:t>
            </a:r>
            <a:r>
              <a:rPr b="1" i="0" lang="en-US" sz="3000" u="none" cap="none" strike="noStrike">
                <a:solidFill>
                  <a:srgbClr val="00FF00"/>
                </a:solidFill>
                <a:latin typeface="Courier New"/>
                <a:ea typeface="Courier New"/>
                <a:cs typeface="Courier New"/>
                <a:sym typeface="Courier New"/>
              </a:rPr>
              <a:t>]</a:t>
            </a:r>
          </a:p>
        </p:txBody>
      </p:sp>
      <p:sp>
        <p:nvSpPr>
          <p:cNvPr id="268" name="Shape 268"/>
          <p:cNvSpPr txBox="1"/>
          <p:nvPr/>
        </p:nvSpPr>
        <p:spPr>
          <a:xfrm>
            <a:off x="9083675" y="4368800"/>
            <a:ext cx="64926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 =</a:t>
            </a:r>
            <a:r>
              <a:rPr b="1" i="0" lang="en-US" sz="3000" u="none" cap="none" strike="noStrike">
                <a:solidFill>
                  <a:srgbClr val="0000FF"/>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23</a:t>
            </a:r>
            <a:r>
              <a:rPr b="1" i="0" lang="en-US" sz="3000" u="none" cap="none" strike="noStrike">
                <a:solidFill>
                  <a:srgbClr val="FF00FF"/>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nvSpPr>
        <p:spPr>
          <a:xfrm>
            <a:off x="2114550" y="449250"/>
            <a:ext cx="56909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 =</a:t>
            </a:r>
            <a:r>
              <a:rPr b="1" i="0" lang="en-US" sz="3000" u="none" cap="none" strike="noStrike">
                <a:solidFill>
                  <a:srgbClr val="0000FF"/>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lst.append(</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lst.append(</a:t>
            </a:r>
            <a:r>
              <a:rPr b="1" i="0" lang="en-US" sz="3000" u="none" cap="none" strike="noStrike">
                <a:solidFill>
                  <a:srgbClr val="FFFF00"/>
                </a:solidFill>
                <a:latin typeface="Courier New"/>
                <a:ea typeface="Courier New"/>
                <a:cs typeface="Courier New"/>
                <a:sym typeface="Courier New"/>
              </a:rPr>
              <a:t>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21, 183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7F00"/>
                </a:solidFill>
                <a:latin typeface="Courier New"/>
                <a:ea typeface="Courier New"/>
                <a:cs typeface="Courier New"/>
                <a:sym typeface="Courier New"/>
              </a:rPr>
              <a:t>[0]</a:t>
            </a:r>
            <a:r>
              <a:rPr b="1" i="0" lang="en-US" sz="3000" u="none" cap="none" strike="noStrike">
                <a:solidFill>
                  <a:srgbClr val="00FF00"/>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23, 183</a:t>
            </a:r>
            <a:r>
              <a:rPr b="1" i="0" lang="en-US" sz="3000" u="none" cap="none" strike="noStrike">
                <a:solidFill>
                  <a:srgbClr val="00FF00"/>
                </a:solidFill>
                <a:latin typeface="Courier New"/>
                <a:ea typeface="Courier New"/>
                <a:cs typeface="Courier New"/>
                <a:sym typeface="Courier New"/>
              </a:rPr>
              <a:t>]</a:t>
            </a:r>
          </a:p>
        </p:txBody>
      </p:sp>
      <p:sp>
        <p:nvSpPr>
          <p:cNvPr id="274" name="Shape 274"/>
          <p:cNvSpPr txBox="1"/>
          <p:nvPr/>
        </p:nvSpPr>
        <p:spPr>
          <a:xfrm>
            <a:off x="2111375" y="4843450"/>
            <a:ext cx="62156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 =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23</a:t>
            </a:r>
            <a:r>
              <a:rPr b="1" i="0" lang="en-US" sz="3000" u="none" cap="none" strike="noStrike">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[0]</a:t>
            </a:r>
          </a:p>
        </p:txBody>
      </p:sp>
      <p:sp>
        <p:nvSpPr>
          <p:cNvPr id="276" name="Shape 276"/>
          <p:cNvSpPr txBox="1"/>
          <p:nvPr/>
        </p:nvSpPr>
        <p:spPr>
          <a:xfrm>
            <a:off x="12814300" y="2197100"/>
            <a:ext cx="5970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21</a:t>
            </a:r>
          </a:p>
        </p:txBody>
      </p:sp>
      <p:sp>
        <p:nvSpPr>
          <p:cNvPr id="277" name="Shape 277"/>
          <p:cNvSpPr txBox="1"/>
          <p:nvPr/>
        </p:nvSpPr>
        <p:spPr>
          <a:xfrm>
            <a:off x="11490325" y="2971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[1]</a:t>
            </a:r>
          </a:p>
        </p:txBody>
      </p:sp>
      <p:sp>
        <p:nvSpPr>
          <p:cNvPr id="278" name="Shape 278"/>
          <p:cNvSpPr txBox="1"/>
          <p:nvPr/>
        </p:nvSpPr>
        <p:spPr>
          <a:xfrm>
            <a:off x="12814300" y="2959100"/>
            <a:ext cx="9476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183</a:t>
            </a:r>
          </a:p>
        </p:txBody>
      </p:sp>
      <p:sp>
        <p:nvSpPr>
          <p:cNvPr id="279" name="Shape 279"/>
          <p:cNvSpPr txBox="1"/>
          <p:nvPr/>
        </p:nvSpPr>
        <p:spPr>
          <a:xfrm>
            <a:off x="14986000" y="2362200"/>
            <a:ext cx="6477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600" u="none" cap="none" strike="noStrike">
                <a:solidFill>
                  <a:srgbClr val="00FF00"/>
                </a:solidFill>
                <a:latin typeface="Cabin"/>
                <a:ea typeface="Cabin"/>
                <a:cs typeface="Cabin"/>
                <a:sym typeface="Cabin"/>
              </a:rPr>
              <a:t>l</a:t>
            </a:r>
            <a:r>
              <a:rPr lang="en-US" sz="4600">
                <a:solidFill>
                  <a:srgbClr val="00FF00"/>
                </a:solidFill>
                <a:latin typeface="Cabin"/>
                <a:ea typeface="Cabin"/>
                <a:cs typeface="Cabin"/>
                <a:sym typeface="Cabin"/>
              </a:rPr>
              <a:t>st</a:t>
            </a:r>
          </a:p>
        </p:txBody>
      </p:sp>
      <p:sp>
        <p:nvSpPr>
          <p:cNvPr id="280" name="Shape 280"/>
          <p:cNvSpPr txBox="1"/>
          <p:nvPr/>
        </p:nvSpPr>
        <p:spPr>
          <a:xfrm>
            <a:off x="11414125" y="1409700"/>
            <a:ext cx="798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281" name="Shape 281"/>
          <p:cNvSpPr txBox="1"/>
          <p:nvPr/>
        </p:nvSpPr>
        <p:spPr>
          <a:xfrm>
            <a:off x="12834936" y="14097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Value</a:t>
            </a:r>
          </a:p>
        </p:txBody>
      </p:sp>
      <p:sp>
        <p:nvSpPr>
          <p:cNvPr id="282" name="Shape 282"/>
          <p:cNvSpPr txBox="1"/>
          <p:nvPr/>
        </p:nvSpPr>
        <p:spPr>
          <a:xfrm>
            <a:off x="10645775" y="6667500"/>
            <a:ext cx="18476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['course']</a:t>
            </a:r>
          </a:p>
        </p:txBody>
      </p:sp>
      <p:sp>
        <p:nvSpPr>
          <p:cNvPr id="283" name="Shape 283"/>
          <p:cNvSpPr txBox="1"/>
          <p:nvPr/>
        </p:nvSpPr>
        <p:spPr>
          <a:xfrm>
            <a:off x="13017500" y="6654800"/>
            <a:ext cx="9476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18</a:t>
            </a:r>
            <a:r>
              <a:rPr lang="en-US" sz="3600">
                <a:solidFill>
                  <a:schemeClr val="lt1"/>
                </a:solidFill>
                <a:latin typeface="Cabin"/>
                <a:ea typeface="Cabin"/>
                <a:cs typeface="Cabin"/>
                <a:sym typeface="Cabin"/>
              </a:rPr>
              <a:t>2</a:t>
            </a:r>
          </a:p>
        </p:txBody>
      </p:sp>
      <p:sp>
        <p:nvSpPr>
          <p:cNvPr id="284" name="Shape 284"/>
          <p:cNvSpPr txBox="1"/>
          <p:nvPr/>
        </p:nvSpPr>
        <p:spPr>
          <a:xfrm>
            <a:off x="11293475" y="7429500"/>
            <a:ext cx="12002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['age']</a:t>
            </a:r>
          </a:p>
        </p:txBody>
      </p:sp>
      <p:sp>
        <p:nvSpPr>
          <p:cNvPr id="285" name="Shape 285"/>
          <p:cNvSpPr txBox="1"/>
          <p:nvPr/>
        </p:nvSpPr>
        <p:spPr>
          <a:xfrm>
            <a:off x="13017500" y="7416800"/>
            <a:ext cx="5970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21</a:t>
            </a:r>
          </a:p>
        </p:txBody>
      </p:sp>
      <p:sp>
        <p:nvSpPr>
          <p:cNvPr id="286" name="Shape 286"/>
          <p:cNvSpPr txBox="1"/>
          <p:nvPr/>
        </p:nvSpPr>
        <p:spPr>
          <a:xfrm>
            <a:off x="14820900" y="6870700"/>
            <a:ext cx="996950"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600" u="none" cap="none" strike="noStrike">
                <a:solidFill>
                  <a:srgbClr val="FF00FF"/>
                </a:solidFill>
                <a:latin typeface="Cabin"/>
                <a:ea typeface="Cabin"/>
                <a:cs typeface="Cabin"/>
                <a:sym typeface="Cabin"/>
              </a:rPr>
              <a:t>ddd</a:t>
            </a:r>
          </a:p>
        </p:txBody>
      </p:sp>
      <p:sp>
        <p:nvSpPr>
          <p:cNvPr id="287" name="Shape 287"/>
          <p:cNvSpPr txBox="1"/>
          <p:nvPr/>
        </p:nvSpPr>
        <p:spPr>
          <a:xfrm>
            <a:off x="11541125" y="58674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288" name="Shape 288"/>
          <p:cNvSpPr txBox="1"/>
          <p:nvPr/>
        </p:nvSpPr>
        <p:spPr>
          <a:xfrm>
            <a:off x="12961937" y="5867400"/>
            <a:ext cx="1106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Value</a:t>
            </a:r>
          </a:p>
        </p:txBody>
      </p:sp>
      <p:sp>
        <p:nvSpPr>
          <p:cNvPr id="289" name="Shape 289"/>
          <p:cNvSpPr txBox="1"/>
          <p:nvPr/>
        </p:nvSpPr>
        <p:spPr>
          <a:xfrm>
            <a:off x="12050711" y="723900"/>
            <a:ext cx="947737"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600" u="none" cap="none" strike="noStrike">
                <a:solidFill>
                  <a:srgbClr val="00FF00"/>
                </a:solidFill>
                <a:latin typeface="Cabin"/>
                <a:ea typeface="Cabin"/>
                <a:cs typeface="Cabin"/>
                <a:sym typeface="Cabin"/>
              </a:rPr>
              <a:t>List</a:t>
            </a:r>
          </a:p>
        </p:txBody>
      </p:sp>
      <p:sp>
        <p:nvSpPr>
          <p:cNvPr id="290" name="Shape 290"/>
          <p:cNvSpPr txBox="1"/>
          <p:nvPr/>
        </p:nvSpPr>
        <p:spPr>
          <a:xfrm>
            <a:off x="11312525" y="5067300"/>
            <a:ext cx="26274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600" u="none" cap="none" strike="noStrike">
                <a:solidFill>
                  <a:srgbClr val="FF00FF"/>
                </a:solidFill>
                <a:latin typeface="Cabin"/>
                <a:ea typeface="Cabin"/>
                <a:cs typeface="Cabin"/>
                <a:sym typeface="Cabin"/>
              </a:rPr>
              <a:t>Dictionary</a:t>
            </a:r>
          </a:p>
        </p:txBody>
      </p:sp>
    </p:spTree>
  </p:cSld>
  <p:clrMapOvr>
    <a:masterClrMapping/>
  </p:clrMapOvr>
</p:sld>
</file>

<file path=ppt/theme/theme1.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