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y="9144000" cx="16256000"/>
  <p:notesSz cx="6858000" cy="9144000"/>
  <p:embeddedFontLst>
    <p:embeddedFont>
      <p:font typeface="Cabin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font" Target="fonts/Cabin-bold.fntdata"/><Relationship Id="rId21" Type="http://schemas.openxmlformats.org/officeDocument/2006/relationships/slide" Target="slides/slide13.xml"/><Relationship Id="rId43" Type="http://schemas.openxmlformats.org/officeDocument/2006/relationships/font" Target="fonts/Cabin-regular.fntdata"/><Relationship Id="rId24" Type="http://schemas.openxmlformats.org/officeDocument/2006/relationships/slide" Target="slides/slide16.xml"/><Relationship Id="rId46" Type="http://schemas.openxmlformats.org/officeDocument/2006/relationships/font" Target="fonts/Cabin-boldItalic.fntdata"/><Relationship Id="rId23" Type="http://schemas.openxmlformats.org/officeDocument/2006/relationships/slide" Target="slides/slide15.xml"/><Relationship Id="rId45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9" name="Shape 3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8" name="Shape 4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0" name="Shape 5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3" name="Shape 13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7" name="Shape 147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6" name="Shape 186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74776" lvl="0" marL="1054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374776" lvl="1" marL="1498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374776" lvl="2" marL="1943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374776" lvl="3" marL="23876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374776" lvl="4" marL="28321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374776" lvl="5" marL="32893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374777" lvl="6" marL="37465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374777" lvl="7" marL="42037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374777" lvl="8" marL="4660900" marR="0" rtl="0" algn="l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en.wikipedia.org/wiki/Regular_express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Regular_expressio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5.jpg"/><Relationship Id="rId6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7759700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212" y="8118475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325" y="7440700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88775" y="81407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400175" y="5426075"/>
            <a:ext cx="9739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0" lang="en-US" sz="6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247775" y="54260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0" name="Shape 290"/>
          <p:cNvCxnSpPr/>
          <p:nvPr/>
        </p:nvCxnSpPr>
        <p:spPr>
          <a:xfrm rot="10800000">
            <a:off x="11497399" y="575264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351711" y="5143500"/>
            <a:ext cx="49625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flipH="1" rot="10800000">
            <a:off x="14122400" y="5765837"/>
            <a:ext cx="600000" cy="6060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4" name="Shape 304"/>
          <p:cNvSpPr txBox="1"/>
          <p:nvPr>
            <p:ph idx="1" type="body"/>
          </p:nvPr>
        </p:nvSpPr>
        <p:spPr>
          <a:xfrm>
            <a:off x="1155700" y="2603500"/>
            <a:ext cx="139320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155700" y="2603500"/>
            <a:ext cx="13931900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431211" y="7937500"/>
            <a:ext cx="7365999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7" name="Shape 317"/>
          <p:cNvCxnSpPr>
            <a:endCxn id="315" idx="2"/>
          </p:cNvCxnSpPr>
          <p:nvPr/>
        </p:nvCxnSpPr>
        <p:spPr>
          <a:xfrm flipH="1" rot="10800000">
            <a:off x="14238475" y="5797550"/>
            <a:ext cx="357000" cy="632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615736" y="5797550"/>
            <a:ext cx="285750" cy="528637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692825" y="5950850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27200" y="6096000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931862" y="7683500"/>
            <a:ext cx="3705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097212" y="7026275"/>
            <a:ext cx="81000" cy="5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091625" y="4864050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58165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85445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flipH="1" rot="10800000">
            <a:off x="12652975" y="4997449"/>
            <a:ext cx="799499" cy="793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202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502475"/>
            <a:ext cx="863400" cy="990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581650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6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b="0" i="0" lang="en-US" sz="6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b="0" i="0" lang="en-US" sz="6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6449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flipH="1" rot="10800000">
            <a:off x="12316299" y="4772250"/>
            <a:ext cx="547800" cy="8094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4803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611936"/>
            <a:ext cx="514499" cy="935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49300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517100"/>
            <a:ext cx="384600" cy="9759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82600" y="4184650"/>
            <a:ext cx="15478125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959775" y="5405414"/>
            <a:ext cx="21907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2192000" y="5349975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2176125" y="7112000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979400" y="6353175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363562" y="6291261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b="0" i="0" lang="en-US" sz="3600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b="1" lang="en-US" sz="760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0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b="0" i="0" lang="en-US" sz="4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788900" y="6634150"/>
            <a:ext cx="177900" cy="6890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87" name="Shape 387"/>
          <p:cNvSpPr txBox="1"/>
          <p:nvPr/>
        </p:nvSpPr>
        <p:spPr>
          <a:xfrm>
            <a:off x="944250" y="5465000"/>
            <a:ext cx="10471499" cy="302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0"/>
            <a:ext cx="15182700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6016625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302375" y="1481137"/>
            <a:ext cx="19049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cap="rnd" cmpd="sng" w="508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9" name="Shape 399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41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1057950" y="2406925"/>
            <a:ext cx="13570499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246300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48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19" name="Shape 419"/>
          <p:cNvSpPr txBox="1"/>
          <p:nvPr/>
        </p:nvSpPr>
        <p:spPr>
          <a:xfrm>
            <a:off x="457200" y="2686050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981900" cy="9495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466725" y="3689350"/>
            <a:ext cx="15760800" cy="305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3806825" y="8013700"/>
            <a:ext cx="11798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6852186" y="6591300"/>
            <a:ext cx="858300" cy="14393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3" name="Shape 453"/>
          <p:cNvCxnSpPr/>
          <p:nvPr/>
        </p:nvCxnSpPr>
        <p:spPr>
          <a:xfrm>
            <a:off x="9501186" y="6692900"/>
            <a:ext cx="2319337" cy="1343024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4" name="Shape 454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695825" y="8026400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110786" y="66294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68311" cy="1384299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5" name="Shape 475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b="1" i="0" lang="en-US" sz="57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b="1" i="0" lang="en-US" sz="57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57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8" name="Shape 498"/>
          <p:cNvSpPr txBox="1"/>
          <p:nvPr/>
        </p:nvSpPr>
        <p:spPr>
          <a:xfrm>
            <a:off x="457200" y="2686050"/>
            <a:ext cx="154781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466725" y="3841750"/>
            <a:ext cx="157608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2420650" y="414225"/>
            <a:ext cx="11168699" cy="183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2449" y="2382825"/>
            <a:ext cx="15676199" cy="492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^X-DSPAM-Confidence: 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[0-9.]+</a:t>
            </a:r>
            <a:r>
              <a:rPr b="1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line)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len(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!= 1 :  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 = float(</a:t>
            </a:r>
            <a:r>
              <a:rPr b="1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numlist.append(num)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'Maximum:', max(numlist)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437350" y="7315200"/>
            <a:ext cx="4717199" cy="1200299"/>
          </a:xfrm>
          <a:prstGeom prst="rect">
            <a:avLst/>
          </a:prstGeom>
          <a:noFill/>
          <a:ln cap="rnd" cmpd="sng" w="1270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ds.py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9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479700" y="7993050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4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1511300" y="2590800"/>
            <a:ext cx="132333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87400" y="4684700"/>
            <a:ext cx="10826100" cy="2924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49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b="0" i="0" lang="en-US" sz="4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b="0" i="0" lang="en-US" sz="49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03086" y="8102600"/>
            <a:ext cx="34004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951786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6" y="7546975"/>
            <a:ext cx="312599" cy="4985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445400"/>
            <a:ext cx="312599" cy="6062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453100"/>
            <a:ext cx="85500" cy="649499"/>
          </a:xfrm>
          <a:prstGeom prst="straightConnector1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21" name="Shape 521"/>
          <p:cNvSpPr txBox="1"/>
          <p:nvPr/>
        </p:nvSpPr>
        <p:spPr>
          <a:xfrm>
            <a:off x="12825411" y="4660900"/>
            <a:ext cx="28830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rot="10800000">
            <a:off x="14180460" y="5880099"/>
            <a:ext cx="86399" cy="919800"/>
          </a:xfrm>
          <a:prstGeom prst="straightConnector1">
            <a:avLst/>
          </a:prstGeom>
          <a:noFill/>
          <a:ln cap="rnd" cmpd="sng" w="762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80772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3576400" y="914475"/>
            <a:ext cx="1269899" cy="660300"/>
          </a:xfrm>
          <a:prstGeom prst="rightArrow">
            <a:avLst>
              <a:gd fmla="val 42844" name="adj1"/>
              <a:gd fmla="val 43131" name="adj2"/>
            </a:avLst>
          </a:prstGeom>
          <a:solidFill>
            <a:srgbClr val="00FF0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511300" y="469900"/>
            <a:ext cx="132332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511300" y="3124200"/>
            <a:ext cx="13233299" cy="5359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6033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Very powerful and quite cryptic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Fun once you understand them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language unto themselves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programming with characters</a:t>
            </a:r>
          </a:p>
          <a:p>
            <a:pPr indent="-6033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12711"/>
            <a:ext cx="8801100" cy="89042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798700" y="7645400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800" u="sng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8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022350" y="2044700"/>
            <a:ext cx="14719299" cy="683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9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b="1" i="0" lang="en-US" sz="29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b="1" i="0" lang="en-US" sz="2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155700" y="2603500"/>
            <a:ext cx="14076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method for strings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1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b="1" i="0" lang="en-US" sz="7600" u="none" cap="none" strike="noStrik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b="1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576925" y="3652600"/>
            <a:ext cx="7406099" cy="32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