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erriweather Sans"/>
      <p:regular r:id="rId52"/>
      <p:bold r:id="rId53"/>
      <p:italic r:id="rId54"/>
      <p:boldItalic r:id="rId55"/>
    </p:embeddedFont>
    <p:embeddedFont>
      <p:font typeface="Cabin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erriweatherSans-bold.fntdata"/><Relationship Id="rId52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Sans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Sans-italic.fntdata"/><Relationship Id="rId13" Type="http://schemas.openxmlformats.org/officeDocument/2006/relationships/slide" Target="slides/slide8.xml"/><Relationship Id="rId57" Type="http://schemas.openxmlformats.org/officeDocument/2006/relationships/font" Target="fonts/Cabin-bold.fntdata"/><Relationship Id="rId12" Type="http://schemas.openxmlformats.org/officeDocument/2006/relationships/slide" Target="slides/slide7.xml"/><Relationship Id="rId56" Type="http://schemas.openxmlformats.org/officeDocument/2006/relationships/font" Target="fonts/Cabin-regular.fntdata"/><Relationship Id="rId15" Type="http://schemas.openxmlformats.org/officeDocument/2006/relationships/slide" Target="slides/slide10.xml"/><Relationship Id="rId59" Type="http://schemas.openxmlformats.org/officeDocument/2006/relationships/font" Target="fonts/Cabin-boldItalic.fntdata"/><Relationship Id="rId14" Type="http://schemas.openxmlformats.org/officeDocument/2006/relationships/slide" Target="slides/slide9.xml"/><Relationship Id="rId58" Type="http://schemas.openxmlformats.org/officeDocument/2006/relationships/font" Target="fonts/Cabin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Merriweather Sans"/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0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0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0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0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50081" y="135731"/>
            <a:ext cx="7836750" cy="129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2540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5207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7747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0287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63500" lvl="0" marL="4064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63500" lvl="1" marL="57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63500" lvl="2" marL="7366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63500" lvl="3" marL="9017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63500" lvl="4" marL="10668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63500" lvl="5" marL="1333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63500" lvl="6" marL="1587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63500" lvl="7" marL="184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63500" lvl="8" marL="2108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2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 Reflec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 Reflec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Lef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Righ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849085" y="3333750"/>
            <a:ext cx="7440299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Charles Severance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www.pythonlearn.com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b="1" i="0" lang="en" sz="18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4486140" y="1535805"/>
            <a:ext cx="837127" cy="376707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3670478" y="2067059"/>
            <a:ext cx="42930" cy="57954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Field or attribute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bit of data in a class - length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Defines the abstract characteristics of a thing (object), including the thing's characteristics (its attributes, </a:t>
            </a:r>
            <a:r>
              <a:rPr b="0" i="0" lang="en" sz="2300" u="none" cap="none" strike="noStrike">
                <a:solidFill>
                  <a:srgbClr val="1DFF63"/>
                </a:solidFill>
                <a:latin typeface="Cabin"/>
                <a:ea typeface="Cabin"/>
                <a:cs typeface="Cabin"/>
                <a:sym typeface="Cabin"/>
              </a:rPr>
              <a:t>fields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and the thing's behaviors (the things it can do,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operations or features). One might say that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blueprint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factory that describes the nature of something. For example,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pattern (exemplar) of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One can have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a class or a particular object.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the actual object created at runtime. In programmer jargon, the Lassie object is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Dog class. The set of values of the attributes of a particular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called its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state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object's abilities. In language,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verbs. Lassie, being a Dog, has the ability to bark. So bark() is one of Lassie's methods. She may have other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well, for example sit() or eat() or walk() or save_timmy(). Within the program, using a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very much about definitions and mechanics for objects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a lot more about “how it works” and less about “how you use it”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You won’t get the entire picture until this is all looked at in the context of a real problem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26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run party() *within* the object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party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flipH="1" rot="10800000">
            <a:off x="4383961" y="4245350"/>
            <a:ext cx="1729946" cy="164399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4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python party1.py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5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self.x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saying “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x within 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1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" sz="2000" u="none" cap="none" strike="noStrike">
                <a:solidFill>
                  <a:srgbClr val="DE6A10"/>
                </a:solidFill>
                <a:latin typeface="Cabin"/>
                <a:ea typeface="Cabin"/>
                <a:cs typeface="Cabin"/>
                <a:sym typeface="Cabin"/>
              </a:rPr>
              <a:t>dir()</a:t>
            </a: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command lists capabilities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Ignore the ones with underscores - these are used by Python itself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The rest are real operations that the object can perform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b="0" i="0" lang="en" sz="22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() to find the “capabilities” of </a:t>
            </a:r>
            <a:r>
              <a:rPr b="0" i="1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our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ctrTitle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0" name="Shape 420"/>
          <p:cNvSpPr txBox="1"/>
          <p:nvPr>
            <p:ph idx="4294967295" type="subTitle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https://docs.python.org/2/tutorial/datastructures.html</a:t>
            </a:r>
          </a:p>
        </p:txBody>
      </p:sp>
      <p:pic>
        <p:nvPicPr>
          <p:cNvPr descr="Untitled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cap="flat" cmpd="sng" w="38100">
            <a:solidFill>
              <a:srgbClr val="0365C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created, used and discarded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special blocks of code (methods) that get called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creation (constructor)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destruction (destructor)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Constructors are used a lot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oriented programming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a </a:t>
            </a:r>
            <a:r>
              <a:rPr b="0" i="0" lang="en" sz="23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a class is a special block of statements called when an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Many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create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lots of objects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class is the template for the object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store 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distinct 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its own variable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call this having multiple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same class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has its own copy of the </a:t>
            </a: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Constructors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can have additional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These can be used to set up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Jim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http://www.python.org/doc/2.5.2/tut/node11.html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sng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When we make a new class - we can reuse an existing class and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all the capabilities of an existing class and then add our own little bit to make our new class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Another form of store and reuse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Write once - reuse many times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descr="Untitled.png" id="164" name="Shape 1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‘Subclasses’ are more specialized versions of a class, which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18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FootballFan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class which extends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It has all the capabilities of 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18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 Oriented programming is a very structured approach to code reuse.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650081" y="135731"/>
            <a:ext cx="7836750" cy="456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1700" lIns="51700" rIns="51700" tIns="51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Thes slide are Copyright 2010-  Charles R. Severance (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of the University of Michigan School of Information and 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open.umich.edu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Review of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usf = input('Enter the US Floor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wf = usf 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python elev.py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Enter the US Floor Number: </a:t>
            </a:r>
            <a:r>
              <a:rPr b="0" i="0" lang="en" sz="22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many cooperating objects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 is a bit of self-contained Code and Data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have boundaries that allow us to ignore un-needed detail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