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erriweather Sans"/>
      <p:regular r:id="rId25"/>
      <p:bold r:id="rId26"/>
      <p:italic r:id="rId27"/>
      <p:boldItalic r:id="rId28"/>
    </p:embeddedFont>
    <p:embeddedFont>
      <p:font typeface="Cabin"/>
      <p:regular r:id="rId29"/>
      <p:bold r:id="rId30"/>
      <p:italic r:id="rId31"/>
      <p:boldItalic r:id="rId32"/>
    </p:embeddedFon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erriweatherSans-bold.fntdata"/><Relationship Id="rId25" Type="http://schemas.openxmlformats.org/officeDocument/2006/relationships/font" Target="fonts/MerriweatherSans-regular.fntdata"/><Relationship Id="rId28" Type="http://schemas.openxmlformats.org/officeDocument/2006/relationships/font" Target="fonts/MerriweatherSans-boldItalic.fntdata"/><Relationship Id="rId27" Type="http://schemas.openxmlformats.org/officeDocument/2006/relationships/font" Target="fonts/Merriweather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b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italic.fntdata"/><Relationship Id="rId30" Type="http://schemas.openxmlformats.org/officeDocument/2006/relationships/font" Target="fonts/Cabin-bold.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Cabin-boldItalic.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43" name="Shape 1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2000" u="none" cap="none" strike="noStrike">
                <a:latin typeface="Merriweather Sans"/>
                <a:ea typeface="Merriweather Sans"/>
                <a:cs typeface="Merriweather Sans"/>
                <a:sym typeface="Merriweather Sans"/>
              </a:rPr>
              <a:t>We will call my approach "Personal Data Mining" – mostly focused on getting better as Python Programmers.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mp; Subtitle">
    <p:bg>
      <p:bgPr>
        <a:solidFill>
          <a:srgbClr val="000000"/>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650081" y="864393"/>
            <a:ext cx="7836693" cy="1735931"/>
          </a:xfrm>
          <a:prstGeom prst="rect">
            <a:avLst/>
          </a:prstGeom>
          <a:noFill/>
          <a:ln>
            <a:noFill/>
          </a:ln>
        </p:spPr>
        <p:txBody>
          <a:bodyPr anchorCtr="0" anchor="b"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6" name="Shape 56"/>
          <p:cNvSpPr txBox="1"/>
          <p:nvPr>
            <p:ph idx="1" type="body"/>
          </p:nvPr>
        </p:nvSpPr>
        <p:spPr>
          <a:xfrm>
            <a:off x="650081" y="2650331"/>
            <a:ext cx="7836693" cy="592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00"/>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9" name="Shape 59"/>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2000">
                <a:solidFill>
                  <a:srgbClr val="FFFFFF"/>
                </a:solidFill>
                <a:latin typeface="Cabin"/>
                <a:ea typeface="Cabin"/>
                <a:cs typeface="Cabin"/>
                <a:sym typeface="Cabin"/>
              </a:defRPr>
            </a:lvl1pPr>
            <a:lvl2pPr indent="-292100" lvl="1" marL="584200" marR="0" rtl="0">
              <a:spcBef>
                <a:spcPts val="2000"/>
              </a:spcBef>
              <a:defRPr sz="2000">
                <a:solidFill>
                  <a:srgbClr val="FFFFFF"/>
                </a:solidFill>
                <a:latin typeface="Cabin"/>
                <a:ea typeface="Cabin"/>
                <a:cs typeface="Cabin"/>
                <a:sym typeface="Cabin"/>
              </a:defRPr>
            </a:lvl2pPr>
            <a:lvl3pPr indent="-304800" lvl="2" marL="749300" marR="0" rtl="0">
              <a:spcBef>
                <a:spcPts val="2000"/>
              </a:spcBef>
              <a:defRPr sz="2000">
                <a:solidFill>
                  <a:srgbClr val="FFFFFF"/>
                </a:solidFill>
                <a:latin typeface="Cabin"/>
                <a:ea typeface="Cabin"/>
                <a:cs typeface="Cabin"/>
                <a:sym typeface="Cabin"/>
              </a:defRPr>
            </a:lvl3pPr>
            <a:lvl4pPr indent="-304800" lvl="3" marL="927100" marR="0" rtl="0">
              <a:spcBef>
                <a:spcPts val="2000"/>
              </a:spcBef>
              <a:defRPr sz="2000">
                <a:solidFill>
                  <a:srgbClr val="FFFFFF"/>
                </a:solidFill>
                <a:latin typeface="Cabin"/>
                <a:ea typeface="Cabin"/>
                <a:cs typeface="Cabin"/>
                <a:sym typeface="Cabin"/>
              </a:defRPr>
            </a:lvl4pPr>
            <a:lvl5pPr indent="-304800" lvl="4" marL="1092200" marR="0" rtl="0">
              <a:spcBef>
                <a:spcPts val="20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2 Column">
    <p:bg>
      <p:bgPr>
        <a:solidFill>
          <a:srgbClr val="000000"/>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62" name="Shape 62"/>
          <p:cNvSpPr txBox="1"/>
          <p:nvPr>
            <p:ph idx="1" type="body"/>
          </p:nvPr>
        </p:nvSpPr>
        <p:spPr>
          <a:xfrm>
            <a:off x="650081" y="1464468"/>
            <a:ext cx="7836693" cy="3207543"/>
          </a:xfrm>
          <a:prstGeom prst="rect">
            <a:avLst/>
          </a:prstGeom>
          <a:noFill/>
          <a:ln>
            <a:noFill/>
          </a:ln>
        </p:spPr>
        <p:txBody>
          <a:bodyPr anchorCtr="0" anchor="t" bIns="51425" lIns="51425" rIns="51425" tIns="51425"/>
          <a:lstStyle>
            <a:lvl1pPr indent="-254000" lvl="0" marL="381000" marR="0" rtl="0">
              <a:spcBef>
                <a:spcPts val="2000"/>
              </a:spcBef>
              <a:defRPr sz="1600">
                <a:solidFill>
                  <a:srgbClr val="FFFFFF"/>
                </a:solidFill>
                <a:latin typeface="Cabin"/>
                <a:ea typeface="Cabin"/>
                <a:cs typeface="Cabin"/>
                <a:sym typeface="Cabin"/>
              </a:defRPr>
            </a:lvl1pPr>
            <a:lvl2pPr indent="-254000" lvl="1" marL="546100" marR="0" rtl="0">
              <a:spcBef>
                <a:spcPts val="2000"/>
              </a:spcBef>
              <a:defRPr sz="1600">
                <a:solidFill>
                  <a:srgbClr val="FFFFFF"/>
                </a:solidFill>
                <a:latin typeface="Cabin"/>
                <a:ea typeface="Cabin"/>
                <a:cs typeface="Cabin"/>
                <a:sym typeface="Cabin"/>
              </a:defRPr>
            </a:lvl2pPr>
            <a:lvl3pPr indent="-266700" lvl="2" marL="711200" marR="0" rtl="0">
              <a:spcBef>
                <a:spcPts val="2000"/>
              </a:spcBef>
              <a:defRPr sz="1600">
                <a:solidFill>
                  <a:srgbClr val="FFFFFF"/>
                </a:solidFill>
                <a:latin typeface="Cabin"/>
                <a:ea typeface="Cabin"/>
                <a:cs typeface="Cabin"/>
                <a:sym typeface="Cabin"/>
              </a:defRPr>
            </a:lvl3pPr>
            <a:lvl4pPr indent="-266700" lvl="3" marL="889000" marR="0" rtl="0">
              <a:spcBef>
                <a:spcPts val="2000"/>
              </a:spcBef>
              <a:defRPr sz="1600">
                <a:solidFill>
                  <a:srgbClr val="FFFFFF"/>
                </a:solidFill>
                <a:latin typeface="Cabin"/>
                <a:ea typeface="Cabin"/>
                <a:cs typeface="Cabin"/>
                <a:sym typeface="Cabin"/>
              </a:defRPr>
            </a:lvl4pPr>
            <a:lvl5pPr indent="-266700" lvl="4" marL="1054100" marR="0" rtl="0">
              <a:spcBef>
                <a:spcPts val="20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bg>
      <p:bgPr>
        <a:solidFill>
          <a:srgbClr val="000000"/>
        </a:solidFill>
      </p:bgPr>
    </p:bg>
    <p:spTree>
      <p:nvGrpSpPr>
        <p:cNvPr id="63" name="Shape 63"/>
        <p:cNvGrpSpPr/>
        <p:nvPr/>
      </p:nvGrpSpPr>
      <p:grpSpPr>
        <a:xfrm>
          <a:off x="0" y="0"/>
          <a:ext cx="0" cy="0"/>
          <a:chOff x="0" y="0"/>
          <a:chExt cx="0" cy="0"/>
        </a:xfrm>
      </p:grpSpPr>
      <p:sp>
        <p:nvSpPr>
          <p:cNvPr id="64" name="Shape 64"/>
          <p:cNvSpPr txBox="1"/>
          <p:nvPr>
            <p:ph idx="1" type="body"/>
          </p:nvPr>
        </p:nvSpPr>
        <p:spPr>
          <a:xfrm>
            <a:off x="650081" y="664368"/>
            <a:ext cx="7836693" cy="3807618"/>
          </a:xfrm>
          <a:prstGeom prst="rect">
            <a:avLst/>
          </a:prstGeom>
          <a:noFill/>
          <a:ln>
            <a:noFill/>
          </a:ln>
        </p:spPr>
        <p:txBody>
          <a:bodyPr anchorCtr="0" anchor="ctr" bIns="51425" lIns="51425" rIns="51425" tIns="51425"/>
          <a:lstStyle>
            <a:lvl1pPr indent="-292100" lvl="0" marL="419100" marR="0" rtl="0">
              <a:spcBef>
                <a:spcPts val="2800"/>
              </a:spcBef>
              <a:defRPr sz="2000">
                <a:solidFill>
                  <a:srgbClr val="FFFFFF"/>
                </a:solidFill>
                <a:latin typeface="Cabin"/>
                <a:ea typeface="Cabin"/>
                <a:cs typeface="Cabin"/>
                <a:sym typeface="Cabin"/>
              </a:defRPr>
            </a:lvl1pPr>
            <a:lvl2pPr indent="-292100" lvl="1" marL="584200" marR="0" rtl="0">
              <a:spcBef>
                <a:spcPts val="2800"/>
              </a:spcBef>
              <a:defRPr sz="2000">
                <a:solidFill>
                  <a:srgbClr val="FFFFFF"/>
                </a:solidFill>
                <a:latin typeface="Cabin"/>
                <a:ea typeface="Cabin"/>
                <a:cs typeface="Cabin"/>
                <a:sym typeface="Cabin"/>
              </a:defRPr>
            </a:lvl2pPr>
            <a:lvl3pPr indent="-304800" lvl="2" marL="749300" marR="0" rtl="0">
              <a:spcBef>
                <a:spcPts val="2800"/>
              </a:spcBef>
              <a:defRPr sz="2000">
                <a:solidFill>
                  <a:srgbClr val="FFFFFF"/>
                </a:solidFill>
                <a:latin typeface="Cabin"/>
                <a:ea typeface="Cabin"/>
                <a:cs typeface="Cabin"/>
                <a:sym typeface="Cabin"/>
              </a:defRPr>
            </a:lvl3pPr>
            <a:lvl4pPr indent="-304800" lvl="3" marL="927100" marR="0" rtl="0">
              <a:spcBef>
                <a:spcPts val="2800"/>
              </a:spcBef>
              <a:defRPr sz="2000">
                <a:solidFill>
                  <a:srgbClr val="FFFFFF"/>
                </a:solidFill>
                <a:latin typeface="Cabin"/>
                <a:ea typeface="Cabin"/>
                <a:cs typeface="Cabin"/>
                <a:sym typeface="Cabin"/>
              </a:defRPr>
            </a:lvl4pPr>
            <a:lvl5pPr indent="-304800" lvl="4" marL="1092200" marR="0" rtl="0">
              <a:spcBef>
                <a:spcPts val="28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bg>
      <p:bgPr>
        <a:solidFill>
          <a:srgbClr val="000000"/>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bg>
      <p:bgPr>
        <a:solidFill>
          <a:srgbClr val="000000"/>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935831" y="135731"/>
            <a:ext cx="7279480"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p:spTree>
      <p:nvGrpSpPr>
        <p:cNvPr id="70"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2" name="Shape 72"/>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Reflection">
    <p:bg>
      <p:bgPr>
        <a:solidFill>
          <a:srgbClr val="000000"/>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Shape 77"/>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78" name="Shape 78"/>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Reflection">
    <p:bg>
      <p:bgPr>
        <a:solidFill>
          <a:srgbClr val="000000"/>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1" name="Shape 81"/>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spTree>
      <p:nvGrpSpPr>
        <p:cNvPr id="82"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4" name="Shape 84"/>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5" name="Shape 85"/>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Left">
    <p:bg>
      <p:bgPr>
        <a:solidFill>
          <a:srgbClr val="00000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8" name="Shape 88"/>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Right">
    <p:bg>
      <p:bgPr>
        <a:solidFill>
          <a:srgbClr val="000000"/>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1" name="Shape 91"/>
          <p:cNvSpPr txBox="1"/>
          <p:nvPr>
            <p:ph idx="1" type="body"/>
          </p:nvPr>
        </p:nvSpPr>
        <p:spPr>
          <a:xfrm>
            <a:off x="4979193" y="1464468"/>
            <a:ext cx="3507581"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4" name="Shape 9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3">
    <p:bg>
      <p:bgPr>
        <a:solidFill>
          <a:srgbClr val="000000"/>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7" name="Shape 97"/>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2" name="Shape 102"/>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Subtitle copy">
    <p:bg>
      <p:bgPr>
        <a:solidFill>
          <a:srgbClr val="000000"/>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850106" y="864393"/>
            <a:ext cx="7443787" cy="1735931"/>
          </a:xfrm>
          <a:prstGeom prst="rect">
            <a:avLst/>
          </a:prstGeom>
          <a:noFill/>
          <a:ln>
            <a:noFill/>
          </a:ln>
        </p:spPr>
        <p:txBody>
          <a:bodyPr anchorCtr="0" anchor="b"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5" name="Shape 105"/>
          <p:cNvSpPr txBox="1"/>
          <p:nvPr>
            <p:ph idx="1" type="body"/>
          </p:nvPr>
        </p:nvSpPr>
        <p:spPr>
          <a:xfrm>
            <a:off x="850106" y="2650331"/>
            <a:ext cx="7443787" cy="600074"/>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4">
    <p:bg>
      <p:bgPr>
        <a:solidFill>
          <a:srgbClr val="000000"/>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8" name="Shape 108"/>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2">
    <p:bg>
      <p:bgPr>
        <a:solidFill>
          <a:srgbClr val="000000"/>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1" name="Shape 111"/>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5">
    <p:bg>
      <p:bgPr>
        <a:solidFill>
          <a:srgbClr val="000000"/>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4" name="Shape 11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69055"/>
            <a:ext cx="8229600" cy="1131094"/>
          </a:xfrm>
          <a:prstGeom prst="rect">
            <a:avLst/>
          </a:prstGeom>
          <a:noFill/>
          <a:ln>
            <a:noFill/>
          </a:ln>
        </p:spPr>
        <p:txBody>
          <a:bodyPr anchorCtr="0" anchor="ctr" bIns="51425" lIns="51425" rIns="51425" tIns="51425"/>
          <a:lstStyle>
            <a:lvl1pPr indent="0" lvl="0" marL="25400" marR="25400" rtl="0" algn="ctr">
              <a:spcBef>
                <a:spcPts val="0"/>
              </a:spcBef>
              <a:buSzPct val="25000"/>
              <a:defRPr b="0" i="0" sz="3300" u="none" cap="none" strike="noStrike">
                <a:latin typeface="Calibri"/>
                <a:ea typeface="Calibri"/>
                <a:cs typeface="Calibri"/>
                <a:sym typeface="Calibri"/>
              </a:defRPr>
            </a:lvl1pPr>
            <a:lvl2pPr indent="127000" lvl="1" marL="25400" marR="25400" rtl="0" algn="ctr">
              <a:spcBef>
                <a:spcPts val="0"/>
              </a:spcBef>
              <a:buSzPct val="25000"/>
              <a:defRPr b="0" i="0" sz="3300" u="none" cap="none" strike="noStrike">
                <a:latin typeface="Calibri"/>
                <a:ea typeface="Calibri"/>
                <a:cs typeface="Calibri"/>
                <a:sym typeface="Calibri"/>
              </a:defRPr>
            </a:lvl2pPr>
            <a:lvl3pPr indent="266700" lvl="2" marL="25400" marR="25400" rtl="0" algn="ctr">
              <a:spcBef>
                <a:spcPts val="0"/>
              </a:spcBef>
              <a:buSzPct val="25000"/>
              <a:defRPr b="0" i="0" sz="3300" u="none" cap="none" strike="noStrike">
                <a:latin typeface="Calibri"/>
                <a:ea typeface="Calibri"/>
                <a:cs typeface="Calibri"/>
                <a:sym typeface="Calibri"/>
              </a:defRPr>
            </a:lvl3pPr>
            <a:lvl4pPr indent="393700" lvl="3" marL="25400" marR="25400" rtl="0" algn="ctr">
              <a:spcBef>
                <a:spcPts val="0"/>
              </a:spcBef>
              <a:buSzPct val="25000"/>
              <a:defRPr b="0" i="0" sz="3300" u="none" cap="none" strike="noStrike">
                <a:latin typeface="Calibri"/>
                <a:ea typeface="Calibri"/>
                <a:cs typeface="Calibri"/>
                <a:sym typeface="Calibri"/>
              </a:defRPr>
            </a:lvl4pPr>
            <a:lvl5pPr indent="520700" lvl="4" marL="25400" marR="25400" rtl="0" algn="ctr">
              <a:spcBef>
                <a:spcPts val="0"/>
              </a:spcBef>
              <a:buSzPct val="25000"/>
              <a:defRPr b="0" i="0" sz="3300" u="none" cap="none" strike="noStrike">
                <a:latin typeface="Calibri"/>
                <a:ea typeface="Calibri"/>
                <a:cs typeface="Calibri"/>
                <a:sym typeface="Calibri"/>
              </a:defRPr>
            </a:lvl5pPr>
            <a:lvl6pPr indent="647700" lvl="5" marL="25400" marR="25400" rtl="0" algn="ctr">
              <a:spcBef>
                <a:spcPts val="0"/>
              </a:spcBef>
              <a:buSzPct val="25000"/>
              <a:defRPr b="0" i="0" sz="3300" u="none" cap="none" strike="noStrike">
                <a:latin typeface="Calibri"/>
                <a:ea typeface="Calibri"/>
                <a:cs typeface="Calibri"/>
                <a:sym typeface="Calibri"/>
              </a:defRPr>
            </a:lvl6pPr>
            <a:lvl7pPr indent="774700" lvl="6" marL="25400" marR="25400" rtl="0" algn="ctr">
              <a:spcBef>
                <a:spcPts val="0"/>
              </a:spcBef>
              <a:buSzPct val="25000"/>
              <a:defRPr b="0" i="0" sz="3300" u="none" cap="none" strike="noStrike">
                <a:latin typeface="Calibri"/>
                <a:ea typeface="Calibri"/>
                <a:cs typeface="Calibri"/>
                <a:sym typeface="Calibri"/>
              </a:defRPr>
            </a:lvl7pPr>
            <a:lvl8pPr indent="901700" lvl="7" marL="25400" marR="25400" rtl="0" algn="ctr">
              <a:spcBef>
                <a:spcPts val="0"/>
              </a:spcBef>
              <a:buSzPct val="25000"/>
              <a:defRPr b="0" i="0" sz="3300" u="none" cap="none" strike="noStrike">
                <a:latin typeface="Calibri"/>
                <a:ea typeface="Calibri"/>
                <a:cs typeface="Calibri"/>
                <a:sym typeface="Calibri"/>
              </a:defRPr>
            </a:lvl8pPr>
            <a:lvl9pPr indent="1028700" lvl="8" marL="25400" marR="25400" rtl="0" algn="ctr">
              <a:spcBef>
                <a:spcPts val="0"/>
              </a:spcBef>
              <a:buSzPct val="25000"/>
              <a:defRPr b="0" i="0" sz="3300" u="none" cap="none" strike="noStrike">
                <a:latin typeface="Calibri"/>
                <a:ea typeface="Calibri"/>
                <a:cs typeface="Calibri"/>
                <a:sym typeface="Calibri"/>
              </a:defRPr>
            </a:lvl9pPr>
          </a:lstStyle>
          <a:p/>
        </p:txBody>
      </p:sp>
      <p:sp>
        <p:nvSpPr>
          <p:cNvPr id="52" name="Shape 52"/>
          <p:cNvSpPr txBox="1"/>
          <p:nvPr>
            <p:ph idx="1" type="body"/>
          </p:nvPr>
        </p:nvSpPr>
        <p:spPr>
          <a:xfrm>
            <a:off x="457200" y="1200150"/>
            <a:ext cx="8229600" cy="3943350"/>
          </a:xfrm>
          <a:prstGeom prst="rect">
            <a:avLst/>
          </a:prstGeom>
          <a:noFill/>
          <a:ln>
            <a:noFill/>
          </a:ln>
        </p:spPr>
        <p:txBody>
          <a:bodyPr anchorCtr="0" anchor="t" bIns="51425" lIns="51425" rIns="51425" tIns="51425"/>
          <a:lstStyle>
            <a:lvl1pPr indent="-38100" lvl="0" marL="2159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1pPr>
            <a:lvl2pPr indent="-38100" lvl="1" marL="444500" marR="25400" rtl="0" algn="l">
              <a:spcBef>
                <a:spcPts val="500"/>
              </a:spcBef>
              <a:buClr>
                <a:srgbClr val="000000"/>
              </a:buClr>
              <a:buSzPct val="40000"/>
              <a:buFont typeface="Arial"/>
              <a:buChar char="–"/>
              <a:defRPr b="0" i="0" sz="2000" u="none" cap="none" strike="noStrike">
                <a:latin typeface="Calibri"/>
                <a:ea typeface="Calibri"/>
                <a:cs typeface="Calibri"/>
                <a:sym typeface="Calibri"/>
              </a:defRPr>
            </a:lvl2pPr>
            <a:lvl3pPr indent="-12700" lvl="2" marL="660400" marR="25400" rtl="0" algn="l">
              <a:spcBef>
                <a:spcPts val="400"/>
              </a:spcBef>
              <a:buClr>
                <a:srgbClr val="000000"/>
              </a:buClr>
              <a:buSzPct val="44444"/>
              <a:buFont typeface="Arial"/>
              <a:buChar char="•"/>
              <a:defRPr b="0" i="0" sz="1800" u="none" cap="none" strike="noStrike">
                <a:latin typeface="Calibri"/>
                <a:ea typeface="Calibri"/>
                <a:cs typeface="Calibri"/>
                <a:sym typeface="Calibri"/>
              </a:defRPr>
            </a:lvl3pPr>
            <a:lvl4pPr indent="-38100" lvl="3" marL="927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4pPr>
            <a:lvl5pPr indent="-38100" lvl="4" marL="1181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5pPr>
            <a:lvl6pPr indent="-50800" lvl="5"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6pPr>
            <a:lvl7pPr indent="-50800" lvl="6"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7pPr>
            <a:lvl8pPr indent="-50800" lvl="7"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8pPr>
            <a:lvl9pPr indent="-50800" lvl="8"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9pPr>
          </a:lstStyle>
          <a:p/>
        </p:txBody>
      </p:sp>
      <p:sp>
        <p:nvSpPr>
          <p:cNvPr id="53" name="Shape 53"/>
          <p:cNvSpPr txBox="1"/>
          <p:nvPr>
            <p:ph idx="12" type="sldNum"/>
          </p:nvPr>
        </p:nvSpPr>
        <p:spPr>
          <a:xfrm>
            <a:off x="7529921" y="4806552"/>
            <a:ext cx="180156" cy="192881"/>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fld id="{00000000-1234-1234-1234-123412341234}" type="slidenum">
              <a:rPr b="0" i="0" lang="en" sz="900" u="none" cap="none" strike="noStrike">
                <a:solidFill>
                  <a:srgbClr val="9B9B9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3.jpg"/><Relationship Id="rId4" Type="http://schemas.openxmlformats.org/officeDocument/2006/relationships/image" Target="../media/image05.png"/><Relationship Id="rId5"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03.jpg"/><Relationship Id="rId5" Type="http://schemas.openxmlformats.org/officeDocument/2006/relationships/image" Target="../media/image05.png"/><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3.jpg"/><Relationship Id="rId6"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3.jpg"/><Relationship Id="rId5"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3.jpg"/><Relationship Id="rId4" Type="http://schemas.openxmlformats.org/officeDocument/2006/relationships/image" Target="../media/image07.png"/><Relationship Id="rId5"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650081" y="707231"/>
            <a:ext cx="7836693" cy="1893093"/>
          </a:xfrm>
          <a:prstGeom prst="rect">
            <a:avLst/>
          </a:prstGeom>
          <a:noFill/>
          <a:ln>
            <a:noFill/>
          </a:ln>
        </p:spPr>
        <p:txBody>
          <a:bodyPr anchorCtr="0" anchor="b" bIns="21425" lIns="21425" rIns="21425" tIns="21425">
            <a:noAutofit/>
          </a:bodyPr>
          <a:lstStyle/>
          <a:p>
            <a:pPr indent="0" lvl="0" marL="0" marR="0" rtl="0" algn="ctr">
              <a:spcBef>
                <a:spcPts val="0"/>
              </a:spcBef>
              <a:buSzPct val="25000"/>
              <a:buNone/>
            </a:pPr>
            <a:r>
              <a:rPr b="1" i="0" lang="en" sz="4300" u="none" cap="none" strike="noStrike">
                <a:solidFill>
                  <a:srgbClr val="FFD966"/>
                </a:solidFill>
                <a:latin typeface="Cabin"/>
                <a:ea typeface="Cabin"/>
                <a:cs typeface="Cabin"/>
                <a:sym typeface="Cabin"/>
              </a:rPr>
              <a:t>Retrieving and Visualizing Data</a:t>
            </a:r>
          </a:p>
        </p:txBody>
      </p:sp>
      <p:sp>
        <p:nvSpPr>
          <p:cNvPr id="120" name="Shape 120"/>
          <p:cNvSpPr txBox="1"/>
          <p:nvPr>
            <p:ph idx="1" type="body"/>
          </p:nvPr>
        </p:nvSpPr>
        <p:spPr>
          <a:xfrm>
            <a:off x="650081" y="2650331"/>
            <a:ext cx="7836693" cy="592931"/>
          </a:xfrm>
          <a:prstGeom prst="rect">
            <a:avLst/>
          </a:prstGeom>
          <a:noFill/>
          <a:ln>
            <a:noFill/>
          </a:ln>
        </p:spPr>
        <p:txBody>
          <a:bodyPr anchorCtr="0" anchor="t" bIns="21425" lIns="21425" rIns="21425" tIns="21425">
            <a:noAutofit/>
          </a:bodyPr>
          <a:lstStyle/>
          <a:p>
            <a:pPr indent="0" lvl="0" marL="0" marR="0" rtl="0" algn="ctr">
              <a:spcBef>
                <a:spcPts val="0"/>
              </a:spcBef>
              <a:buClr>
                <a:srgbClr val="FFFFFF"/>
              </a:buClr>
              <a:buSzPct val="25000"/>
              <a:buFont typeface="Arial"/>
              <a:buNone/>
            </a:pPr>
            <a:r>
              <a:rPr b="0" i="0" lang="en" sz="1800" u="none" cap="none" strike="noStrike">
                <a:solidFill>
                  <a:srgbClr val="FFFFFF"/>
                </a:solidFill>
                <a:latin typeface="Cabin"/>
                <a:ea typeface="Cabin"/>
                <a:cs typeface="Cabin"/>
                <a:sym typeface="Cabin"/>
              </a:rPr>
              <a:t>Charles Severance</a:t>
            </a:r>
          </a:p>
        </p:txBody>
      </p:sp>
      <p:pic>
        <p:nvPicPr>
          <p:cNvPr id="121" name="Shape 121"/>
          <p:cNvPicPr preferRelativeResize="0"/>
          <p:nvPr/>
        </p:nvPicPr>
        <p:blipFill rotWithShape="1">
          <a:blip r:embed="rId3">
            <a:alphaModFix/>
          </a:blip>
          <a:srcRect b="0" l="0" r="0" t="0"/>
          <a:stretch/>
        </p:blipFill>
        <p:spPr>
          <a:xfrm>
            <a:off x="7635478" y="4546996"/>
            <a:ext cx="1173957" cy="4071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12" name="Shape 212"/>
          <p:cNvSpPr txBox="1"/>
          <p:nvPr>
            <p:ph idx="1" type="body"/>
          </p:nvPr>
        </p:nvSpPr>
        <p:spPr>
          <a:xfrm>
            <a:off x="650081" y="1464468"/>
            <a:ext cx="3557587" cy="3028949"/>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Retrieve a page</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Look through the page for links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Add the links to a list of “to be retrieved” sites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Repeat...</a:t>
            </a:r>
          </a:p>
        </p:txBody>
      </p:sp>
      <p:pic>
        <p:nvPicPr>
          <p:cNvPr id="213" name="Shape 213"/>
          <p:cNvPicPr preferRelativeResize="0"/>
          <p:nvPr/>
        </p:nvPicPr>
        <p:blipFill rotWithShape="1">
          <a:blip r:embed="rId3">
            <a:alphaModFix/>
          </a:blip>
          <a:srcRect b="0" l="0" r="0" t="0"/>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b="0" l="0" r="0" t="0"/>
          <a:stretch/>
        </p:blipFill>
        <p:spPr>
          <a:xfrm>
            <a:off x="4614862" y="1364456"/>
            <a:ext cx="4050506" cy="3029968"/>
          </a:xfrm>
          <a:prstGeom prst="rect">
            <a:avLst/>
          </a:prstGeom>
          <a:noFill/>
          <a:ln>
            <a:noFill/>
          </a:ln>
        </p:spPr>
      </p:pic>
      <p:sp>
        <p:nvSpPr>
          <p:cNvPr id="215" name="Shape 215"/>
          <p:cNvSpPr/>
          <p:nvPr/>
        </p:nvSpPr>
        <p:spPr>
          <a:xfrm>
            <a:off x="1928826" y="4631525"/>
            <a:ext cx="49949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Crawling Policy</a:t>
            </a:r>
          </a:p>
        </p:txBody>
      </p:sp>
      <p:sp>
        <p:nvSpPr>
          <p:cNvPr id="221" name="Shape 221"/>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355600" lvl="0" marL="457200" marR="0" rtl="0" algn="l">
              <a:spcBef>
                <a:spcPts val="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selection policy</a:t>
            </a:r>
            <a:r>
              <a:rPr b="0" i="0" lang="en" sz="2000" u="none" cap="none" strike="noStrike">
                <a:solidFill>
                  <a:srgbClr val="FFFFFF"/>
                </a:solidFill>
                <a:latin typeface="Cabin"/>
                <a:ea typeface="Cabin"/>
                <a:cs typeface="Cabin"/>
                <a:sym typeface="Cabin"/>
              </a:rPr>
              <a:t> that states which pages to download,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re-visit policy</a:t>
            </a:r>
            <a:r>
              <a:rPr b="0" i="0" lang="en" sz="2000" u="none" cap="none" strike="noStrike">
                <a:solidFill>
                  <a:srgbClr val="FFFFFF"/>
                </a:solidFill>
                <a:latin typeface="Cabin"/>
                <a:ea typeface="Cabin"/>
                <a:cs typeface="Cabin"/>
                <a:sym typeface="Cabin"/>
              </a:rPr>
              <a:t> that states when to check for changes to the pages,</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politeness policy</a:t>
            </a:r>
            <a:r>
              <a:rPr b="0" i="0" lang="en" sz="2000" u="none" cap="none" strike="noStrike">
                <a:solidFill>
                  <a:srgbClr val="FFFFFF"/>
                </a:solidFill>
                <a:latin typeface="Cabin"/>
                <a:ea typeface="Cabin"/>
                <a:cs typeface="Cabin"/>
                <a:sym typeface="Cabin"/>
              </a:rPr>
              <a:t> that states how to avoid overloading Web sites, and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parallelization policy</a:t>
            </a:r>
            <a:r>
              <a:rPr b="0" i="0" lang="en" sz="2000" u="none" cap="none" strike="noStrike">
                <a:solidFill>
                  <a:srgbClr val="FFFFFF"/>
                </a:solidFill>
                <a:latin typeface="Cabin"/>
                <a:ea typeface="Cabin"/>
                <a:cs typeface="Cabin"/>
                <a:sym typeface="Cabin"/>
              </a:rPr>
              <a:t> that states how to coordinate distributed Web crawlers</a:t>
            </a:r>
          </a:p>
        </p:txBody>
      </p:sp>
      <p:sp>
        <p:nvSpPr>
          <p:cNvPr id="222" name="Shape 222"/>
          <p:cNvSpPr/>
          <p:nvPr/>
        </p:nvSpPr>
        <p:spPr>
          <a:xfrm>
            <a:off x="1647274" y="4631525"/>
            <a:ext cx="57791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robots.txt</a:t>
            </a:r>
          </a:p>
        </p:txBody>
      </p:sp>
      <p:sp>
        <p:nvSpPr>
          <p:cNvPr id="228" name="Shape 228"/>
          <p:cNvSpPr txBox="1"/>
          <p:nvPr>
            <p:ph idx="1" type="body"/>
          </p:nvPr>
        </p:nvSpPr>
        <p:spPr>
          <a:xfrm>
            <a:off x="650081" y="1464468"/>
            <a:ext cx="4979193" cy="257175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A way for a web site to communicate with web crawlers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An informal and voluntary standard</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Sometimes folks make a “Spider Trap” to catch “bad” spiders</a:t>
            </a:r>
          </a:p>
        </p:txBody>
      </p:sp>
      <p:sp>
        <p:nvSpPr>
          <p:cNvPr id="229" name="Shape 229"/>
          <p:cNvSpPr/>
          <p:nvPr/>
        </p:nvSpPr>
        <p:spPr>
          <a:xfrm>
            <a:off x="1371600" y="4211250"/>
            <a:ext cx="6625200" cy="6429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http://en.wikipedia.org/wiki/Robots_Exclusion_Standard</a:t>
            </a:r>
          </a:p>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http://en.wikipedia.org/wiki/Spider_trap</a:t>
            </a:r>
          </a:p>
        </p:txBody>
      </p:sp>
      <p:sp>
        <p:nvSpPr>
          <p:cNvPr id="230" name="Shape 230"/>
          <p:cNvSpPr/>
          <p:nvPr/>
        </p:nvSpPr>
        <p:spPr>
          <a:xfrm>
            <a:off x="5983854" y="1907375"/>
            <a:ext cx="2821200" cy="1521600"/>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User-agent: *</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/cgi-bin/</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/images/</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/tmp/</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Google Architecture</a:t>
            </a:r>
          </a:p>
        </p:txBody>
      </p:sp>
      <p:sp>
        <p:nvSpPr>
          <p:cNvPr id="236" name="Shape 236"/>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381000" lvl="0" marL="457200" marR="0" rtl="0" algn="l">
              <a:spcBef>
                <a:spcPts val="0"/>
              </a:spcBef>
              <a:buClr>
                <a:srgbClr val="FFFFFF"/>
              </a:buClr>
              <a:buSzPct val="100000"/>
              <a:buFont typeface="Cabin"/>
            </a:pPr>
            <a:r>
              <a:rPr b="0" i="0" lang="en" sz="2400" u="none" cap="none" strike="noStrike">
                <a:solidFill>
                  <a:srgbClr val="FFFFFF"/>
                </a:solidFill>
                <a:latin typeface="Cabin"/>
                <a:ea typeface="Cabin"/>
                <a:cs typeface="Cabin"/>
                <a:sym typeface="Cabin"/>
              </a:rPr>
              <a:t>Web Crawling</a:t>
            </a:r>
          </a:p>
          <a:p>
            <a:pPr indent="-381000" lvl="0" marL="457200" marR="0" rtl="0" algn="l">
              <a:spcBef>
                <a:spcPts val="2000"/>
              </a:spcBef>
              <a:buClr>
                <a:srgbClr val="FFFB00"/>
              </a:buClr>
              <a:buSzPct val="100000"/>
              <a:buFont typeface="Cabin"/>
            </a:pPr>
            <a:r>
              <a:rPr b="0" i="0" lang="en" sz="2400" u="none" cap="none" strike="noStrike">
                <a:solidFill>
                  <a:srgbClr val="FFFB00"/>
                </a:solidFill>
                <a:latin typeface="Cabin"/>
                <a:ea typeface="Cabin"/>
                <a:cs typeface="Cabin"/>
                <a:sym typeface="Cabin"/>
              </a:rPr>
              <a:t>Index Building</a:t>
            </a:r>
          </a:p>
          <a:p>
            <a:pPr indent="-381000" lvl="0" marL="457200" marR="0" rtl="0" algn="l">
              <a:spcBef>
                <a:spcPts val="2000"/>
              </a:spcBef>
              <a:buClr>
                <a:srgbClr val="FFFFFF"/>
              </a:buClr>
              <a:buSzPct val="100000"/>
              <a:buFont typeface="Cabin"/>
            </a:pPr>
            <a:r>
              <a:rPr b="0" i="0" lang="en" sz="2400" u="none" cap="none" strike="noStrike">
                <a:solidFill>
                  <a:srgbClr val="FFFFFF"/>
                </a:solidFill>
                <a:latin typeface="Cabin"/>
                <a:ea typeface="Cabin"/>
                <a:cs typeface="Cabin"/>
                <a:sym typeface="Cabin"/>
              </a:rPr>
              <a:t>Searching</a:t>
            </a:r>
          </a:p>
        </p:txBody>
      </p:sp>
      <p:pic>
        <p:nvPicPr>
          <p:cNvPr id="237" name="Shape 237"/>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238" name="Shape 238"/>
          <p:cNvSpPr/>
          <p:nvPr/>
        </p:nvSpPr>
        <p:spPr>
          <a:xfrm>
            <a:off x="1647650" y="4622000"/>
            <a:ext cx="55140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Indexing</a:t>
            </a:r>
          </a:p>
        </p:txBody>
      </p:sp>
      <p:sp>
        <p:nvSpPr>
          <p:cNvPr id="245" name="Shape 245"/>
          <p:cNvSpPr/>
          <p:nvPr/>
        </p:nvSpPr>
        <p:spPr>
          <a:xfrm>
            <a:off x="1566425" y="4643450"/>
            <a:ext cx="56843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http://en.wikipedia.org/wiki/Index_(search_engine)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cap="flat" cmpd="sng" w="76200">
            <a:solidFill>
              <a:srgbClr val="773F9B"/>
            </a:solidFill>
            <a:prstDash val="solid"/>
            <a:miter/>
            <a:headEnd len="med" w="med" type="none"/>
            <a:tailEnd len="lg" w="lg" type="triangle"/>
          </a:ln>
        </p:spPr>
      </p:cxnSp>
      <p:sp>
        <p:nvSpPr>
          <p:cNvPr id="253" name="Shape 253"/>
          <p:cNvSpPr txBox="1"/>
          <p:nvPr/>
        </p:nvSpPr>
        <p:spPr>
          <a:xfrm>
            <a:off x="2130604" y="1553454"/>
            <a:ext cx="1002599"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spider.py</a:t>
            </a:r>
          </a:p>
        </p:txBody>
      </p:sp>
      <p:cxnSp>
        <p:nvCxnSpPr>
          <p:cNvPr id="254" name="Shape 254"/>
          <p:cNvCxnSpPr>
            <a:stCxn id="250" idx="3"/>
          </p:cNvCxnSpPr>
          <p:nvPr/>
        </p:nvCxnSpPr>
        <p:spPr>
          <a:xfrm flipH="1">
            <a:off x="2331464" y="1988242"/>
            <a:ext cx="2244600" cy="1711500"/>
          </a:xfrm>
          <a:prstGeom prst="straightConnector1">
            <a:avLst/>
          </a:prstGeom>
          <a:noFill/>
          <a:ln cap="flat" cmpd="sng" w="76200">
            <a:solidFill>
              <a:srgbClr val="773F9B"/>
            </a:solidFill>
            <a:prstDash val="solid"/>
            <a:miter/>
            <a:headEnd len="med" w="med" type="none"/>
            <a:tailEnd len="lg" w="lg" type="triangle"/>
          </a:ln>
        </p:spPr>
      </p:cxnSp>
      <p:sp>
        <p:nvSpPr>
          <p:cNvPr id="255" name="Shape 255"/>
          <p:cNvSpPr txBox="1"/>
          <p:nvPr/>
        </p:nvSpPr>
        <p:spPr>
          <a:xfrm>
            <a:off x="2901425" y="2716075"/>
            <a:ext cx="13409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None, 1.0, 3,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None, 1.0, 4, u'http://www.dr-chuck.com/dr-chuck/resume/speaking.htm')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2,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5, u'http://www.dr-chuck.com/dr-chuck/resume/index.htm')</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b="0" l="0" r="0" t="0"/>
            <a:stretch/>
          </p:blipFill>
          <p:spPr>
            <a:xfrm flipH="1" rot="10800000">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The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force.js</a:t>
            </a:r>
          </a:p>
        </p:txBody>
      </p:sp>
      <p:sp>
        <p:nvSpPr>
          <p:cNvPr id="260" name="Shape 260"/>
          <p:cNvSpPr/>
          <p:nvPr/>
        </p:nvSpPr>
        <p:spPr>
          <a:xfrm>
            <a:off x="7350706" y="344657"/>
            <a:ext cx="1245599" cy="807300"/>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force.html</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cap="flat" cmpd="sng" w="76200">
            <a:solidFill>
              <a:srgbClr val="773F9B"/>
            </a:solidFill>
            <a:prstDash val="solid"/>
            <a:miter/>
            <a:headEnd len="med" w="med" type="none"/>
            <a:tailEnd len="lg" w="lg" type="triangle"/>
          </a:ln>
        </p:spPr>
      </p:cxnSp>
      <p:cxnSp>
        <p:nvCxnSpPr>
          <p:cNvPr id="262" name="Shape 262"/>
          <p:cNvCxnSpPr>
            <a:stCxn id="259" idx="4"/>
          </p:cNvCxnSpPr>
          <p:nvPr/>
        </p:nvCxnSpPr>
        <p:spPr>
          <a:xfrm flipH="1" rot="10800000">
            <a:off x="6314033" y="2625785"/>
            <a:ext cx="750900" cy="649800"/>
          </a:xfrm>
          <a:prstGeom prst="straightConnector1">
            <a:avLst/>
          </a:prstGeom>
          <a:noFill/>
          <a:ln cap="flat" cmpd="sng" w="76200">
            <a:solidFill>
              <a:srgbClr val="773F9B"/>
            </a:solidFill>
            <a:prstDash val="solid"/>
            <a:miter/>
            <a:headEnd len="med" w="med" type="none"/>
            <a:tailEnd len="lg" w="lg" type="triangle"/>
          </a:ln>
        </p:spPr>
      </p:cxnSp>
      <p:cxnSp>
        <p:nvCxnSpPr>
          <p:cNvPr id="263" name="Shape 263"/>
          <p:cNvCxnSpPr>
            <a:stCxn id="260" idx="3"/>
          </p:cNvCxnSpPr>
          <p:nvPr/>
        </p:nvCxnSpPr>
        <p:spPr>
          <a:xfrm>
            <a:off x="7973506" y="1151957"/>
            <a:ext cx="0" cy="767700"/>
          </a:xfrm>
          <a:prstGeom prst="straightConnector1">
            <a:avLst/>
          </a:prstGeom>
          <a:noFill/>
          <a:ln cap="flat" cmpd="sng" w="76200">
            <a:solidFill>
              <a:srgbClr val="773F9B"/>
            </a:solidFill>
            <a:prstDash val="solid"/>
            <a:miter/>
            <a:headEnd len="med" w="med" type="none"/>
            <a:tailEnd len="lg" w="lg" type="triangle"/>
          </a:ln>
        </p:spPr>
      </p:cxnSp>
      <p:sp>
        <p:nvSpPr>
          <p:cNvPr id="264" name="Shape 264"/>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cap="flat" cmpd="sng" w="76200">
            <a:solidFill>
              <a:srgbClr val="773F9B"/>
            </a:solidFill>
            <a:prstDash val="solid"/>
            <a:miter/>
            <a:headEnd len="med" w="med" type="none"/>
            <a:tailEnd len="lg" w="lg" type="triangle"/>
          </a:ln>
        </p:spPr>
      </p:cxnSp>
      <p:cxnSp>
        <p:nvCxnSpPr>
          <p:cNvPr id="268" name="Shape 268"/>
          <p:cNvCxnSpPr>
            <a:stCxn id="266" idx="2"/>
            <a:endCxn id="250" idx="1"/>
          </p:cNvCxnSpPr>
          <p:nvPr/>
        </p:nvCxnSpPr>
        <p:spPr>
          <a:xfrm flipH="1">
            <a:off x="4576179" y="799484"/>
            <a:ext cx="1152000" cy="739199"/>
          </a:xfrm>
          <a:prstGeom prst="straightConnector1">
            <a:avLst/>
          </a:prstGeom>
          <a:noFill/>
          <a:ln cap="flat" cmpd="sng" w="76200">
            <a:solidFill>
              <a:srgbClr val="773F9B"/>
            </a:solidFill>
            <a:prstDash val="solid"/>
            <a:miter/>
            <a:headEnd len="lg" w="lg" type="triangle"/>
            <a:tailEnd len="lg" w="lg" type="triangle"/>
          </a:ln>
        </p:spPr>
      </p:cxnSp>
      <p:sp>
        <p:nvSpPr>
          <p:cNvPr id="269" name="Shape 269"/>
          <p:cNvSpPr txBox="1"/>
          <p:nvPr/>
        </p:nvSpPr>
        <p:spPr>
          <a:xfrm>
            <a:off x="4543600" y="2184650"/>
            <a:ext cx="11324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spjson.py</a:t>
            </a:r>
          </a:p>
        </p:txBody>
      </p:sp>
      <p:pic>
        <p:nvPicPr>
          <p:cNvPr descr="pagerank.png" id="270" name="Shape 270"/>
          <p:cNvPicPr preferRelativeResize="0"/>
          <p:nvPr/>
        </p:nvPicPr>
        <p:blipFill rotWithShape="1">
          <a:blip r:embed="rId5">
            <a:alphaModFix/>
          </a:blip>
          <a:srcRect b="0" l="0" r="0" t="0"/>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Mailing Lists - Gmane</a:t>
            </a:r>
          </a:p>
        </p:txBody>
      </p:sp>
      <p:sp>
        <p:nvSpPr>
          <p:cNvPr id="276" name="Shape 276"/>
          <p:cNvSpPr txBox="1"/>
          <p:nvPr>
            <p:ph idx="1" type="body"/>
          </p:nvPr>
        </p:nvSpPr>
        <p:spPr>
          <a:xfrm>
            <a:off x="650074" y="1464475"/>
            <a:ext cx="4197299" cy="32076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Crawl the archive of a mailing list</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 some analysis / cleanup</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data as word cloud and lines</a:t>
            </a:r>
          </a:p>
        </p:txBody>
      </p:sp>
      <p:sp>
        <p:nvSpPr>
          <p:cNvPr id="277" name="Shape 277"/>
          <p:cNvSpPr/>
          <p:nvPr/>
        </p:nvSpPr>
        <p:spPr>
          <a:xfrm>
            <a:off x="4961099" y="4672012"/>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pic>
        <p:nvPicPr>
          <p:cNvPr descr="wordcloud.png" id="278" name="Shape 278"/>
          <p:cNvPicPr preferRelativeResize="0"/>
          <p:nvPr/>
        </p:nvPicPr>
        <p:blipFill rotWithShape="1">
          <a:blip r:embed="rId3">
            <a:alphaModFix/>
          </a:blip>
          <a:srcRect b="0" l="0" r="0" t="0"/>
          <a:stretch/>
        </p:blipFill>
        <p:spPr>
          <a:xfrm>
            <a:off x="5760705" y="1464468"/>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0000"/>
                </a:solidFill>
                <a:latin typeface="Cabin"/>
                <a:ea typeface="Cabin"/>
                <a:cs typeface="Cabin"/>
                <a:sym typeface="Cabin"/>
              </a:rPr>
              <a:t>Warning: </a:t>
            </a:r>
            <a:r>
              <a:rPr b="0" i="0" lang="en" sz="4300" u="none" cap="none" strike="noStrike">
                <a:solidFill>
                  <a:srgbClr val="FFD966"/>
                </a:solidFill>
                <a:latin typeface="Cabin"/>
                <a:ea typeface="Cabin"/>
                <a:cs typeface="Cabin"/>
                <a:sym typeface="Cabin"/>
              </a:rPr>
              <a:t>This Dataset is &gt; 1GB </a:t>
            </a:r>
          </a:p>
        </p:txBody>
      </p:sp>
      <p:sp>
        <p:nvSpPr>
          <p:cNvPr id="284" name="Shape 284"/>
          <p:cNvSpPr txBox="1"/>
          <p:nvPr>
            <p:ph idx="1" type="body"/>
          </p:nvPr>
        </p:nvSpPr>
        <p:spPr>
          <a:xfrm>
            <a:off x="689800" y="1457874"/>
            <a:ext cx="7836600" cy="2850300"/>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Do not just point this application at gmane.org and let it run all night</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There is no rate limits – these are cool folks</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Don't ruin it for the rest of us</a:t>
            </a:r>
          </a:p>
          <a:p>
            <a:pPr indent="-355600" lvl="0" marL="457200" marR="0" rtl="0" algn="l">
              <a:lnSpc>
                <a:spcPct val="115000"/>
              </a:lnSpc>
              <a:spcBef>
                <a:spcPts val="2000"/>
              </a:spcBef>
              <a:buClr>
                <a:srgbClr val="FFFFFF"/>
              </a:buClr>
              <a:buSzPct val="100000"/>
              <a:buFont typeface="Cabin"/>
            </a:pPr>
            <a:r>
              <a:rPr lang="en"/>
              <a:t>Please use my</a:t>
            </a:r>
            <a:r>
              <a:rPr b="0" i="0" lang="en" sz="2000" u="none" cap="none" strike="noStrike">
                <a:solidFill>
                  <a:srgbClr val="FFFFFF"/>
                </a:solidFill>
                <a:latin typeface="Cabin"/>
                <a:ea typeface="Cabin"/>
                <a:cs typeface="Cabin"/>
                <a:sym typeface="Cabin"/>
              </a:rPr>
              <a:t> non-rate-limited copy of this </a:t>
            </a:r>
            <a:r>
              <a:rPr lang="en"/>
              <a:t>data for your testing</a:t>
            </a:r>
          </a:p>
        </p:txBody>
      </p:sp>
      <p:sp>
        <p:nvSpPr>
          <p:cNvPr id="285" name="Shape 285"/>
          <p:cNvSpPr txBox="1"/>
          <p:nvPr/>
        </p:nvSpPr>
        <p:spPr>
          <a:xfrm>
            <a:off x="650075" y="3994025"/>
            <a:ext cx="8031899" cy="4449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FFFF00"/>
                </a:solidFill>
                <a:latin typeface="Courier New"/>
                <a:ea typeface="Courier New"/>
                <a:cs typeface="Courier New"/>
                <a:sym typeface="Courier New"/>
              </a:rPr>
              <a:t>http://mbox.dr-chuck.net/sakai.devel/4/5</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descr="wordcloud.png" id="290" name="Shape 290"/>
          <p:cNvPicPr preferRelativeResize="0"/>
          <p:nvPr/>
        </p:nvPicPr>
        <p:blipFill rotWithShape="1">
          <a:blip r:embed="rId3">
            <a:alphaModFix/>
          </a:blip>
          <a:srcRect b="0" l="0" r="0" t="0"/>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cap="flat" cmpd="sng" w="76200">
            <a:solidFill>
              <a:srgbClr val="773F9B"/>
            </a:solidFill>
            <a:prstDash val="solid"/>
            <a:miter/>
            <a:headEnd len="med" w="med" type="none"/>
            <a:tailEnd len="lg" w="lg" type="triangle"/>
          </a:ln>
        </p:spPr>
      </p:cxnSp>
      <p:sp>
        <p:nvSpPr>
          <p:cNvPr id="293" name="Shape 293"/>
          <p:cNvSpPr txBox="1"/>
          <p:nvPr/>
        </p:nvSpPr>
        <p:spPr>
          <a:xfrm>
            <a:off x="2199524" y="653778"/>
            <a:ext cx="1082100"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cap="flat" cmpd="sng" w="76200">
            <a:solidFill>
              <a:srgbClr val="773F9B"/>
            </a:solidFill>
            <a:prstDash val="solid"/>
            <a:miter/>
            <a:headEnd len="med" w="med" type="none"/>
            <a:tailEnd len="lg" w="lg" type="triangle"/>
          </a:ln>
        </p:spPr>
      </p:cxnSp>
      <p:sp>
        <p:nvSpPr>
          <p:cNvPr id="295" name="Shape 295"/>
          <p:cNvSpPr txBox="1"/>
          <p:nvPr/>
        </p:nvSpPr>
        <p:spPr>
          <a:xfrm>
            <a:off x="373230" y="3042726"/>
            <a:ext cx="3492164"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How many to dump? 5</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Loaded messages= 51330 subjects= 25033 senders= 1584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Top 5 Email list participants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steve.swinsburg@gmail.com 2657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azeckoski@unicon.net 1742</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ieb@tfd.co.uk 1591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csev@umich.edu 1304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david.horwitz@uct.ac.za 1184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b="0" l="0" r="0" t="0"/>
          <a:stretch/>
        </p:blipFill>
        <p:spPr>
          <a:xfrm flipH="1" rot="10800000">
            <a:off x="195125" y="202730"/>
            <a:ext cx="2033828" cy="1314560"/>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Font typeface="Helvetica Neue"/>
              <a:buNone/>
            </a:pPr>
            <a:r>
              <a:rPr lang="en">
                <a:solidFill>
                  <a:srgbClr val="660066"/>
                </a:solidFill>
                <a:latin typeface="Helvetica Neue"/>
                <a:ea typeface="Helvetica Neue"/>
                <a:cs typeface="Helvetica Neue"/>
                <a:sym typeface="Helvetica Neue"/>
              </a:rPr>
              <a:t>mbox.dr-chuck.net</a:t>
            </a:r>
          </a:p>
        </p:txBody>
      </p:sp>
      <p:sp>
        <p:nvSpPr>
          <p:cNvPr id="298" name="Shape 298"/>
          <p:cNvSpPr/>
          <p:nvPr/>
        </p:nvSpPr>
        <p:spPr>
          <a:xfrm>
            <a:off x="5901406" y="1056408"/>
            <a:ext cx="1171799" cy="449700"/>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gword.js</a:t>
            </a:r>
          </a:p>
        </p:txBody>
      </p:sp>
      <p:sp>
        <p:nvSpPr>
          <p:cNvPr id="299" name="Shape 299"/>
          <p:cNvSpPr/>
          <p:nvPr/>
        </p:nvSpPr>
        <p:spPr>
          <a:xfrm>
            <a:off x="7350706" y="16185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cap="flat" cmpd="sng" w="76200">
            <a:solidFill>
              <a:srgbClr val="773F9B"/>
            </a:solidFill>
            <a:prstDash val="solid"/>
            <a:miter/>
            <a:headEnd len="med" w="med" type="none"/>
            <a:tailEnd len="lg" w="lg" type="triangle"/>
          </a:ln>
        </p:spPr>
      </p:cxnSp>
      <p:cxnSp>
        <p:nvCxnSpPr>
          <p:cNvPr id="301" name="Shape 301"/>
          <p:cNvCxnSpPr/>
          <p:nvPr/>
        </p:nvCxnSpPr>
        <p:spPr>
          <a:xfrm flipH="1" rot="10800000">
            <a:off x="5255831" y="1463258"/>
            <a:ext cx="1164000" cy="638099"/>
          </a:xfrm>
          <a:prstGeom prst="straightConnector1">
            <a:avLst/>
          </a:prstGeom>
          <a:noFill/>
          <a:ln cap="flat" cmpd="sng" w="76200">
            <a:solidFill>
              <a:srgbClr val="773F9B"/>
            </a:solidFill>
            <a:prstDash val="solid"/>
            <a:miter/>
            <a:headEnd len="med" w="med" type="none"/>
            <a:tailEnd len="lg" w="lg" type="triangle"/>
          </a:ln>
        </p:spPr>
      </p:cxnSp>
      <p:cxnSp>
        <p:nvCxnSpPr>
          <p:cNvPr id="302" name="Shape 302"/>
          <p:cNvCxnSpPr/>
          <p:nvPr/>
        </p:nvCxnSpPr>
        <p:spPr>
          <a:xfrm>
            <a:off x="7973510" y="969279"/>
            <a:ext cx="9000" cy="843900"/>
          </a:xfrm>
          <a:prstGeom prst="straightConnector1">
            <a:avLst/>
          </a:prstGeom>
          <a:noFill/>
          <a:ln cap="flat" cmpd="sng" w="76200">
            <a:solidFill>
              <a:srgbClr val="773F9B"/>
            </a:solidFill>
            <a:prstDash val="solid"/>
            <a:miter/>
            <a:headEnd len="med" w="med" type="none"/>
            <a:tailEnd len="lg" w="lg" type="triangle"/>
          </a:ln>
        </p:spPr>
      </p:cxnSp>
      <p:sp>
        <p:nvSpPr>
          <p:cNvPr id="303" name="Shape 303"/>
          <p:cNvSpPr/>
          <p:nvPr/>
        </p:nvSpPr>
        <p:spPr>
          <a:xfrm>
            <a:off x="2753835" y="4523483"/>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gmodel.py</a:t>
            </a:r>
          </a:p>
        </p:txBody>
      </p:sp>
      <p:sp>
        <p:nvSpPr>
          <p:cNvPr id="306" name="Shape 306"/>
          <p:cNvSpPr/>
          <p:nvPr/>
        </p:nvSpPr>
        <p:spPr>
          <a:xfrm>
            <a:off x="3847034" y="1919603"/>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sp>
        <p:nvSpPr>
          <p:cNvPr id="307" name="Shape 307"/>
          <p:cNvSpPr txBox="1"/>
          <p:nvPr/>
        </p:nvSpPr>
        <p:spPr>
          <a:xfrm>
            <a:off x="2623799" y="2273075"/>
            <a:ext cx="11717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cap="flat" cmpd="sng" w="76200">
            <a:solidFill>
              <a:srgbClr val="773F9B"/>
            </a:solidFill>
            <a:prstDash val="solid"/>
            <a:miter/>
            <a:headEnd len="med" w="med" type="none"/>
            <a:tailEnd len="lg" w="lg" type="triangle"/>
          </a:ln>
        </p:spPr>
      </p:cxnSp>
      <p:pic>
        <p:nvPicPr>
          <p:cNvPr descr="mailorg.png" id="309" name="Shape 309"/>
          <p:cNvPicPr preferRelativeResize="0"/>
          <p:nvPr/>
        </p:nvPicPr>
        <p:blipFill rotWithShape="1">
          <a:blip r:embed="rId6">
            <a:alphaModFix/>
          </a:blip>
          <a:srcRect b="0" l="0" r="0" t="0"/>
          <a:stretch/>
        </p:blipFill>
        <p:spPr>
          <a:xfrm>
            <a:off x="7073125" y="2861827"/>
            <a:ext cx="1800771" cy="1005492"/>
          </a:xfrm>
          <a:prstGeom prst="rect">
            <a:avLst/>
          </a:prstGeom>
          <a:noFill/>
          <a:ln>
            <a:noFill/>
          </a:ln>
        </p:spPr>
      </p:pic>
      <p:sp>
        <p:nvSpPr>
          <p:cNvPr id="310" name="Shape 310"/>
          <p:cNvSpPr/>
          <p:nvPr/>
        </p:nvSpPr>
        <p:spPr>
          <a:xfrm>
            <a:off x="5055121" y="3250258"/>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gline.js</a:t>
            </a:r>
          </a:p>
        </p:txBody>
      </p:sp>
      <p:sp>
        <p:nvSpPr>
          <p:cNvPr id="311" name="Shape 311"/>
          <p:cNvSpPr/>
          <p:nvPr/>
        </p:nvSpPr>
        <p:spPr>
          <a:xfrm>
            <a:off x="7350706" y="414021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12" name="Shape 312"/>
          <p:cNvCxnSpPr/>
          <p:nvPr/>
        </p:nvCxnSpPr>
        <p:spPr>
          <a:xfrm rot="10800000">
            <a:off x="7969310" y="3534215"/>
            <a:ext cx="4199" cy="606000"/>
          </a:xfrm>
          <a:prstGeom prst="straightConnector1">
            <a:avLst/>
          </a:prstGeom>
          <a:noFill/>
          <a:ln cap="flat" cmpd="sng" w="76200">
            <a:solidFill>
              <a:srgbClr val="773F9B"/>
            </a:solidFill>
            <a:prstDash val="solid"/>
            <a:miter/>
            <a:headEnd len="med" w="med" type="none"/>
            <a:tailEnd len="lg" w="lg" type="triangle"/>
          </a:ln>
        </p:spPr>
      </p:cxnSp>
      <p:cxnSp>
        <p:nvCxnSpPr>
          <p:cNvPr id="313" name="Shape 313"/>
          <p:cNvCxnSpPr>
            <a:stCxn id="306" idx="3"/>
            <a:endCxn id="310" idx="1"/>
          </p:cNvCxnSpPr>
          <p:nvPr/>
        </p:nvCxnSpPr>
        <p:spPr>
          <a:xfrm>
            <a:off x="4585221" y="2369190"/>
            <a:ext cx="1055700" cy="881100"/>
          </a:xfrm>
          <a:prstGeom prst="straightConnector1">
            <a:avLst/>
          </a:prstGeom>
          <a:noFill/>
          <a:ln cap="flat" cmpd="sng" w="76200">
            <a:solidFill>
              <a:srgbClr val="773F9B"/>
            </a:solidFill>
            <a:prstDash val="solid"/>
            <a:miter/>
            <a:headEnd len="med" w="med" type="none"/>
            <a:tailEnd len="lg" w="lg" type="triangle"/>
          </a:ln>
        </p:spPr>
      </p:cxnSp>
      <p:sp>
        <p:nvSpPr>
          <p:cNvPr id="314" name="Shape 314"/>
          <p:cNvSpPr txBox="1"/>
          <p:nvPr/>
        </p:nvSpPr>
        <p:spPr>
          <a:xfrm>
            <a:off x="4481975" y="2508400"/>
            <a:ext cx="1161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b="0" i="0" lang="en" sz="1800" u="none" cap="none" strike="noStrik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flipH="1" rot="10800000">
            <a:off x="6226825" y="3364574"/>
            <a:ext cx="846300" cy="100200"/>
          </a:xfrm>
          <a:prstGeom prst="straightConnector1">
            <a:avLst/>
          </a:prstGeom>
          <a:noFill/>
          <a:ln cap="flat" cmpd="sng" w="76200">
            <a:solidFill>
              <a:srgbClr val="773F9B"/>
            </a:solidFill>
            <a:prstDash val="solid"/>
            <a:miter/>
            <a:headEnd len="med" w="med"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650081" y="135731"/>
            <a:ext cx="7836750" cy="456468"/>
          </a:xfrm>
          <a:prstGeom prst="rect">
            <a:avLst/>
          </a:prstGeom>
          <a:noFill/>
          <a:ln>
            <a:noFill/>
          </a:ln>
        </p:spPr>
        <p:txBody>
          <a:bodyPr anchorCtr="0" anchor="ctr" bIns="51425" lIns="51425" rIns="51425" tIns="51425">
            <a:noAutofit/>
          </a:bodyPr>
          <a:lstStyle/>
          <a:p>
            <a:pPr indent="0" lvl="0" marL="0" marR="0" rtl="0" algn="ctr">
              <a:spcBef>
                <a:spcPts val="0"/>
              </a:spcBef>
              <a:buClr>
                <a:srgbClr val="00FF00"/>
              </a:buClr>
              <a:buSzPct val="25000"/>
              <a:buFont typeface="Cabin"/>
              <a:buNone/>
            </a:pPr>
            <a:r>
              <a:rPr b="0" i="0" lang="en" sz="2000" u="none" cap="none" strike="noStrike">
                <a:solidFill>
                  <a:srgbClr val="FFFF00"/>
                </a:solidFill>
                <a:latin typeface="Cabin"/>
                <a:ea typeface="Cabin"/>
                <a:cs typeface="Cabin"/>
                <a:sym typeface="Cabin"/>
              </a:rPr>
              <a:t>Acknowledgements / Contributions</a:t>
            </a:r>
          </a:p>
        </p:txBody>
      </p:sp>
      <p:sp>
        <p:nvSpPr>
          <p:cNvPr id="321" name="Shape 321"/>
          <p:cNvSpPr txBox="1"/>
          <p:nvPr/>
        </p:nvSpPr>
        <p:spPr>
          <a:xfrm>
            <a:off x="678431" y="777220"/>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Thes slide are Copyright 2010-  Charles R. Severance (</a:t>
            </a:r>
            <a:r>
              <a:rPr b="0" i="0" lang="en" sz="1000" u="sng" cap="none" strike="noStrike">
                <a:solidFill>
                  <a:srgbClr val="FFFF00"/>
                </a:solidFill>
                <a:latin typeface="Helvetica Neue"/>
                <a:ea typeface="Helvetica Neue"/>
                <a:cs typeface="Helvetica Neue"/>
                <a:sym typeface="Helvetica Neue"/>
                <a:hlinkClick r:id="rId3"/>
              </a:rPr>
              <a:t>www.dr-chuck.com</a:t>
            </a:r>
            <a:r>
              <a:rPr b="0" i="0" lang="en" sz="1000" u="none" cap="none" strike="noStrike">
                <a:solidFill>
                  <a:srgbClr val="FFFFFF"/>
                </a:solidFill>
                <a:latin typeface="Helvetica Neue"/>
                <a:ea typeface="Helvetica Neue"/>
                <a:cs typeface="Helvetica Neue"/>
                <a:sym typeface="Helvetica Neue"/>
              </a:rPr>
              <a:t>) of the University of Michigan School of Information and </a:t>
            </a:r>
            <a:r>
              <a:rPr b="0" i="0" lang="en" sz="1000" u="sng" cap="none" strike="noStrike">
                <a:solidFill>
                  <a:srgbClr val="FFFF00"/>
                </a:solidFill>
                <a:latin typeface="Helvetica Neue"/>
                <a:ea typeface="Helvetica Neue"/>
                <a:cs typeface="Helvetica Neue"/>
                <a:sym typeface="Helvetica Neue"/>
                <a:hlinkClick r:id="rId4"/>
              </a:rPr>
              <a:t>open.umich.edu</a:t>
            </a:r>
            <a:r>
              <a:rPr b="0" i="0" lang="en" sz="1000" u="none" cap="none" strike="noStrik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Initial Development: Charles Severance, University of Michigan School of Information</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b="0" l="0" r="0" t="0"/>
          <a:stretch/>
        </p:blipFill>
        <p:spPr>
          <a:xfrm>
            <a:off x="246318" y="75740"/>
            <a:ext cx="576449" cy="576449"/>
          </a:xfrm>
          <a:prstGeom prst="rect">
            <a:avLst/>
          </a:prstGeom>
          <a:noFill/>
          <a:ln>
            <a:noFill/>
          </a:ln>
        </p:spPr>
      </p:pic>
      <p:pic>
        <p:nvPicPr>
          <p:cNvPr id="323" name="Shape 323"/>
          <p:cNvPicPr preferRelativeResize="0"/>
          <p:nvPr/>
        </p:nvPicPr>
        <p:blipFill rotWithShape="1">
          <a:blip r:embed="rId6">
            <a:alphaModFix/>
          </a:blip>
          <a:srcRect b="0" l="0" r="0" t="0"/>
          <a:stretch/>
        </p:blipFill>
        <p:spPr>
          <a:xfrm>
            <a:off x="7817449" y="175978"/>
            <a:ext cx="1107336" cy="375974"/>
          </a:xfrm>
          <a:prstGeom prst="rect">
            <a:avLst/>
          </a:prstGeom>
          <a:noFill/>
          <a:ln>
            <a:noFill/>
          </a:ln>
        </p:spPr>
      </p:pic>
      <p:sp>
        <p:nvSpPr>
          <p:cNvPr id="324" name="Shape 324"/>
          <p:cNvSpPr txBox="1"/>
          <p:nvPr/>
        </p:nvSpPr>
        <p:spPr>
          <a:xfrm>
            <a:off x="4896225" y="850612"/>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cap="flat" cmpd="sng" w="57150">
            <a:solidFill>
              <a:srgbClr val="773F9B"/>
            </a:solidFill>
            <a:prstDash val="solid"/>
            <a:miter/>
            <a:headEnd len="med" w="med" type="none"/>
            <a:tailEnd len="lg" w="lg" type="stealth"/>
          </a:ln>
        </p:spPr>
      </p:cxnSp>
      <p:sp>
        <p:nvSpPr>
          <p:cNvPr id="127" name="Shape 1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Multi-Step Data Analysis</a:t>
            </a:r>
          </a:p>
        </p:txBody>
      </p:sp>
      <p:pic>
        <p:nvPicPr>
          <p:cNvPr id="128" name="Shape 128"/>
          <p:cNvPicPr preferRelativeResize="0"/>
          <p:nvPr/>
        </p:nvPicPr>
        <p:blipFill rotWithShape="1">
          <a:blip r:embed="rId3">
            <a:alphaModFix/>
          </a:blip>
          <a:srcRect b="0" l="0" r="0" t="0"/>
          <a:stretch/>
        </p:blipFill>
        <p:spPr>
          <a:xfrm flipH="1" rot="10800000">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pic>
        <p:nvPicPr>
          <p:cNvPr descr="google-map.png" id="130" name="Shape 130"/>
          <p:cNvPicPr preferRelativeResize="0"/>
          <p:nvPr/>
        </p:nvPicPr>
        <p:blipFill rotWithShape="1">
          <a:blip r:embed="rId5">
            <a:alphaModFix/>
          </a:blip>
          <a:srcRect b="0" l="0" r="0" t="0"/>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cap="flat" cmpd="sng" w="57150">
            <a:solidFill>
              <a:srgbClr val="773F9B"/>
            </a:solidFill>
            <a:prstDash val="solid"/>
            <a:miter/>
            <a:headEnd len="med" w="med" type="none"/>
            <a:tailEnd len="lg" w="lg" type="stealth"/>
          </a:ln>
        </p:spPr>
      </p:cxnSp>
      <p:sp>
        <p:nvSpPr>
          <p:cNvPr id="133" name="Shape 133"/>
          <p:cNvSpPr txBox="1"/>
          <p:nvPr/>
        </p:nvSpPr>
        <p:spPr>
          <a:xfrm>
            <a:off x="2197108" y="1976435"/>
            <a:ext cx="851603" cy="369331"/>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flipH="1" rot="10800000">
            <a:off x="5016590" y="2033537"/>
            <a:ext cx="2008199" cy="2059800"/>
          </a:xfrm>
          <a:prstGeom prst="straightConnector1">
            <a:avLst/>
          </a:prstGeom>
          <a:noFill/>
          <a:ln cap="flat" cmpd="sng" w="57150">
            <a:solidFill>
              <a:srgbClr val="773F9B"/>
            </a:solidFill>
            <a:prstDash val="solid"/>
            <a:miter/>
            <a:headEnd len="med" w="med" type="none"/>
            <a:tailEnd len="lg" w="lg" type="stealth"/>
          </a:ln>
        </p:spPr>
      </p:cxnSp>
      <p:cxnSp>
        <p:nvCxnSpPr>
          <p:cNvPr id="135" name="Shape 135"/>
          <p:cNvCxnSpPr>
            <a:stCxn id="131" idx="4"/>
          </p:cNvCxnSpPr>
          <p:nvPr/>
        </p:nvCxnSpPr>
        <p:spPr>
          <a:xfrm>
            <a:off x="5016590" y="4093337"/>
            <a:ext cx="1856399" cy="0"/>
          </a:xfrm>
          <a:prstGeom prst="straightConnector1">
            <a:avLst/>
          </a:prstGeom>
          <a:noFill/>
          <a:ln cap="flat" cmpd="sng" w="57150">
            <a:solidFill>
              <a:srgbClr val="773F9B"/>
            </a:solidFill>
            <a:prstDash val="solid"/>
            <a:miter/>
            <a:headEnd len="med" w="med" type="none"/>
            <a:tailEnd len="lg" w="lg" type="stealth"/>
          </a:ln>
        </p:spPr>
      </p:cxnSp>
      <p:sp>
        <p:nvSpPr>
          <p:cNvPr id="136" name="Shape 136"/>
          <p:cNvSpPr txBox="1"/>
          <p:nvPr/>
        </p:nvSpPr>
        <p:spPr>
          <a:xfrm>
            <a:off x="5454053" y="3907631"/>
            <a:ext cx="981573"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1.0, 0.985, 3,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1.0, 2.135, 4,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2,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5,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Data </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Many Data Mining Technologies</a:t>
            </a:r>
          </a:p>
        </p:txBody>
      </p:sp>
      <p:sp>
        <p:nvSpPr>
          <p:cNvPr id="146" name="Shape 146"/>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431800" lvl="0" marL="457200" marR="0" rtl="0" algn="l">
              <a:spcBef>
                <a:spcPts val="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https://hadoop.apache.org/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http://spark.apache.org/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https://aws.amazon.com/redshift/</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http://community.pentaho.com/</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"Personal Data Mining"</a:t>
            </a:r>
          </a:p>
        </p:txBody>
      </p:sp>
      <p:sp>
        <p:nvSpPr>
          <p:cNvPr id="152" name="Shape 152"/>
          <p:cNvSpPr txBox="1"/>
          <p:nvPr>
            <p:ph idx="1" type="body"/>
          </p:nvPr>
        </p:nvSpPr>
        <p:spPr>
          <a:xfrm>
            <a:off x="802475" y="1464475"/>
            <a:ext cx="7421100" cy="25464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GeoData</a:t>
            </a:r>
          </a:p>
        </p:txBody>
      </p:sp>
      <p:sp>
        <p:nvSpPr>
          <p:cNvPr id="158" name="Shape 158"/>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Makes a Google Map from user entered data</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Uses the Google Geodata API</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Caches data in a database to avoid rate limiting and allow restarting</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 Visualized in a browser using the Google Maps API</a:t>
            </a:r>
          </a:p>
        </p:txBody>
      </p:sp>
      <p:pic>
        <p:nvPicPr>
          <p:cNvPr descr="google-map.png" id="159" name="Shape 159"/>
          <p:cNvPicPr preferRelativeResize="0"/>
          <p:nvPr/>
        </p:nvPicPr>
        <p:blipFill rotWithShape="1">
          <a:blip r:embed="rId3">
            <a:alphaModFix/>
          </a:blip>
          <a:srcRect b="0" l="0" r="0" t="0"/>
          <a:stretch/>
        </p:blipFill>
        <p:spPr>
          <a:xfrm>
            <a:off x="5243105" y="1627615"/>
            <a:ext cx="3598415" cy="2587196"/>
          </a:xfrm>
          <a:prstGeom prst="rect">
            <a:avLst/>
          </a:prstGeom>
          <a:noFill/>
          <a:ln>
            <a:noFill/>
          </a:ln>
        </p:spPr>
      </p:pic>
      <p:sp>
        <p:nvSpPr>
          <p:cNvPr id="160" name="Shape 160"/>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geodata.sqlite</a:t>
            </a:r>
          </a:p>
        </p:txBody>
      </p:sp>
      <p:pic>
        <p:nvPicPr>
          <p:cNvPr descr="google-map.png" id="166" name="Shape 166"/>
          <p:cNvPicPr preferRelativeResize="0"/>
          <p:nvPr/>
        </p:nvPicPr>
        <p:blipFill rotWithShape="1">
          <a:blip r:embed="rId4">
            <a:alphaModFix/>
          </a:blip>
          <a:srcRect b="0" l="0" r="0" t="0"/>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cap="flat" cmpd="sng" w="57150">
            <a:solidFill>
              <a:srgbClr val="773F9B"/>
            </a:solidFill>
            <a:prstDash val="solid"/>
            <a:miter/>
            <a:headEnd len="med" w="med" type="none"/>
            <a:tailEnd len="lg" w="lg" type="stealth"/>
          </a:ln>
        </p:spPr>
      </p:cxnSp>
      <p:sp>
        <p:nvSpPr>
          <p:cNvPr id="168" name="Shape 168"/>
          <p:cNvSpPr txBox="1"/>
          <p:nvPr/>
        </p:nvSpPr>
        <p:spPr>
          <a:xfrm>
            <a:off x="2030419" y="1934460"/>
            <a:ext cx="1197443" cy="334707"/>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cap="flat" cmpd="sng" w="57150">
            <a:solidFill>
              <a:srgbClr val="773F9B"/>
            </a:solidFill>
            <a:prstDash val="solid"/>
            <a:miter/>
            <a:headEnd len="med" w="med" type="none"/>
            <a:tailEnd len="lg" w="lg" type="stealth"/>
          </a:ln>
        </p:spPr>
      </p:cxnSp>
      <p:cxnSp>
        <p:nvCxnSpPr>
          <p:cNvPr id="170" name="Shape 170"/>
          <p:cNvCxnSpPr>
            <a:stCxn id="165" idx="3"/>
          </p:cNvCxnSpPr>
          <p:nvPr/>
        </p:nvCxnSpPr>
        <p:spPr>
          <a:xfrm>
            <a:off x="4278403" y="2369248"/>
            <a:ext cx="0" cy="306300"/>
          </a:xfrm>
          <a:prstGeom prst="straightConnector1">
            <a:avLst/>
          </a:prstGeom>
          <a:noFill/>
          <a:ln cap="flat" cmpd="sng" w="57150">
            <a:solidFill>
              <a:srgbClr val="773F9B"/>
            </a:solidFill>
            <a:prstDash val="solid"/>
            <a:miter/>
            <a:headEnd len="med" w="med" type="none"/>
            <a:tailEnd len="lg" w="lg" type="stealth"/>
          </a:ln>
        </p:spPr>
      </p:cxnSp>
      <p:sp>
        <p:nvSpPr>
          <p:cNvPr id="171" name="Shape 171"/>
          <p:cNvSpPr txBox="1"/>
          <p:nvPr/>
        </p:nvSpPr>
        <p:spPr>
          <a:xfrm>
            <a:off x="3469274" y="2675500"/>
            <a:ext cx="1476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Northeastern University, ... Boston, MA 02115, USA 42.3396998 -71.08975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Bradley University, 1501 ... Peoria, IL 61625, USA 40.6963857 -89.6160811</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Technion, Viazman 87, Kesalsaba, 32000, Israel 32.7775 35.0216667</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Monash University Clayton ... VIC 3800, Australia -37.9152113 145.134682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Kokshetau, Kazakhstan 53.2833333 69.3833333</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12 records written to where.js</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b="0" l="0" r="0" t="0"/>
            <a:stretch/>
          </p:blipFill>
          <p:spPr>
            <a:xfrm flipH="1" rot="10800000">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Google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cap="flat" cmpd="sng" w="57150">
            <a:solidFill>
              <a:srgbClr val="773F9B"/>
            </a:solidFill>
            <a:prstDash val="solid"/>
            <a:miter/>
            <a:headEnd len="med" w="med" type="none"/>
            <a:tailEnd len="lg" w="lg" type="stealth"/>
          </a:ln>
        </p:spPr>
      </p:cxnSp>
      <p:sp>
        <p:nvSpPr>
          <p:cNvPr id="178" name="Shape 178"/>
          <p:cNvSpPr/>
          <p:nvPr/>
        </p:nvSpPr>
        <p:spPr>
          <a:xfrm>
            <a:off x="5528861" y="2237297"/>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where.js</a:t>
            </a:r>
          </a:p>
        </p:txBody>
      </p:sp>
      <p:sp>
        <p:nvSpPr>
          <p:cNvPr id="179" name="Shape 179"/>
          <p:cNvSpPr/>
          <p:nvPr/>
        </p:nvSpPr>
        <p:spPr>
          <a:xfrm>
            <a:off x="7425714" y="586023"/>
            <a:ext cx="1245610"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where.html</a:t>
            </a:r>
          </a:p>
        </p:txBody>
      </p:sp>
      <p:cxnSp>
        <p:nvCxnSpPr>
          <p:cNvPr id="180" name="Shape 180"/>
          <p:cNvCxnSpPr>
            <a:stCxn id="171" idx="3"/>
            <a:endCxn id="178" idx="2"/>
          </p:cNvCxnSpPr>
          <p:nvPr/>
        </p:nvCxnSpPr>
        <p:spPr>
          <a:xfrm flipH="1" rot="10800000">
            <a:off x="4945574" y="2462199"/>
            <a:ext cx="583200" cy="380700"/>
          </a:xfrm>
          <a:prstGeom prst="straightConnector1">
            <a:avLst/>
          </a:prstGeom>
          <a:noFill/>
          <a:ln cap="flat" cmpd="sng" w="57150">
            <a:solidFill>
              <a:srgbClr val="773F9B"/>
            </a:solidFill>
            <a:prstDash val="solid"/>
            <a:miter/>
            <a:headEnd len="med" w="med" type="none"/>
            <a:tailEnd len="lg" w="lg" type="stealth"/>
          </a:ln>
        </p:spPr>
      </p:cxnSp>
      <p:cxnSp>
        <p:nvCxnSpPr>
          <p:cNvPr id="181" name="Shape 181"/>
          <p:cNvCxnSpPr>
            <a:stCxn id="178" idx="4"/>
            <a:endCxn id="166" idx="1"/>
          </p:cNvCxnSpPr>
          <p:nvPr/>
        </p:nvCxnSpPr>
        <p:spPr>
          <a:xfrm flipH="1" rot="10800000">
            <a:off x="6700569" y="2258391"/>
            <a:ext cx="419400" cy="203700"/>
          </a:xfrm>
          <a:prstGeom prst="straightConnector1">
            <a:avLst/>
          </a:prstGeom>
          <a:noFill/>
          <a:ln cap="flat" cmpd="sng" w="57150">
            <a:solidFill>
              <a:srgbClr val="773F9B"/>
            </a:solidFill>
            <a:prstDash val="solid"/>
            <a:miter/>
            <a:headEnd len="med" w="med" type="none"/>
            <a:tailEnd len="lg" w="lg" type="stealth"/>
          </a:ln>
        </p:spPr>
      </p:cxnSp>
      <p:cxnSp>
        <p:nvCxnSpPr>
          <p:cNvPr id="182" name="Shape 182"/>
          <p:cNvCxnSpPr>
            <a:stCxn id="179" idx="3"/>
            <a:endCxn id="166" idx="0"/>
          </p:cNvCxnSpPr>
          <p:nvPr/>
        </p:nvCxnSpPr>
        <p:spPr>
          <a:xfrm>
            <a:off x="8048520" y="1035611"/>
            <a:ext cx="0" cy="555000"/>
          </a:xfrm>
          <a:prstGeom prst="straightConnector1">
            <a:avLst/>
          </a:prstGeom>
          <a:noFill/>
          <a:ln cap="flat" cmpd="sng" w="57150">
            <a:solidFill>
              <a:srgbClr val="773F9B"/>
            </a:solidFill>
            <a:prstDash val="solid"/>
            <a:miter/>
            <a:headEnd len="med" w="med" type="none"/>
            <a:tailEnd len="lg" w="lg" type="stealth"/>
          </a:ln>
        </p:spPr>
      </p:cxnSp>
      <p:sp>
        <p:nvSpPr>
          <p:cNvPr id="183" name="Shape 183"/>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Page Rank</a:t>
            </a:r>
          </a:p>
        </p:txBody>
      </p:sp>
      <p:sp>
        <p:nvSpPr>
          <p:cNvPr id="189" name="Shape 189"/>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Write a simple web page crawler</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Compute a simple version of Google's Page Rank algorithm</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resulting network</a:t>
            </a:r>
          </a:p>
        </p:txBody>
      </p:sp>
      <p:sp>
        <p:nvSpPr>
          <p:cNvPr id="190" name="Shape 190"/>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pic>
        <p:nvPicPr>
          <p:cNvPr descr="pagerank.png" id="191" name="Shape 191"/>
          <p:cNvPicPr preferRelativeResize="0"/>
          <p:nvPr/>
        </p:nvPicPr>
        <p:blipFill rotWithShape="1">
          <a:blip r:embed="rId3">
            <a:alphaModFix/>
          </a:blip>
          <a:srcRect b="0" l="0" r="0" t="0"/>
          <a:stretch/>
        </p:blipFill>
        <p:spPr>
          <a:xfrm>
            <a:off x="5103019" y="1464468"/>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Engine Architecture</a:t>
            </a:r>
          </a:p>
        </p:txBody>
      </p:sp>
      <p:sp>
        <p:nvSpPr>
          <p:cNvPr id="197" name="Shape 197"/>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412750" lvl="0" marL="457200" marR="0" rtl="0" algn="l">
              <a:spcBef>
                <a:spcPts val="0"/>
              </a:spcBef>
              <a:buClr>
                <a:srgbClr val="FFFB00"/>
              </a:buClr>
              <a:buSzPct val="100000"/>
              <a:buFont typeface="Cabin"/>
            </a:pPr>
            <a:r>
              <a:rPr b="0" i="0" lang="en" sz="2900" u="none" cap="none" strike="noStrike">
                <a:solidFill>
                  <a:srgbClr val="FFFB00"/>
                </a:solidFill>
                <a:latin typeface="Cabin"/>
                <a:ea typeface="Cabin"/>
                <a:cs typeface="Cabin"/>
                <a:sym typeface="Cabin"/>
              </a:rPr>
              <a:t>Web Crawling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Index Building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Searching</a:t>
            </a:r>
          </a:p>
        </p:txBody>
      </p:sp>
      <p:pic>
        <p:nvPicPr>
          <p:cNvPr id="198" name="Shape 198"/>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199" name="Shape 199"/>
          <p:cNvSpPr/>
          <p:nvPr/>
        </p:nvSpPr>
        <p:spPr>
          <a:xfrm>
            <a:off x="1721650" y="4622000"/>
            <a:ext cx="56822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1355812" y="1807368"/>
            <a:ext cx="6429375" cy="152161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06" name="Shape 206"/>
          <p:cNvSpPr/>
          <p:nvPr/>
        </p:nvSpPr>
        <p:spPr>
          <a:xfrm>
            <a:off x="1610949" y="4631525"/>
            <a:ext cx="56667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