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71" r:id="rId3"/>
    <p:sldId id="261" r:id="rId4"/>
    <p:sldId id="272" r:id="rId5"/>
    <p:sldId id="282" r:id="rId6"/>
    <p:sldId id="274" r:id="rId7"/>
    <p:sldId id="275" r:id="rId8"/>
    <p:sldId id="278" r:id="rId9"/>
    <p:sldId id="283" r:id="rId10"/>
    <p:sldId id="268" r:id="rId11"/>
    <p:sldId id="269" r:id="rId12"/>
    <p:sldId id="276" r:id="rId13"/>
    <p:sldId id="280" r:id="rId14"/>
    <p:sldId id="279" r:id="rId15"/>
    <p:sldId id="284" r:id="rId16"/>
    <p:sldId id="277" r:id="rId17"/>
    <p:sldId id="270" r:id="rId18"/>
  </p:sldIdLst>
  <p:sldSz cx="9144000" cy="5143500" type="screen16x9"/>
  <p:notesSz cx="6858000" cy="9144000"/>
  <p:embeddedFontLst>
    <p:embeddedFont>
      <p:font typeface="Barlow Condensed" panose="00000506000000000000" pitchFamily="2" charset="0"/>
      <p:regular r:id="rId20"/>
      <p:bold r:id="rId21"/>
      <p:italic r:id="rId22"/>
      <p:boldItalic r:id="rId23"/>
    </p:embeddedFont>
    <p:embeddedFont>
      <p:font typeface="DM Sans SemiBold" panose="020B0604020202020204" charset="0"/>
      <p:regular r:id="rId24"/>
      <p:bold r:id="rId25"/>
      <p:italic r:id="rId26"/>
      <p:boldItalic r:id="rId27"/>
    </p:embeddedFont>
    <p:embeddedFont>
      <p:font typeface="Oxygen Light" panose="02000303000000000000" pitchFamily="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AFC"/>
    <a:srgbClr val="A6CEE3"/>
    <a:srgbClr val="FEFEFE"/>
    <a:srgbClr val="F5F7FA"/>
    <a:srgbClr val="1F78B4"/>
    <a:srgbClr val="B2DF8A"/>
    <a:srgbClr val="80BEE8"/>
    <a:srgbClr val="C7E2F5"/>
    <a:srgbClr val="246C1E"/>
    <a:srgbClr val="33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EED67-546F-4A68-BB83-75B2DB3D2A50}" v="6" dt="2025-02-03T14:28:04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2" autoAdjust="0"/>
  </p:normalViewPr>
  <p:slideViewPr>
    <p:cSldViewPr snapToGrid="0">
      <p:cViewPr varScale="1">
        <p:scale>
          <a:sx n="94" d="100"/>
          <a:sy n="94" d="100"/>
        </p:scale>
        <p:origin x="113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להדגיש שאנחנו שלב ב' !!!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bee10830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bee10830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אולי בגלל שמיכאל יהיה במצגת, אז במקום </a:t>
            </a:r>
            <a:r>
              <a:rPr lang="en-US" dirty="0"/>
              <a:t>Parkinson patient</a:t>
            </a:r>
            <a:r>
              <a:rPr lang="he-IL" dirty="0"/>
              <a:t> עדיף פשוט לכתוב מיכאל?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26446464-8304-78C7-E24F-F342C97FB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bee108309_0_89:notes">
            <a:extLst>
              <a:ext uri="{FF2B5EF4-FFF2-40B4-BE49-F238E27FC236}">
                <a16:creationId xmlns:a16="http://schemas.microsoft.com/office/drawing/2014/main" id="{44D8EDBB-4A17-C74D-4D11-C43B75DDC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bee108309_0_89:notes">
            <a:extLst>
              <a:ext uri="{FF2B5EF4-FFF2-40B4-BE49-F238E27FC236}">
                <a16:creationId xmlns:a16="http://schemas.microsoft.com/office/drawing/2014/main" id="{8B829F1A-356F-E211-F8B2-22002E3BA4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00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B9F151E8-9953-42B2-38C4-2713FA4AF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bee108309_0_89:notes">
            <a:extLst>
              <a:ext uri="{FF2B5EF4-FFF2-40B4-BE49-F238E27FC236}">
                <a16:creationId xmlns:a16="http://schemas.microsoft.com/office/drawing/2014/main" id="{02C41B97-79F2-072F-9E09-D558308795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bee108309_0_89:notes">
            <a:extLst>
              <a:ext uri="{FF2B5EF4-FFF2-40B4-BE49-F238E27FC236}">
                <a16:creationId xmlns:a16="http://schemas.microsoft.com/office/drawing/2014/main" id="{923E1760-DC25-A1FF-09E0-5474A96D0B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592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B1DF5B80-06A9-A95A-1E57-BBDFCC5FC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ae4f147bd_0_47:notes">
            <a:extLst>
              <a:ext uri="{FF2B5EF4-FFF2-40B4-BE49-F238E27FC236}">
                <a16:creationId xmlns:a16="http://schemas.microsoft.com/office/drawing/2014/main" id="{95826B70-DF47-694F-5000-C49D69781B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ae4f147bd_0_47:notes">
            <a:extLst>
              <a:ext uri="{FF2B5EF4-FFF2-40B4-BE49-F238E27FC236}">
                <a16:creationId xmlns:a16="http://schemas.microsoft.com/office/drawing/2014/main" id="{2443DC68-122C-EC6B-3CA2-F4A6197D19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340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07B50BE0-7AC7-8124-515B-F43475578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ae4f147bd_0_47:notes">
            <a:extLst>
              <a:ext uri="{FF2B5EF4-FFF2-40B4-BE49-F238E27FC236}">
                <a16:creationId xmlns:a16="http://schemas.microsoft.com/office/drawing/2014/main" id="{AE629B58-4395-6CCC-15AF-0FE3750330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ae4f147bd_0_47:notes">
            <a:extLst>
              <a:ext uri="{FF2B5EF4-FFF2-40B4-BE49-F238E27FC236}">
                <a16:creationId xmlns:a16="http://schemas.microsoft.com/office/drawing/2014/main" id="{EA136983-6D2E-0B07-3C96-608FF4DC0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להציג בתור רעיון כללי ולהציג נקודה אחת או שתיים שלהתייחס אליהם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1616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CE248B31-227F-2B72-906F-5B779EDFC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bee108309_0_89:notes">
            <a:extLst>
              <a:ext uri="{FF2B5EF4-FFF2-40B4-BE49-F238E27FC236}">
                <a16:creationId xmlns:a16="http://schemas.microsoft.com/office/drawing/2014/main" id="{38903D75-9B64-A9DA-0446-0C5C913646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bee108309_0_89:notes">
            <a:extLst>
              <a:ext uri="{FF2B5EF4-FFF2-40B4-BE49-F238E27FC236}">
                <a16:creationId xmlns:a16="http://schemas.microsoft.com/office/drawing/2014/main" id="{50323761-5F34-FFA3-9076-29515CA2B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682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bee10830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bee10830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b97f015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b97f015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להדגיש שמיכאל נמצא בקהל !!!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69E60409-9424-5501-055C-11C2E3F0A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47ec4c855_0_51:notes">
            <a:extLst>
              <a:ext uri="{FF2B5EF4-FFF2-40B4-BE49-F238E27FC236}">
                <a16:creationId xmlns:a16="http://schemas.microsoft.com/office/drawing/2014/main" id="{FD42CA70-7333-8482-A42B-DAE87547C3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47ec4c855_0_51:notes">
            <a:extLst>
              <a:ext uri="{FF2B5EF4-FFF2-40B4-BE49-F238E27FC236}">
                <a16:creationId xmlns:a16="http://schemas.microsoft.com/office/drawing/2014/main" id="{3240BD09-C242-8A3C-303C-2A41AA682C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chemeClr val="dk1"/>
                </a:solidFill>
              </a:rPr>
              <a:t>“ON” - </a:t>
            </a:r>
            <a:r>
              <a:rPr lang="iw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their daily activities like driving, cooking, and walking according to their lifestyle.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“OFF” - feeling stuck can't do the ordinary daily activities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7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0DCB12D0-D154-5E08-CDC3-09EAB6877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47ec4c855_0_51:notes">
            <a:extLst>
              <a:ext uri="{FF2B5EF4-FFF2-40B4-BE49-F238E27FC236}">
                <a16:creationId xmlns:a16="http://schemas.microsoft.com/office/drawing/2014/main" id="{A0CB21CF-9FB7-6CC3-64E4-022217B4AA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47ec4c855_0_51:notes">
            <a:extLst>
              <a:ext uri="{FF2B5EF4-FFF2-40B4-BE49-F238E27FC236}">
                <a16:creationId xmlns:a16="http://schemas.microsoft.com/office/drawing/2014/main" id="{77FD95A3-70EF-10F6-4507-A8D25D4867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Chronic disease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Incurable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There are ways to live with it (management)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16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3C23E512-600F-7034-6FF4-5DAC4012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bee108309_0_121:notes">
            <a:extLst>
              <a:ext uri="{FF2B5EF4-FFF2-40B4-BE49-F238E27FC236}">
                <a16:creationId xmlns:a16="http://schemas.microsoft.com/office/drawing/2014/main" id="{8A049652-6AFC-0418-0B35-AA6A0F56EB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bee108309_0_121:notes">
            <a:extLst>
              <a:ext uri="{FF2B5EF4-FFF2-40B4-BE49-F238E27FC236}">
                <a16:creationId xmlns:a16="http://schemas.microsoft.com/office/drawing/2014/main" id="{4C2CE852-E6DF-FCE9-FB99-1FA03558CF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Researchers emphasize the critical role of managing daily routines for Parkinson's Disease (PD) patients. Studies show that: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Consistent tracking </a:t>
            </a:r>
            <a:r>
              <a:rPr lang="en-US" sz="1100" dirty="0">
                <a:solidFill>
                  <a:schemeClr val="dk1"/>
                </a:solidFill>
              </a:rPr>
              <a:t>of medication, nutrition, and physical activity can significantly extend "ON"  periods.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Structured daily routines </a:t>
            </a:r>
            <a:r>
              <a:rPr lang="en-US" sz="1100" dirty="0">
                <a:solidFill>
                  <a:schemeClr val="dk1"/>
                </a:solidFill>
              </a:rPr>
              <a:t> help identify patterns that improve symptom control.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Active monitoring of symptoms</a:t>
            </a:r>
            <a:r>
              <a:rPr lang="en-US" sz="1100" dirty="0">
                <a:solidFill>
                  <a:schemeClr val="dk1"/>
                </a:solidFill>
              </a:rPr>
              <a:t> allows  for early interventions   and adjustments.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100" b="1" dirty="0">
                <a:solidFill>
                  <a:schemeClr val="dk1"/>
                </a:solidFill>
              </a:rPr>
              <a:t>Proper management </a:t>
            </a:r>
            <a:r>
              <a:rPr lang="en-US" sz="1100" dirty="0">
                <a:solidFill>
                  <a:schemeClr val="dk1"/>
                </a:solidFill>
              </a:rPr>
              <a:t> improves not only motor symptoms but also non-motor symptoms such as  mood, sleep, and cognitive function.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By efficiently managing their daily activities, PD patients can experience better outcomes ,more balanced lifestyle and extend "ON"  periods.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98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EC32C89-8CE1-1F9F-CA57-47ED27477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bee108309_0_15:notes">
            <a:extLst>
              <a:ext uri="{FF2B5EF4-FFF2-40B4-BE49-F238E27FC236}">
                <a16:creationId xmlns:a16="http://schemas.microsoft.com/office/drawing/2014/main" id="{543887FD-197B-E5E2-5A30-B2A19ABA46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bee108309_0_15:notes">
            <a:extLst>
              <a:ext uri="{FF2B5EF4-FFF2-40B4-BE49-F238E27FC236}">
                <a16:creationId xmlns:a16="http://schemas.microsoft.com/office/drawing/2014/main" id="{9EDFA5C6-D12C-5C73-9AB7-563F798E1A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89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DC2A7E17-E964-2C75-7229-B672B8595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ae4f147bd_0_47:notes">
            <a:extLst>
              <a:ext uri="{FF2B5EF4-FFF2-40B4-BE49-F238E27FC236}">
                <a16:creationId xmlns:a16="http://schemas.microsoft.com/office/drawing/2014/main" id="{971D6925-40B3-2EFC-7B2E-F435391675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ae4f147bd_0_47:notes">
            <a:extLst>
              <a:ext uri="{FF2B5EF4-FFF2-40B4-BE49-F238E27FC236}">
                <a16:creationId xmlns:a16="http://schemas.microsoft.com/office/drawing/2014/main" id="{75411E8F-7C8B-F5BB-D43E-C5C724E50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044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B1B672B6-D6CF-D23A-43EB-882EF5A69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ae4f147bd_0_47:notes">
            <a:extLst>
              <a:ext uri="{FF2B5EF4-FFF2-40B4-BE49-F238E27FC236}">
                <a16:creationId xmlns:a16="http://schemas.microsoft.com/office/drawing/2014/main" id="{0D5B6ACF-3332-AD4B-1FB4-658D639C1F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ae4f147bd_0_47:notes">
            <a:extLst>
              <a:ext uri="{FF2B5EF4-FFF2-40B4-BE49-F238E27FC236}">
                <a16:creationId xmlns:a16="http://schemas.microsoft.com/office/drawing/2014/main" id="{1C85ED2E-B6DF-3C76-59E6-ABAC223AA4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342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bee10830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bee10830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_HqLv7u9ub0?feature=oembed" TargetMode="Externa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EE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961400"/>
            <a:ext cx="8520600" cy="12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b="1" dirty="0"/>
              <a:t>CareHub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iw" sz="1550" dirty="0"/>
              <a:t>Development of an Application for Daily</a:t>
            </a:r>
            <a:endParaRPr sz="15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550" dirty="0"/>
              <a:t>Management and Support for Parkinson's Patients</a:t>
            </a:r>
            <a:endParaRPr sz="155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82100"/>
            <a:ext cx="1573200" cy="1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08980"/>
              </a:buClr>
              <a:buSzPts val="1800"/>
              <a:buFont typeface="Oxygen Light"/>
              <a:buNone/>
            </a:pPr>
            <a:r>
              <a:rPr lang="iw" sz="1600" b="1" dirty="0">
                <a:solidFill>
                  <a:schemeClr val="tx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Presented by:</a:t>
            </a:r>
            <a:endParaRPr sz="1600" b="1" dirty="0">
              <a:solidFill>
                <a:schemeClr val="tx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600" dirty="0">
                <a:solidFill>
                  <a:schemeClr val="tx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Omer Sommerstein</a:t>
            </a:r>
            <a:endParaRPr sz="1600" dirty="0">
              <a:solidFill>
                <a:schemeClr val="tx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08980"/>
              </a:buClr>
              <a:buSzPts val="1800"/>
              <a:buFont typeface="Oxygen Light"/>
              <a:buNone/>
            </a:pPr>
            <a:r>
              <a:rPr lang="iw" sz="1600" dirty="0">
                <a:solidFill>
                  <a:schemeClr val="tx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Aviram Fishman</a:t>
            </a:r>
            <a:endParaRPr sz="1600" dirty="0">
              <a:solidFill>
                <a:schemeClr val="tx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08980"/>
              </a:buClr>
              <a:buSzPts val="1800"/>
              <a:buFont typeface="Oxygen Light"/>
              <a:buNone/>
            </a:pPr>
            <a:endParaRPr sz="1600" b="1" dirty="0">
              <a:solidFill>
                <a:schemeClr val="tx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08980"/>
              </a:buClr>
              <a:buSzPts val="1800"/>
              <a:buFont typeface="Oxygen Light"/>
              <a:buNone/>
            </a:pPr>
            <a:r>
              <a:rPr lang="iw" sz="1600" b="1" dirty="0">
                <a:solidFill>
                  <a:schemeClr val="tx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Supervisor:</a:t>
            </a:r>
            <a:endParaRPr sz="1600" b="1" dirty="0">
              <a:solidFill>
                <a:schemeClr val="tx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B08980"/>
              </a:buClr>
              <a:buSzPts val="1800"/>
              <a:buFont typeface="Oxygen Light"/>
              <a:buNone/>
            </a:pPr>
            <a:r>
              <a:rPr lang="en-US" sz="1600" dirty="0">
                <a:solidFill>
                  <a:schemeClr val="tx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Dr</a:t>
            </a:r>
            <a:r>
              <a:rPr lang="iw" sz="1600" dirty="0">
                <a:solidFill>
                  <a:schemeClr val="tx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Julia Sheidin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39150" y="1157725"/>
            <a:ext cx="3065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800" b="1" dirty="0">
                <a:solidFill>
                  <a:schemeClr val="dk1"/>
                </a:solidFill>
              </a:rPr>
              <a:t>Capstone Project Phase </a:t>
            </a:r>
            <a:r>
              <a:rPr lang="iw" sz="1800" b="1" dirty="0">
                <a:solidFill>
                  <a:schemeClr val="tx1"/>
                </a:solidFill>
              </a:rPr>
              <a:t>B</a:t>
            </a:r>
            <a:endParaRPr sz="1800" b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24-2-D-21</a:t>
            </a: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t="41254" r="10554" b="36403"/>
          <a:stretch/>
        </p:blipFill>
        <p:spPr>
          <a:xfrm>
            <a:off x="7150450" y="0"/>
            <a:ext cx="1993550" cy="5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1</a:t>
            </a:fld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9D6DE-E8A1-76D6-CA5A-F28A7E8C3451}"/>
              </a:ext>
            </a:extLst>
          </p:cNvPr>
          <p:cNvGrpSpPr/>
          <p:nvPr/>
        </p:nvGrpSpPr>
        <p:grpSpPr>
          <a:xfrm>
            <a:off x="56500" y="48408"/>
            <a:ext cx="946575" cy="863750"/>
            <a:chOff x="56500" y="48408"/>
            <a:chExt cx="946575" cy="8637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0A910EF-24F3-10F3-5A9B-BA50565821FC}"/>
                </a:ext>
              </a:extLst>
            </p:cNvPr>
            <p:cNvSpPr/>
            <p:nvPr/>
          </p:nvSpPr>
          <p:spPr>
            <a:xfrm>
              <a:off x="362857" y="116114"/>
              <a:ext cx="341086" cy="515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oogle Shape;5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500" y="48408"/>
              <a:ext cx="946575" cy="863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EE3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2B1D62-2E74-C855-9990-EDFC35010ABF}"/>
              </a:ext>
            </a:extLst>
          </p:cNvPr>
          <p:cNvSpPr/>
          <p:nvPr/>
        </p:nvSpPr>
        <p:spPr>
          <a:xfrm>
            <a:off x="504714" y="2270573"/>
            <a:ext cx="1747833" cy="2064868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311700" y="1371125"/>
            <a:ext cx="8520600" cy="684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 dirty="0">
                <a:solidFill>
                  <a:schemeClr val="dk1"/>
                </a:solidFill>
              </a:rPr>
              <a:t>The application built using the MERN stack</a:t>
            </a:r>
            <a:r>
              <a:rPr lang="en-US" sz="1700" dirty="0">
                <a:solidFill>
                  <a:schemeClr val="dk1"/>
                </a:solidFill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700" dirty="0">
                <a:solidFill>
                  <a:schemeClr val="dk1"/>
                </a:solidFill>
              </a:rPr>
              <a:t>The system is a web-based solution that is accessible from multiple devices</a:t>
            </a:r>
            <a:r>
              <a:rPr lang="en-US" sz="1700" dirty="0">
                <a:solidFill>
                  <a:schemeClr val="dk1"/>
                </a:solidFill>
              </a:rPr>
              <a:t>.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185" name="Google Shape;18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10</a:t>
            </a:fld>
            <a:endParaRPr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633369A-4205-E802-2006-6607A3321AFA}"/>
              </a:ext>
            </a:extLst>
          </p:cNvPr>
          <p:cNvSpPr/>
          <p:nvPr/>
        </p:nvSpPr>
        <p:spPr>
          <a:xfrm>
            <a:off x="-4045" y="54315"/>
            <a:ext cx="5770880" cy="989625"/>
          </a:xfrm>
          <a:custGeom>
            <a:avLst/>
            <a:gdLst>
              <a:gd name="connsiteX0" fmla="*/ 0 w 5435600"/>
              <a:gd name="connsiteY0" fmla="*/ 0 h 1038498"/>
              <a:gd name="connsiteX1" fmla="*/ 4916351 w 5435600"/>
              <a:gd name="connsiteY1" fmla="*/ 0 h 1038498"/>
              <a:gd name="connsiteX2" fmla="*/ 5435600 w 5435600"/>
              <a:gd name="connsiteY2" fmla="*/ 519249 h 1038498"/>
              <a:gd name="connsiteX3" fmla="*/ 5435599 w 5435600"/>
              <a:gd name="connsiteY3" fmla="*/ 519249 h 1038498"/>
              <a:gd name="connsiteX4" fmla="*/ 4916350 w 5435600"/>
              <a:gd name="connsiteY4" fmla="*/ 1038498 h 1038498"/>
              <a:gd name="connsiteX5" fmla="*/ 0 w 5435600"/>
              <a:gd name="connsiteY5" fmla="*/ 1038497 h 103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5600" h="1038498">
                <a:moveTo>
                  <a:pt x="0" y="0"/>
                </a:moveTo>
                <a:lnTo>
                  <a:pt x="4916351" y="0"/>
                </a:lnTo>
                <a:cubicBezTo>
                  <a:pt x="5203124" y="0"/>
                  <a:pt x="5435600" y="232476"/>
                  <a:pt x="5435600" y="519249"/>
                </a:cubicBezTo>
                <a:lnTo>
                  <a:pt x="5435599" y="519249"/>
                </a:lnTo>
                <a:cubicBezTo>
                  <a:pt x="5435599" y="806022"/>
                  <a:pt x="5203123" y="1038498"/>
                  <a:pt x="4916350" y="1038498"/>
                </a:cubicBezTo>
                <a:lnTo>
                  <a:pt x="0" y="1038497"/>
                </a:lnTo>
                <a:close/>
              </a:path>
            </a:pathLst>
          </a:custGeom>
          <a:solidFill>
            <a:srgbClr val="33A0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9B43D67-C4C1-8FEE-EBFB-5C8E5A964B53}"/>
              </a:ext>
            </a:extLst>
          </p:cNvPr>
          <p:cNvSpPr/>
          <p:nvPr/>
        </p:nvSpPr>
        <p:spPr>
          <a:xfrm>
            <a:off x="4762444" y="157456"/>
            <a:ext cx="944936" cy="786743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D202E-BA0F-AF9E-0067-5A6EC0E0CEBA}"/>
              </a:ext>
            </a:extLst>
          </p:cNvPr>
          <p:cNvSpPr txBox="1"/>
          <p:nvPr/>
        </p:nvSpPr>
        <p:spPr>
          <a:xfrm>
            <a:off x="4815840" y="134597"/>
            <a:ext cx="880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33A02C"/>
                </a:solidFill>
              </a:rPr>
              <a:t>03</a:t>
            </a:r>
          </a:p>
        </p:txBody>
      </p:sp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33746B57-EFD8-50ED-4A5B-9ED6C6026C26}"/>
              </a:ext>
            </a:extLst>
          </p:cNvPr>
          <p:cNvSpPr txBox="1">
            <a:spLocks/>
          </p:cNvSpPr>
          <p:nvPr/>
        </p:nvSpPr>
        <p:spPr>
          <a:xfrm>
            <a:off x="159299" y="120615"/>
            <a:ext cx="4161297" cy="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Development</a:t>
            </a:r>
            <a:br>
              <a:rPr lang="en-US" sz="3050" b="1" dirty="0"/>
            </a:br>
            <a:r>
              <a:rPr lang="en-US" sz="1400" b="1" dirty="0"/>
              <a:t>System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9B3E9-B57B-BAFF-2E05-0BA259ED1AD6}"/>
              </a:ext>
            </a:extLst>
          </p:cNvPr>
          <p:cNvSpPr txBox="1"/>
          <p:nvPr/>
        </p:nvSpPr>
        <p:spPr>
          <a:xfrm>
            <a:off x="788019" y="4397700"/>
            <a:ext cx="129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Front-End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02DF5-6EC1-9AAF-4EDE-B4C7EB3A27B6}"/>
              </a:ext>
            </a:extLst>
          </p:cNvPr>
          <p:cNvSpPr txBox="1"/>
          <p:nvPr/>
        </p:nvSpPr>
        <p:spPr>
          <a:xfrm>
            <a:off x="2798949" y="4393986"/>
            <a:ext cx="129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Back-End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4248A-8289-E64C-4BF9-FFB51E2D3509}"/>
              </a:ext>
            </a:extLst>
          </p:cNvPr>
          <p:cNvSpPr txBox="1"/>
          <p:nvPr/>
        </p:nvSpPr>
        <p:spPr>
          <a:xfrm>
            <a:off x="4795010" y="4382838"/>
            <a:ext cx="1293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Database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5CC5746F-6C90-3CB5-968A-7A3589C0A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96" y="2349647"/>
            <a:ext cx="988955" cy="838554"/>
          </a:xfrm>
          <a:prstGeom prst="rect">
            <a:avLst/>
          </a:prstGeom>
        </p:spPr>
      </p:pic>
      <p:pic>
        <p:nvPicPr>
          <p:cNvPr id="1026" name="Picture 2" descr="אין תיאור זמין לתמונה.">
            <a:extLst>
              <a:ext uri="{FF2B5EF4-FFF2-40B4-BE49-F238E27FC236}">
                <a16:creationId xmlns:a16="http://schemas.microsoft.com/office/drawing/2014/main" id="{5D6B6253-B9CF-2AA0-3252-33FF1BF5F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051" y="2570683"/>
            <a:ext cx="647115" cy="54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502;p11" descr="A yellow and black logo&#10;&#10;Description automatically generated">
            <a:extLst>
              <a:ext uri="{FF2B5EF4-FFF2-40B4-BE49-F238E27FC236}">
                <a16:creationId xmlns:a16="http://schemas.microsoft.com/office/drawing/2014/main" id="{7C4CF3CB-251D-4E09-3983-6170174ED39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2094" y="3419494"/>
            <a:ext cx="718260" cy="80673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7305E8-0AFE-E892-8BE5-AEBBBD71EF9B}"/>
              </a:ext>
            </a:extLst>
          </p:cNvPr>
          <p:cNvSpPr txBox="1"/>
          <p:nvPr/>
        </p:nvSpPr>
        <p:spPr>
          <a:xfrm>
            <a:off x="6724163" y="4386558"/>
            <a:ext cx="1562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Deployment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0C9153-0768-5387-B13D-E25AFDCED88D}"/>
              </a:ext>
            </a:extLst>
          </p:cNvPr>
          <p:cNvSpPr/>
          <p:nvPr/>
        </p:nvSpPr>
        <p:spPr>
          <a:xfrm>
            <a:off x="2523075" y="2274293"/>
            <a:ext cx="1747833" cy="2064868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4AC36-76A6-5747-90F9-3F711531A3AD}"/>
              </a:ext>
            </a:extLst>
          </p:cNvPr>
          <p:cNvSpPr txBox="1"/>
          <p:nvPr/>
        </p:nvSpPr>
        <p:spPr>
          <a:xfrm>
            <a:off x="1588106" y="2990247"/>
            <a:ext cx="653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MUI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8" name="Google Shape;501;p11" descr="Node.js - Wikipedia">
            <a:extLst>
              <a:ext uri="{FF2B5EF4-FFF2-40B4-BE49-F238E27FC236}">
                <a16:creationId xmlns:a16="http://schemas.microsoft.com/office/drawing/2014/main" id="{009ED83D-633A-E0EF-22CB-B6103A5B957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39928" y="2355622"/>
            <a:ext cx="1152111" cy="704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503;p11" descr="Top 6 Reasons To Use Express.js For Enterprise App Development">
            <a:extLst>
              <a:ext uri="{FF2B5EF4-FFF2-40B4-BE49-F238E27FC236}">
                <a16:creationId xmlns:a16="http://schemas.microsoft.com/office/drawing/2014/main" id="{80BA34CF-022E-F0C1-B197-E07C836F2AB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40327" y="3115155"/>
            <a:ext cx="1062600" cy="7959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918803-9670-C5F4-883C-BE252F21CDF2}"/>
              </a:ext>
            </a:extLst>
          </p:cNvPr>
          <p:cNvSpPr/>
          <p:nvPr/>
        </p:nvSpPr>
        <p:spPr>
          <a:xfrm>
            <a:off x="4474937" y="2278013"/>
            <a:ext cx="1747833" cy="2064868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oogle Shape;504;p11">
            <a:extLst>
              <a:ext uri="{FF2B5EF4-FFF2-40B4-BE49-F238E27FC236}">
                <a16:creationId xmlns:a16="http://schemas.microsoft.com/office/drawing/2014/main" id="{E8221352-7CF0-1824-3FDD-6C0B0A51F3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5401" y="2768924"/>
            <a:ext cx="1103575" cy="11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E1E53E6-9205-CCD8-2618-C2589D8FE817}"/>
              </a:ext>
            </a:extLst>
          </p:cNvPr>
          <p:cNvSpPr/>
          <p:nvPr/>
        </p:nvSpPr>
        <p:spPr>
          <a:xfrm>
            <a:off x="6505569" y="2275226"/>
            <a:ext cx="1747833" cy="2064868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oogle Shape;506;p11">
            <a:extLst>
              <a:ext uri="{FF2B5EF4-FFF2-40B4-BE49-F238E27FC236}">
                <a16:creationId xmlns:a16="http://schemas.microsoft.com/office/drawing/2014/main" id="{4FC578F2-CFD1-D15D-20B8-14669B138E5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03434" y="3188201"/>
            <a:ext cx="1152102" cy="219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EE3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11</a:t>
            </a:fld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186037" y="1556248"/>
            <a:ext cx="8560771" cy="319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Simplifies Health Tracking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Allowing </a:t>
            </a:r>
            <a:r>
              <a:rPr lang="iw" sz="1400" dirty="0">
                <a:solidFill>
                  <a:schemeClr val="dk1"/>
                </a:solidFill>
              </a:rPr>
              <a:t>Michael</a:t>
            </a:r>
            <a:r>
              <a:rPr lang="en-US" dirty="0"/>
              <a:t> to log symptoms, medications, nutrition, and physical training effortlessly. It replaces manual record-keeping with accurate digital tracking, helping patients identify patterns and optimize treatment.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Simple and Intuitive Interface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Designed to minimize cognitive and motor challenges for </a:t>
            </a:r>
            <a:r>
              <a:rPr lang="iw" sz="1400" dirty="0">
                <a:solidFill>
                  <a:schemeClr val="dk1"/>
                </a:solidFill>
              </a:rPr>
              <a:t>Michael</a:t>
            </a:r>
            <a:r>
              <a:rPr lang="en-US" dirty="0"/>
              <a:t>. With large buttons, minimal scrolling, and cross-platform accessibility, users can easily log data and track their health from any device.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User Satisfaction</a:t>
            </a:r>
            <a:br>
              <a:rPr lang="en-US" dirty="0"/>
            </a:br>
            <a:r>
              <a:rPr lang="en-US" dirty="0"/>
              <a:t>CareHub received a System Usability Scale (SUS) score of 80/100, highlighting its ease of use and accessibility.</a:t>
            </a:r>
            <a:endParaRPr b="1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2DF4F5-8BEA-03F0-6A40-886E3A72AFC4}"/>
              </a:ext>
            </a:extLst>
          </p:cNvPr>
          <p:cNvSpPr/>
          <p:nvPr/>
        </p:nvSpPr>
        <p:spPr>
          <a:xfrm>
            <a:off x="-18288" y="126431"/>
            <a:ext cx="4796913" cy="1231538"/>
          </a:xfrm>
          <a:custGeom>
            <a:avLst/>
            <a:gdLst>
              <a:gd name="connsiteX0" fmla="*/ 0 w 4796913"/>
              <a:gd name="connsiteY0" fmla="*/ 0 h 1038498"/>
              <a:gd name="connsiteX1" fmla="*/ 4277664 w 4796913"/>
              <a:gd name="connsiteY1" fmla="*/ 0 h 1038498"/>
              <a:gd name="connsiteX2" fmla="*/ 4796913 w 4796913"/>
              <a:gd name="connsiteY2" fmla="*/ 519249 h 1038498"/>
              <a:gd name="connsiteX3" fmla="*/ 4796912 w 4796913"/>
              <a:gd name="connsiteY3" fmla="*/ 519249 h 1038498"/>
              <a:gd name="connsiteX4" fmla="*/ 4277663 w 4796913"/>
              <a:gd name="connsiteY4" fmla="*/ 1038498 h 1038498"/>
              <a:gd name="connsiteX5" fmla="*/ 0 w 4796913"/>
              <a:gd name="connsiteY5" fmla="*/ 1038497 h 103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6913" h="1038498">
                <a:moveTo>
                  <a:pt x="0" y="0"/>
                </a:moveTo>
                <a:lnTo>
                  <a:pt x="4277664" y="0"/>
                </a:lnTo>
                <a:cubicBezTo>
                  <a:pt x="4564437" y="0"/>
                  <a:pt x="4796913" y="232476"/>
                  <a:pt x="4796913" y="519249"/>
                </a:cubicBezTo>
                <a:lnTo>
                  <a:pt x="4796912" y="519249"/>
                </a:lnTo>
                <a:cubicBezTo>
                  <a:pt x="4796912" y="806022"/>
                  <a:pt x="4564436" y="1038498"/>
                  <a:pt x="4277663" y="1038498"/>
                </a:cubicBezTo>
                <a:lnTo>
                  <a:pt x="0" y="1038497"/>
                </a:lnTo>
                <a:close/>
              </a:path>
            </a:pathLst>
          </a:custGeom>
          <a:solidFill>
            <a:srgbClr val="FB9A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276AE51-63B1-3821-A9B0-0CFB71D53AA7}"/>
              </a:ext>
            </a:extLst>
          </p:cNvPr>
          <p:cNvSpPr/>
          <p:nvPr/>
        </p:nvSpPr>
        <p:spPr>
          <a:xfrm>
            <a:off x="3811970" y="252340"/>
            <a:ext cx="896340" cy="93535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34307-0AE5-DBE4-61DC-5F7A944E0168}"/>
              </a:ext>
            </a:extLst>
          </p:cNvPr>
          <p:cNvSpPr txBox="1"/>
          <p:nvPr/>
        </p:nvSpPr>
        <p:spPr>
          <a:xfrm>
            <a:off x="3826484" y="275201"/>
            <a:ext cx="87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B9A99"/>
                </a:solidFill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CD76A-EA13-E8AA-E23D-B25015B12E1D}"/>
              </a:ext>
            </a:extLst>
          </p:cNvPr>
          <p:cNvSpPr txBox="1"/>
          <p:nvPr/>
        </p:nvSpPr>
        <p:spPr>
          <a:xfrm>
            <a:off x="102858" y="280155"/>
            <a:ext cx="4605452" cy="77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  <a:tabLst/>
              <a:defRPr/>
            </a:pPr>
            <a:r>
              <a:rPr kumimoji="0" lang="en-US" sz="302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CareHub In Action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Achievement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EE3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F7DDE81B-14F2-1515-F8A5-4C81C1D1D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>
            <a:extLst>
              <a:ext uri="{FF2B5EF4-FFF2-40B4-BE49-F238E27FC236}">
                <a16:creationId xmlns:a16="http://schemas.microsoft.com/office/drawing/2014/main" id="{BF2B2D77-6379-FA76-1E0F-2080C048F0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12</a:t>
            </a:fld>
            <a:endParaRPr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F5D06-8D35-44E5-B88C-1EF37894B0DC}"/>
              </a:ext>
            </a:extLst>
          </p:cNvPr>
          <p:cNvSpPr/>
          <p:nvPr/>
        </p:nvSpPr>
        <p:spPr>
          <a:xfrm>
            <a:off x="-18288" y="126431"/>
            <a:ext cx="4796913" cy="1231538"/>
          </a:xfrm>
          <a:custGeom>
            <a:avLst/>
            <a:gdLst>
              <a:gd name="connsiteX0" fmla="*/ 0 w 4796913"/>
              <a:gd name="connsiteY0" fmla="*/ 0 h 1038498"/>
              <a:gd name="connsiteX1" fmla="*/ 4277664 w 4796913"/>
              <a:gd name="connsiteY1" fmla="*/ 0 h 1038498"/>
              <a:gd name="connsiteX2" fmla="*/ 4796913 w 4796913"/>
              <a:gd name="connsiteY2" fmla="*/ 519249 h 1038498"/>
              <a:gd name="connsiteX3" fmla="*/ 4796912 w 4796913"/>
              <a:gd name="connsiteY3" fmla="*/ 519249 h 1038498"/>
              <a:gd name="connsiteX4" fmla="*/ 4277663 w 4796913"/>
              <a:gd name="connsiteY4" fmla="*/ 1038498 h 1038498"/>
              <a:gd name="connsiteX5" fmla="*/ 0 w 4796913"/>
              <a:gd name="connsiteY5" fmla="*/ 1038497 h 103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6913" h="1038498">
                <a:moveTo>
                  <a:pt x="0" y="0"/>
                </a:moveTo>
                <a:lnTo>
                  <a:pt x="4277664" y="0"/>
                </a:lnTo>
                <a:cubicBezTo>
                  <a:pt x="4564437" y="0"/>
                  <a:pt x="4796913" y="232476"/>
                  <a:pt x="4796913" y="519249"/>
                </a:cubicBezTo>
                <a:lnTo>
                  <a:pt x="4796912" y="519249"/>
                </a:lnTo>
                <a:cubicBezTo>
                  <a:pt x="4796912" y="806022"/>
                  <a:pt x="4564436" y="1038498"/>
                  <a:pt x="4277663" y="1038498"/>
                </a:cubicBezTo>
                <a:lnTo>
                  <a:pt x="0" y="1038497"/>
                </a:lnTo>
                <a:close/>
              </a:path>
            </a:pathLst>
          </a:custGeom>
          <a:solidFill>
            <a:srgbClr val="FB9A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3D60AAD-E60F-3E48-6297-B2C3450FAAA9}"/>
              </a:ext>
            </a:extLst>
          </p:cNvPr>
          <p:cNvSpPr/>
          <p:nvPr/>
        </p:nvSpPr>
        <p:spPr>
          <a:xfrm>
            <a:off x="3811970" y="252340"/>
            <a:ext cx="896340" cy="93535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2FA27-F1BC-FB4B-B1DD-43CCB9F99E61}"/>
              </a:ext>
            </a:extLst>
          </p:cNvPr>
          <p:cNvSpPr txBox="1"/>
          <p:nvPr/>
        </p:nvSpPr>
        <p:spPr>
          <a:xfrm>
            <a:off x="3826484" y="275201"/>
            <a:ext cx="87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B9A99"/>
                </a:solidFill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C9E50-8631-4391-DD74-8E2A14C915D6}"/>
              </a:ext>
            </a:extLst>
          </p:cNvPr>
          <p:cNvSpPr txBox="1"/>
          <p:nvPr/>
        </p:nvSpPr>
        <p:spPr>
          <a:xfrm>
            <a:off x="106267" y="281641"/>
            <a:ext cx="4605452" cy="77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  <a:tabLst/>
              <a:defRPr/>
            </a:pPr>
            <a:r>
              <a:rPr kumimoji="0" lang="en-US" sz="302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CareHub In Action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Video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25476E83-C656-B1CE-2D3E-BD49F9505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376" y="1888998"/>
            <a:ext cx="2093909" cy="209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1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EE3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2F22AFDE-B60C-48AF-720F-1556A0671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>
            <a:extLst>
              <a:ext uri="{FF2B5EF4-FFF2-40B4-BE49-F238E27FC236}">
                <a16:creationId xmlns:a16="http://schemas.microsoft.com/office/drawing/2014/main" id="{8878B688-FB34-F1AD-4324-FEEB35767E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13</a:t>
            </a:fld>
            <a:endParaRPr/>
          </a:p>
        </p:txBody>
      </p:sp>
      <p:sp>
        <p:nvSpPr>
          <p:cNvPr id="192" name="Google Shape;192;p26">
            <a:extLst>
              <a:ext uri="{FF2B5EF4-FFF2-40B4-BE49-F238E27FC236}">
                <a16:creationId xmlns:a16="http://schemas.microsoft.com/office/drawing/2014/main" id="{332101BB-780F-4351-D159-8D927EC3724D}"/>
              </a:ext>
            </a:extLst>
          </p:cNvPr>
          <p:cNvSpPr txBox="1"/>
          <p:nvPr/>
        </p:nvSpPr>
        <p:spPr>
          <a:xfrm>
            <a:off x="2222925" y="2571750"/>
            <a:ext cx="5111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 dirty="0">
                <a:solidFill>
                  <a:schemeClr val="dk2"/>
                </a:solidFill>
              </a:rPr>
              <a:t>CareHub in Action(להוסיף סרטון)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20AF32B-2286-0AD2-D143-58CF241A5747}"/>
              </a:ext>
            </a:extLst>
          </p:cNvPr>
          <p:cNvSpPr/>
          <p:nvPr/>
        </p:nvSpPr>
        <p:spPr>
          <a:xfrm>
            <a:off x="-18288" y="126431"/>
            <a:ext cx="4796913" cy="1231538"/>
          </a:xfrm>
          <a:custGeom>
            <a:avLst/>
            <a:gdLst>
              <a:gd name="connsiteX0" fmla="*/ 0 w 4796913"/>
              <a:gd name="connsiteY0" fmla="*/ 0 h 1038498"/>
              <a:gd name="connsiteX1" fmla="*/ 4277664 w 4796913"/>
              <a:gd name="connsiteY1" fmla="*/ 0 h 1038498"/>
              <a:gd name="connsiteX2" fmla="*/ 4796913 w 4796913"/>
              <a:gd name="connsiteY2" fmla="*/ 519249 h 1038498"/>
              <a:gd name="connsiteX3" fmla="*/ 4796912 w 4796913"/>
              <a:gd name="connsiteY3" fmla="*/ 519249 h 1038498"/>
              <a:gd name="connsiteX4" fmla="*/ 4277663 w 4796913"/>
              <a:gd name="connsiteY4" fmla="*/ 1038498 h 1038498"/>
              <a:gd name="connsiteX5" fmla="*/ 0 w 4796913"/>
              <a:gd name="connsiteY5" fmla="*/ 1038497 h 103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6913" h="1038498">
                <a:moveTo>
                  <a:pt x="0" y="0"/>
                </a:moveTo>
                <a:lnTo>
                  <a:pt x="4277664" y="0"/>
                </a:lnTo>
                <a:cubicBezTo>
                  <a:pt x="4564437" y="0"/>
                  <a:pt x="4796913" y="232476"/>
                  <a:pt x="4796913" y="519249"/>
                </a:cubicBezTo>
                <a:lnTo>
                  <a:pt x="4796912" y="519249"/>
                </a:lnTo>
                <a:cubicBezTo>
                  <a:pt x="4796912" y="806022"/>
                  <a:pt x="4564436" y="1038498"/>
                  <a:pt x="4277663" y="1038498"/>
                </a:cubicBezTo>
                <a:lnTo>
                  <a:pt x="0" y="1038497"/>
                </a:lnTo>
                <a:close/>
              </a:path>
            </a:pathLst>
          </a:custGeom>
          <a:solidFill>
            <a:srgbClr val="FB9A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040B8CD-471D-E47E-8265-C215F4BB2FCA}"/>
              </a:ext>
            </a:extLst>
          </p:cNvPr>
          <p:cNvSpPr/>
          <p:nvPr/>
        </p:nvSpPr>
        <p:spPr>
          <a:xfrm>
            <a:off x="3811970" y="252340"/>
            <a:ext cx="896340" cy="93535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777FE-84DD-2D7D-64CB-6E5E2B058A14}"/>
              </a:ext>
            </a:extLst>
          </p:cNvPr>
          <p:cNvSpPr txBox="1"/>
          <p:nvPr/>
        </p:nvSpPr>
        <p:spPr>
          <a:xfrm>
            <a:off x="3826484" y="275201"/>
            <a:ext cx="87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B9A99"/>
                </a:solidFill>
              </a:rPr>
              <a:t>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D97AA-F20B-40C4-F2C8-68422D7F82C5}"/>
              </a:ext>
            </a:extLst>
          </p:cNvPr>
          <p:cNvSpPr txBox="1"/>
          <p:nvPr/>
        </p:nvSpPr>
        <p:spPr>
          <a:xfrm>
            <a:off x="106267" y="281641"/>
            <a:ext cx="4605452" cy="77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  <a:tabLst/>
              <a:defRPr/>
            </a:pPr>
            <a:r>
              <a:rPr kumimoji="0" lang="en-US" sz="302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CareHub In Action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Video</a:t>
            </a:r>
          </a:p>
        </p:txBody>
      </p:sp>
      <p:pic>
        <p:nvPicPr>
          <p:cNvPr id="5" name="Online Media 4" title="1 בפברואר 2025">
            <a:hlinkClick r:id="" action="ppaction://media"/>
            <a:extLst>
              <a:ext uri="{FF2B5EF4-FFF2-40B4-BE49-F238E27FC236}">
                <a16:creationId xmlns:a16="http://schemas.microsoft.com/office/drawing/2014/main" id="{3C3413DE-6E89-ED94-DE5F-B57B9F11C54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875" y="0"/>
            <a:ext cx="91106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6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EE3"/>
        </a:solidFill>
        <a:effectLst/>
      </p:bgPr>
    </p:bg>
    <p:spTree>
      <p:nvGrpSpPr>
        <p:cNvPr id="1" name="Shape 124">
          <a:extLst>
            <a:ext uri="{FF2B5EF4-FFF2-40B4-BE49-F238E27FC236}">
              <a16:creationId xmlns:a16="http://schemas.microsoft.com/office/drawing/2014/main" id="{53A37A5A-9B38-AB16-6904-DB5B5D55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>
            <a:extLst>
              <a:ext uri="{FF2B5EF4-FFF2-40B4-BE49-F238E27FC236}">
                <a16:creationId xmlns:a16="http://schemas.microsoft.com/office/drawing/2014/main" id="{2412AC16-19F8-277D-8999-8A08488DE4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14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91C29-B5CF-291B-B6C6-B30D07897C5D}"/>
              </a:ext>
            </a:extLst>
          </p:cNvPr>
          <p:cNvSpPr txBox="1"/>
          <p:nvPr/>
        </p:nvSpPr>
        <p:spPr>
          <a:xfrm>
            <a:off x="0" y="1174156"/>
            <a:ext cx="8177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UI Optimization for CareHub</a:t>
            </a:r>
          </a:p>
          <a:p>
            <a:r>
              <a:rPr lang="en-US" b="1" u="sng" dirty="0"/>
              <a:t>Challenge</a:t>
            </a:r>
            <a:r>
              <a:rPr lang="en-US" b="1" dirty="0"/>
              <a:t>:</a:t>
            </a:r>
            <a:r>
              <a:rPr lang="en-US" dirty="0"/>
              <a:t> Maintaining an accessible, clear, and responsive interface across various devices while considering the motor and cognitive challenges of Parkinson’s patients.</a:t>
            </a:r>
            <a:br>
              <a:rPr lang="en-US" dirty="0"/>
            </a:br>
            <a:r>
              <a:rPr lang="en-US" b="1" u="sng" dirty="0"/>
              <a:t>Insights</a:t>
            </a:r>
            <a:r>
              <a:rPr lang="en-US" b="1" dirty="0"/>
              <a:t>:</a:t>
            </a:r>
            <a:r>
              <a:rPr lang="en-US" dirty="0"/>
              <a:t> Implemented a dynamic layout that adjusts element sizes, button spacing, and text visibility based on screen resolution. Ensured ease of navigation across different devices while preserving the intended design.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992E7-FBAE-1B00-3EA2-6A0BBF7A18B5}"/>
              </a:ext>
            </a:extLst>
          </p:cNvPr>
          <p:cNvSpPr txBox="1"/>
          <p:nvPr/>
        </p:nvSpPr>
        <p:spPr>
          <a:xfrm>
            <a:off x="0" y="2631891"/>
            <a:ext cx="8177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Cross-Device Compatibility</a:t>
            </a:r>
          </a:p>
          <a:p>
            <a:r>
              <a:rPr lang="en-US" b="1" u="sng" dirty="0"/>
              <a:t>Challenge</a:t>
            </a:r>
            <a:r>
              <a:rPr lang="en-US" b="1" dirty="0"/>
              <a:t>:</a:t>
            </a:r>
            <a:r>
              <a:rPr lang="en-US" dirty="0"/>
              <a:t> Making CareHub accessible on both Android and iOS devices, along with PC’s.</a:t>
            </a:r>
            <a:br>
              <a:rPr lang="en-US" dirty="0"/>
            </a:br>
            <a:r>
              <a:rPr lang="en-US" b="1" u="sng" dirty="0"/>
              <a:t>Insights</a:t>
            </a:r>
            <a:r>
              <a:rPr lang="en-US" b="1" dirty="0"/>
              <a:t>:</a:t>
            </a:r>
            <a:r>
              <a:rPr lang="en-US" dirty="0"/>
              <a:t> Developed a web-based system, allowing users to access CareHub from any device, ensuring a seamless experience across mobile, tablet, and desktop.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417F2-311F-BEBE-EE31-5B511764531A}"/>
              </a:ext>
            </a:extLst>
          </p:cNvPr>
          <p:cNvSpPr txBox="1"/>
          <p:nvPr/>
        </p:nvSpPr>
        <p:spPr>
          <a:xfrm>
            <a:off x="0" y="3695999"/>
            <a:ext cx="81770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Displaying Data in the View Data Page</a:t>
            </a:r>
          </a:p>
          <a:p>
            <a:r>
              <a:rPr lang="en-US" b="1" u="sng" dirty="0"/>
              <a:t>Challenge</a:t>
            </a:r>
            <a:r>
              <a:rPr lang="en-US" b="1" dirty="0"/>
              <a:t>:</a:t>
            </a:r>
            <a:r>
              <a:rPr lang="en-US" dirty="0"/>
              <a:t> Displaying all logged events efficiently while managing database response time.</a:t>
            </a:r>
            <a:br>
              <a:rPr lang="en-US" dirty="0"/>
            </a:br>
            <a:r>
              <a:rPr lang="en-US" b="1" u="sng" dirty="0"/>
              <a:t>Insights</a:t>
            </a:r>
            <a:r>
              <a:rPr lang="en-US" b="1" dirty="0"/>
              <a:t>:</a:t>
            </a:r>
            <a:r>
              <a:rPr lang="en-US" dirty="0"/>
              <a:t> Introduced a </a:t>
            </a:r>
            <a:r>
              <a:rPr lang="en-US" b="1" dirty="0"/>
              <a:t>loading spinner</a:t>
            </a:r>
            <a:r>
              <a:rPr lang="en-US" dirty="0"/>
              <a:t> to maintain user experience while data is retrieved. Optimized data fetching techniques to reduce wait times and enhance responsiveness.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888CB8-7579-FCF1-1806-654BB5B28C2E}"/>
              </a:ext>
            </a:extLst>
          </p:cNvPr>
          <p:cNvSpPr/>
          <p:nvPr/>
        </p:nvSpPr>
        <p:spPr>
          <a:xfrm>
            <a:off x="0" y="0"/>
            <a:ext cx="4796913" cy="1125711"/>
          </a:xfrm>
          <a:custGeom>
            <a:avLst/>
            <a:gdLst>
              <a:gd name="connsiteX0" fmla="*/ 0 w 4796913"/>
              <a:gd name="connsiteY0" fmla="*/ 0 h 1038498"/>
              <a:gd name="connsiteX1" fmla="*/ 4277664 w 4796913"/>
              <a:gd name="connsiteY1" fmla="*/ 0 h 1038498"/>
              <a:gd name="connsiteX2" fmla="*/ 4796913 w 4796913"/>
              <a:gd name="connsiteY2" fmla="*/ 519249 h 1038498"/>
              <a:gd name="connsiteX3" fmla="*/ 4796912 w 4796913"/>
              <a:gd name="connsiteY3" fmla="*/ 519249 h 1038498"/>
              <a:gd name="connsiteX4" fmla="*/ 4277663 w 4796913"/>
              <a:gd name="connsiteY4" fmla="*/ 1038498 h 1038498"/>
              <a:gd name="connsiteX5" fmla="*/ 0 w 4796913"/>
              <a:gd name="connsiteY5" fmla="*/ 1038497 h 103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6913" h="1038498">
                <a:moveTo>
                  <a:pt x="0" y="0"/>
                </a:moveTo>
                <a:lnTo>
                  <a:pt x="4277664" y="0"/>
                </a:lnTo>
                <a:cubicBezTo>
                  <a:pt x="4564437" y="0"/>
                  <a:pt x="4796913" y="232476"/>
                  <a:pt x="4796913" y="519249"/>
                </a:cubicBezTo>
                <a:lnTo>
                  <a:pt x="4796912" y="519249"/>
                </a:lnTo>
                <a:cubicBezTo>
                  <a:pt x="4796912" y="806022"/>
                  <a:pt x="4564436" y="1038498"/>
                  <a:pt x="4277663" y="1038498"/>
                </a:cubicBezTo>
                <a:lnTo>
                  <a:pt x="0" y="1038497"/>
                </a:lnTo>
                <a:close/>
              </a:path>
            </a:pathLst>
          </a:custGeom>
          <a:solidFill>
            <a:srgbClr val="FB9A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177E1B9-B8DE-C3DB-F77E-3BDD563F372D}"/>
              </a:ext>
            </a:extLst>
          </p:cNvPr>
          <p:cNvSpPr/>
          <p:nvPr/>
        </p:nvSpPr>
        <p:spPr>
          <a:xfrm>
            <a:off x="3830258" y="125909"/>
            <a:ext cx="896340" cy="85498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0D25D-0058-389D-3B07-8CDCA1363BF8}"/>
              </a:ext>
            </a:extLst>
          </p:cNvPr>
          <p:cNvSpPr txBox="1"/>
          <p:nvPr/>
        </p:nvSpPr>
        <p:spPr>
          <a:xfrm>
            <a:off x="3844772" y="148770"/>
            <a:ext cx="87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B9A99"/>
                </a:solidFill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0DB85E-25F0-DB5D-CAD3-1EF41F330271}"/>
              </a:ext>
            </a:extLst>
          </p:cNvPr>
          <p:cNvSpPr txBox="1"/>
          <p:nvPr/>
        </p:nvSpPr>
        <p:spPr>
          <a:xfrm>
            <a:off x="121146" y="153724"/>
            <a:ext cx="4605452" cy="77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  <a:tabLst/>
              <a:defRPr/>
            </a:pPr>
            <a:r>
              <a:rPr kumimoji="0" lang="en-US" sz="302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CareHub In Action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Challenges </a:t>
            </a:r>
          </a:p>
        </p:txBody>
      </p:sp>
    </p:spTree>
    <p:extLst>
      <p:ext uri="{BB962C8B-B14F-4D97-AF65-F5344CB8AC3E}">
        <p14:creationId xmlns:p14="http://schemas.microsoft.com/office/powerpoint/2010/main" val="372266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EE3"/>
        </a:solidFill>
        <a:effectLst/>
      </p:bgPr>
    </p:bg>
    <p:spTree>
      <p:nvGrpSpPr>
        <p:cNvPr id="1" name="Shape 124">
          <a:extLst>
            <a:ext uri="{FF2B5EF4-FFF2-40B4-BE49-F238E27FC236}">
              <a16:creationId xmlns:a16="http://schemas.microsoft.com/office/drawing/2014/main" id="{0D963517-6F94-9C8E-EEA8-2A61B604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>
            <a:extLst>
              <a:ext uri="{FF2B5EF4-FFF2-40B4-BE49-F238E27FC236}">
                <a16:creationId xmlns:a16="http://schemas.microsoft.com/office/drawing/2014/main" id="{77AFB0A7-CE0C-4A3C-7616-38ECC3BB83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15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CD2F4-BB22-21AD-4FFA-00CF0CD4F79F}"/>
              </a:ext>
            </a:extLst>
          </p:cNvPr>
          <p:cNvSpPr txBox="1"/>
          <p:nvPr/>
        </p:nvSpPr>
        <p:spPr>
          <a:xfrm>
            <a:off x="132408" y="1274907"/>
            <a:ext cx="767329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Secure password hashing using </a:t>
            </a:r>
            <a:r>
              <a:rPr lang="en-US" b="1" dirty="0" err="1"/>
              <a:t>bcrypt</a:t>
            </a:r>
            <a:endParaRPr lang="en-US" b="1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Express.js </a:t>
            </a:r>
            <a:r>
              <a:rPr lang="en-US" b="1" dirty="0"/>
              <a:t>middleware</a:t>
            </a:r>
            <a:r>
              <a:rPr lang="en-US" dirty="0"/>
              <a:t> for request validation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CORS</a:t>
            </a:r>
            <a:r>
              <a:rPr lang="en-US" dirty="0"/>
              <a:t> (Cross-Origin Resource Sharing) configuration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JSON Web Tokens (</a:t>
            </a:r>
            <a:r>
              <a:rPr lang="en-US" b="1" dirty="0"/>
              <a:t>JWT</a:t>
            </a:r>
            <a:r>
              <a:rPr lang="en-US" dirty="0"/>
              <a:t>) for secure session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data isolation (each user can </a:t>
            </a:r>
            <a:r>
              <a:rPr kumimoji="0" lang="he-IL" altLang="he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access their own data</a:t>
            </a:r>
            <a:r>
              <a:rPr lang="en-US" altLang="he-IL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he-IL" altLang="he-IL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Environment variables (.</a:t>
            </a:r>
            <a:r>
              <a:rPr kumimoji="0" lang="he-IL" altLang="he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file) for sensitive configuration data </a:t>
            </a:r>
          </a:p>
          <a:p>
            <a:pPr>
              <a:buFont typeface="Arial" panose="020B0604020202020204" pitchFamily="34" charset="0"/>
              <a:buChar char="•"/>
            </a:pPr>
            <a:endParaRPr lang="he-IL" altLang="he-IL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Email and password </a:t>
            </a:r>
            <a:r>
              <a:rPr lang="en-US" b="1" dirty="0"/>
              <a:t>validation</a:t>
            </a:r>
            <a:r>
              <a:rPr lang="en-US" dirty="0"/>
              <a:t> on both frontend and backend (no case-sensitive for Email)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713C802-4428-3E47-9716-F918757BE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84BBECE8-74D5-ED47-568B-6542DAE24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E6A4FD-36A4-6C57-8327-D7563D22C695}"/>
              </a:ext>
            </a:extLst>
          </p:cNvPr>
          <p:cNvSpPr/>
          <p:nvPr/>
        </p:nvSpPr>
        <p:spPr>
          <a:xfrm>
            <a:off x="0" y="0"/>
            <a:ext cx="4796913" cy="1061265"/>
          </a:xfrm>
          <a:custGeom>
            <a:avLst/>
            <a:gdLst>
              <a:gd name="connsiteX0" fmla="*/ 0 w 4796913"/>
              <a:gd name="connsiteY0" fmla="*/ 0 h 1038498"/>
              <a:gd name="connsiteX1" fmla="*/ 4277664 w 4796913"/>
              <a:gd name="connsiteY1" fmla="*/ 0 h 1038498"/>
              <a:gd name="connsiteX2" fmla="*/ 4796913 w 4796913"/>
              <a:gd name="connsiteY2" fmla="*/ 519249 h 1038498"/>
              <a:gd name="connsiteX3" fmla="*/ 4796912 w 4796913"/>
              <a:gd name="connsiteY3" fmla="*/ 519249 h 1038498"/>
              <a:gd name="connsiteX4" fmla="*/ 4277663 w 4796913"/>
              <a:gd name="connsiteY4" fmla="*/ 1038498 h 1038498"/>
              <a:gd name="connsiteX5" fmla="*/ 0 w 4796913"/>
              <a:gd name="connsiteY5" fmla="*/ 1038497 h 103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6913" h="1038498">
                <a:moveTo>
                  <a:pt x="0" y="0"/>
                </a:moveTo>
                <a:lnTo>
                  <a:pt x="4277664" y="0"/>
                </a:lnTo>
                <a:cubicBezTo>
                  <a:pt x="4564437" y="0"/>
                  <a:pt x="4796913" y="232476"/>
                  <a:pt x="4796913" y="519249"/>
                </a:cubicBezTo>
                <a:lnTo>
                  <a:pt x="4796912" y="519249"/>
                </a:lnTo>
                <a:cubicBezTo>
                  <a:pt x="4796912" y="806022"/>
                  <a:pt x="4564436" y="1038498"/>
                  <a:pt x="4277663" y="1038498"/>
                </a:cubicBezTo>
                <a:lnTo>
                  <a:pt x="0" y="1038497"/>
                </a:lnTo>
                <a:close/>
              </a:path>
            </a:pathLst>
          </a:custGeom>
          <a:solidFill>
            <a:srgbClr val="FB9A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E9DB7FA-6898-0489-2FA6-48D43C28F028}"/>
              </a:ext>
            </a:extLst>
          </p:cNvPr>
          <p:cNvSpPr/>
          <p:nvPr/>
        </p:nvSpPr>
        <p:spPr>
          <a:xfrm>
            <a:off x="3830258" y="125909"/>
            <a:ext cx="896340" cy="93535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75EE0-C413-BC8A-1D9A-05F2D1E7F037}"/>
              </a:ext>
            </a:extLst>
          </p:cNvPr>
          <p:cNvSpPr txBox="1"/>
          <p:nvPr/>
        </p:nvSpPr>
        <p:spPr>
          <a:xfrm>
            <a:off x="3844772" y="148770"/>
            <a:ext cx="87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B9A99"/>
                </a:solidFill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545FA-2EDD-C1FB-37C5-DE751CBDFD06}"/>
              </a:ext>
            </a:extLst>
          </p:cNvPr>
          <p:cNvSpPr txBox="1"/>
          <p:nvPr/>
        </p:nvSpPr>
        <p:spPr>
          <a:xfrm>
            <a:off x="121146" y="153724"/>
            <a:ext cx="4605452" cy="77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  <a:tabLst/>
              <a:defRPr/>
            </a:pPr>
            <a:r>
              <a:rPr kumimoji="0" lang="en-US" sz="302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CareHub In Action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Security Measures </a:t>
            </a:r>
          </a:p>
        </p:txBody>
      </p:sp>
    </p:spTree>
    <p:extLst>
      <p:ext uri="{BB962C8B-B14F-4D97-AF65-F5344CB8AC3E}">
        <p14:creationId xmlns:p14="http://schemas.microsoft.com/office/powerpoint/2010/main" val="1649575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EE3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923941B9-E402-529E-A0C7-DAF3F3D0F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>
            <a:extLst>
              <a:ext uri="{FF2B5EF4-FFF2-40B4-BE49-F238E27FC236}">
                <a16:creationId xmlns:a16="http://schemas.microsoft.com/office/drawing/2014/main" id="{739B5F0E-03C1-16A9-F460-91C1420D3E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16</a:t>
            </a:fld>
            <a:endParaRPr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7EB999C-B2DD-A9D4-CA2C-B3590A9D2AFE}"/>
              </a:ext>
            </a:extLst>
          </p:cNvPr>
          <p:cNvSpPr/>
          <p:nvPr/>
        </p:nvSpPr>
        <p:spPr>
          <a:xfrm>
            <a:off x="1098" y="97459"/>
            <a:ext cx="5284591" cy="1246321"/>
          </a:xfrm>
          <a:custGeom>
            <a:avLst/>
            <a:gdLst>
              <a:gd name="connsiteX0" fmla="*/ 0 w 5457311"/>
              <a:gd name="connsiteY0" fmla="*/ 0 h 1038498"/>
              <a:gd name="connsiteX1" fmla="*/ 4938062 w 5457311"/>
              <a:gd name="connsiteY1" fmla="*/ 0 h 1038498"/>
              <a:gd name="connsiteX2" fmla="*/ 5457311 w 5457311"/>
              <a:gd name="connsiteY2" fmla="*/ 519249 h 1038498"/>
              <a:gd name="connsiteX3" fmla="*/ 5457310 w 5457311"/>
              <a:gd name="connsiteY3" fmla="*/ 519249 h 1038498"/>
              <a:gd name="connsiteX4" fmla="*/ 4938061 w 5457311"/>
              <a:gd name="connsiteY4" fmla="*/ 1038498 h 1038498"/>
              <a:gd name="connsiteX5" fmla="*/ 0 w 5457311"/>
              <a:gd name="connsiteY5" fmla="*/ 1038497 h 103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311" h="1038498">
                <a:moveTo>
                  <a:pt x="0" y="0"/>
                </a:moveTo>
                <a:lnTo>
                  <a:pt x="4938062" y="0"/>
                </a:lnTo>
                <a:cubicBezTo>
                  <a:pt x="5224835" y="0"/>
                  <a:pt x="5457311" y="232476"/>
                  <a:pt x="5457311" y="519249"/>
                </a:cubicBezTo>
                <a:lnTo>
                  <a:pt x="5457310" y="519249"/>
                </a:lnTo>
                <a:cubicBezTo>
                  <a:pt x="5457310" y="806022"/>
                  <a:pt x="5224834" y="1038498"/>
                  <a:pt x="4938061" y="1038498"/>
                </a:cubicBezTo>
                <a:lnTo>
                  <a:pt x="0" y="1038497"/>
                </a:lnTo>
                <a:close/>
              </a:path>
            </a:pathLst>
          </a:custGeom>
          <a:solidFill>
            <a:srgbClr val="80BEE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E65DA1B-7079-120F-B139-E834E8A0C6BB}"/>
              </a:ext>
            </a:extLst>
          </p:cNvPr>
          <p:cNvSpPr/>
          <p:nvPr/>
        </p:nvSpPr>
        <p:spPr>
          <a:xfrm>
            <a:off x="4218889" y="274805"/>
            <a:ext cx="985520" cy="93535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8C6CA-39ED-ECEE-D33F-3AD19348F859}"/>
              </a:ext>
            </a:extLst>
          </p:cNvPr>
          <p:cNvSpPr txBox="1"/>
          <p:nvPr/>
        </p:nvSpPr>
        <p:spPr>
          <a:xfrm>
            <a:off x="106267" y="281641"/>
            <a:ext cx="2644553" cy="555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  <a:tabLst/>
              <a:defRPr/>
            </a:pPr>
            <a:r>
              <a:rPr kumimoji="0" lang="en-US" sz="301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Future Work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F8E06F4-8D3B-088F-8AC0-D9F30D707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2260">
            <a:off x="4359887" y="368857"/>
            <a:ext cx="703523" cy="703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BD9CC8-3195-896F-5E71-51747178B0D2}"/>
              </a:ext>
            </a:extLst>
          </p:cNvPr>
          <p:cNvSpPr txBox="1"/>
          <p:nvPr/>
        </p:nvSpPr>
        <p:spPr>
          <a:xfrm>
            <a:off x="1428543" y="2310140"/>
            <a:ext cx="5821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provided the infrastructure for this project, and there are follow-up projects that will introduce their Phase A after ours. The sky is the limit!</a:t>
            </a:r>
          </a:p>
        </p:txBody>
      </p:sp>
    </p:spTree>
    <p:extLst>
      <p:ext uri="{BB962C8B-B14F-4D97-AF65-F5344CB8AC3E}">
        <p14:creationId xmlns:p14="http://schemas.microsoft.com/office/powerpoint/2010/main" val="814043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EE3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3020" b="1"/>
              <a:t>Q&amp;A</a:t>
            </a:r>
            <a:endParaRPr sz="302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1400" b="1"/>
              <a:t>Feel free to ask any question!</a:t>
            </a:r>
            <a:endParaRPr sz="1400" b="1"/>
          </a:p>
        </p:txBody>
      </p:sp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311700" y="1737125"/>
            <a:ext cx="8520600" cy="13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w" sz="6000">
                <a:solidFill>
                  <a:schemeClr val="dk1"/>
                </a:solidFill>
              </a:rPr>
              <a:t>Thank You 😉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D92741-0C30-D748-86D3-424426EB6703}"/>
              </a:ext>
            </a:extLst>
          </p:cNvPr>
          <p:cNvSpPr/>
          <p:nvPr/>
        </p:nvSpPr>
        <p:spPr>
          <a:xfrm>
            <a:off x="-21710" y="3746861"/>
            <a:ext cx="5203310" cy="1231538"/>
          </a:xfrm>
          <a:custGeom>
            <a:avLst/>
            <a:gdLst>
              <a:gd name="connsiteX0" fmla="*/ 0 w 4796913"/>
              <a:gd name="connsiteY0" fmla="*/ 0 h 1038498"/>
              <a:gd name="connsiteX1" fmla="*/ 4277664 w 4796913"/>
              <a:gd name="connsiteY1" fmla="*/ 0 h 1038498"/>
              <a:gd name="connsiteX2" fmla="*/ 4796913 w 4796913"/>
              <a:gd name="connsiteY2" fmla="*/ 519249 h 1038498"/>
              <a:gd name="connsiteX3" fmla="*/ 4796912 w 4796913"/>
              <a:gd name="connsiteY3" fmla="*/ 519249 h 1038498"/>
              <a:gd name="connsiteX4" fmla="*/ 4277663 w 4796913"/>
              <a:gd name="connsiteY4" fmla="*/ 1038498 h 1038498"/>
              <a:gd name="connsiteX5" fmla="*/ 0 w 4796913"/>
              <a:gd name="connsiteY5" fmla="*/ 1038497 h 103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96913" h="1038498">
                <a:moveTo>
                  <a:pt x="0" y="0"/>
                </a:moveTo>
                <a:lnTo>
                  <a:pt x="4277664" y="0"/>
                </a:lnTo>
                <a:cubicBezTo>
                  <a:pt x="4564437" y="0"/>
                  <a:pt x="4796913" y="232476"/>
                  <a:pt x="4796913" y="519249"/>
                </a:cubicBezTo>
                <a:lnTo>
                  <a:pt x="4796912" y="519249"/>
                </a:lnTo>
                <a:cubicBezTo>
                  <a:pt x="4796912" y="806022"/>
                  <a:pt x="4564436" y="1038498"/>
                  <a:pt x="4277663" y="1038498"/>
                </a:cubicBezTo>
                <a:lnTo>
                  <a:pt x="0" y="1038497"/>
                </a:lnTo>
                <a:close/>
              </a:path>
            </a:pathLst>
          </a:custGeom>
          <a:solidFill>
            <a:srgbClr val="FB9A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08B56C-B06B-4C93-1592-1D00D450A7A8}"/>
              </a:ext>
            </a:extLst>
          </p:cNvPr>
          <p:cNvSpPr/>
          <p:nvPr/>
        </p:nvSpPr>
        <p:spPr>
          <a:xfrm>
            <a:off x="0" y="2608489"/>
            <a:ext cx="5770880" cy="1176562"/>
          </a:xfrm>
          <a:custGeom>
            <a:avLst/>
            <a:gdLst>
              <a:gd name="connsiteX0" fmla="*/ 0 w 5435600"/>
              <a:gd name="connsiteY0" fmla="*/ 0 h 1038498"/>
              <a:gd name="connsiteX1" fmla="*/ 4916351 w 5435600"/>
              <a:gd name="connsiteY1" fmla="*/ 0 h 1038498"/>
              <a:gd name="connsiteX2" fmla="*/ 5435600 w 5435600"/>
              <a:gd name="connsiteY2" fmla="*/ 519249 h 1038498"/>
              <a:gd name="connsiteX3" fmla="*/ 5435599 w 5435600"/>
              <a:gd name="connsiteY3" fmla="*/ 519249 h 1038498"/>
              <a:gd name="connsiteX4" fmla="*/ 4916350 w 5435600"/>
              <a:gd name="connsiteY4" fmla="*/ 1038498 h 1038498"/>
              <a:gd name="connsiteX5" fmla="*/ 0 w 5435600"/>
              <a:gd name="connsiteY5" fmla="*/ 1038497 h 103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5600" h="1038498">
                <a:moveTo>
                  <a:pt x="0" y="0"/>
                </a:moveTo>
                <a:lnTo>
                  <a:pt x="4916351" y="0"/>
                </a:lnTo>
                <a:cubicBezTo>
                  <a:pt x="5203124" y="0"/>
                  <a:pt x="5435600" y="232476"/>
                  <a:pt x="5435600" y="519249"/>
                </a:cubicBezTo>
                <a:lnTo>
                  <a:pt x="5435599" y="519249"/>
                </a:lnTo>
                <a:cubicBezTo>
                  <a:pt x="5435599" y="806022"/>
                  <a:pt x="5203123" y="1038498"/>
                  <a:pt x="4916350" y="1038498"/>
                </a:cubicBezTo>
                <a:lnTo>
                  <a:pt x="0" y="1038497"/>
                </a:lnTo>
                <a:close/>
              </a:path>
            </a:pathLst>
          </a:custGeom>
          <a:solidFill>
            <a:srgbClr val="33A0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539F2F5-D5C2-3723-7A82-FF90BECF255E}"/>
              </a:ext>
            </a:extLst>
          </p:cNvPr>
          <p:cNvSpPr/>
          <p:nvPr/>
        </p:nvSpPr>
        <p:spPr>
          <a:xfrm>
            <a:off x="-21711" y="1389300"/>
            <a:ext cx="4288911" cy="1231538"/>
          </a:xfrm>
          <a:custGeom>
            <a:avLst/>
            <a:gdLst>
              <a:gd name="connsiteX0" fmla="*/ 0 w 4715632"/>
              <a:gd name="connsiteY0" fmla="*/ 0 h 1038497"/>
              <a:gd name="connsiteX1" fmla="*/ 4247903 w 4715632"/>
              <a:gd name="connsiteY1" fmla="*/ 0 h 1038497"/>
              <a:gd name="connsiteX2" fmla="*/ 4715632 w 4715632"/>
              <a:gd name="connsiteY2" fmla="*/ 467729 h 1038497"/>
              <a:gd name="connsiteX3" fmla="*/ 4715632 w 4715632"/>
              <a:gd name="connsiteY3" fmla="*/ 570768 h 1038497"/>
              <a:gd name="connsiteX4" fmla="*/ 4247903 w 4715632"/>
              <a:gd name="connsiteY4" fmla="*/ 1038497 h 1038497"/>
              <a:gd name="connsiteX5" fmla="*/ 0 w 4715632"/>
              <a:gd name="connsiteY5" fmla="*/ 1038497 h 103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5632" h="1038497">
                <a:moveTo>
                  <a:pt x="0" y="0"/>
                </a:moveTo>
                <a:lnTo>
                  <a:pt x="4247903" y="0"/>
                </a:lnTo>
                <a:cubicBezTo>
                  <a:pt x="4506223" y="0"/>
                  <a:pt x="4715632" y="209409"/>
                  <a:pt x="4715632" y="467729"/>
                </a:cubicBezTo>
                <a:lnTo>
                  <a:pt x="4715632" y="570768"/>
                </a:lnTo>
                <a:cubicBezTo>
                  <a:pt x="4715632" y="829088"/>
                  <a:pt x="4506223" y="1038497"/>
                  <a:pt x="4247903" y="1038497"/>
                </a:cubicBezTo>
                <a:lnTo>
                  <a:pt x="0" y="1038497"/>
                </a:lnTo>
                <a:close/>
              </a:path>
            </a:pathLst>
          </a:custGeom>
          <a:solidFill>
            <a:srgbClr val="B2DF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A8CD4-3212-02D4-CDE9-D2216B3748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2</a:t>
            </a:fld>
            <a:endParaRPr lang="h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17AA2A-B4C1-8F51-0ABF-A4D011ACBB3D}"/>
              </a:ext>
            </a:extLst>
          </p:cNvPr>
          <p:cNvSpPr/>
          <p:nvPr/>
        </p:nvSpPr>
        <p:spPr>
          <a:xfrm>
            <a:off x="-21711" y="140883"/>
            <a:ext cx="5284591" cy="1246321"/>
          </a:xfrm>
          <a:custGeom>
            <a:avLst/>
            <a:gdLst>
              <a:gd name="connsiteX0" fmla="*/ 0 w 5457311"/>
              <a:gd name="connsiteY0" fmla="*/ 0 h 1038498"/>
              <a:gd name="connsiteX1" fmla="*/ 4938062 w 5457311"/>
              <a:gd name="connsiteY1" fmla="*/ 0 h 1038498"/>
              <a:gd name="connsiteX2" fmla="*/ 5457311 w 5457311"/>
              <a:gd name="connsiteY2" fmla="*/ 519249 h 1038498"/>
              <a:gd name="connsiteX3" fmla="*/ 5457310 w 5457311"/>
              <a:gd name="connsiteY3" fmla="*/ 519249 h 1038498"/>
              <a:gd name="connsiteX4" fmla="*/ 4938061 w 5457311"/>
              <a:gd name="connsiteY4" fmla="*/ 1038498 h 1038498"/>
              <a:gd name="connsiteX5" fmla="*/ 0 w 5457311"/>
              <a:gd name="connsiteY5" fmla="*/ 1038497 h 103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311" h="1038498">
                <a:moveTo>
                  <a:pt x="0" y="0"/>
                </a:moveTo>
                <a:lnTo>
                  <a:pt x="4938062" y="0"/>
                </a:lnTo>
                <a:cubicBezTo>
                  <a:pt x="5224835" y="0"/>
                  <a:pt x="5457311" y="232476"/>
                  <a:pt x="5457311" y="519249"/>
                </a:cubicBezTo>
                <a:lnTo>
                  <a:pt x="5457310" y="519249"/>
                </a:lnTo>
                <a:cubicBezTo>
                  <a:pt x="5457310" y="806022"/>
                  <a:pt x="5224834" y="1038498"/>
                  <a:pt x="4938061" y="1038498"/>
                </a:cubicBezTo>
                <a:lnTo>
                  <a:pt x="0" y="1038497"/>
                </a:lnTo>
                <a:close/>
              </a:path>
            </a:pathLst>
          </a:custGeom>
          <a:solidFill>
            <a:srgbClr val="1F78B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001EE3E-DD69-7D9B-0958-28F9CC77FB76}"/>
              </a:ext>
            </a:extLst>
          </p:cNvPr>
          <p:cNvSpPr/>
          <p:nvPr/>
        </p:nvSpPr>
        <p:spPr>
          <a:xfrm>
            <a:off x="4196080" y="318229"/>
            <a:ext cx="985520" cy="93535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62E48C5-2109-BA26-ABE7-2A502161E852}"/>
              </a:ext>
            </a:extLst>
          </p:cNvPr>
          <p:cNvSpPr/>
          <p:nvPr/>
        </p:nvSpPr>
        <p:spPr>
          <a:xfrm>
            <a:off x="3322320" y="1550490"/>
            <a:ext cx="896340" cy="93535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9A9FE-2AE2-B81F-0011-447FED067DBA}"/>
              </a:ext>
            </a:extLst>
          </p:cNvPr>
          <p:cNvSpPr txBox="1"/>
          <p:nvPr/>
        </p:nvSpPr>
        <p:spPr>
          <a:xfrm>
            <a:off x="4277360" y="345445"/>
            <a:ext cx="93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800" b="1" dirty="0">
                <a:solidFill>
                  <a:srgbClr val="1F78B4"/>
                </a:solidFill>
              </a:rPr>
              <a:t>01</a:t>
            </a:r>
            <a:endParaRPr lang="en-US" sz="4800" b="1" dirty="0">
              <a:solidFill>
                <a:srgbClr val="1F78B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29BA59-4B0C-5CFE-9519-50EE2C5EE343}"/>
              </a:ext>
            </a:extLst>
          </p:cNvPr>
          <p:cNvSpPr txBox="1"/>
          <p:nvPr/>
        </p:nvSpPr>
        <p:spPr>
          <a:xfrm>
            <a:off x="3336834" y="1573351"/>
            <a:ext cx="87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800" b="1" dirty="0">
                <a:solidFill>
                  <a:srgbClr val="B2DF8A"/>
                </a:solidFill>
              </a:rPr>
              <a:t>02</a:t>
            </a:r>
            <a:endParaRPr lang="en-US" sz="4800" b="1" dirty="0">
              <a:solidFill>
                <a:srgbClr val="B2DF8A"/>
              </a:solidFill>
            </a:endParaRPr>
          </a:p>
        </p:txBody>
      </p: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427BE-E583-C656-8E8F-0BDC7B414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07" y="456814"/>
            <a:ext cx="776209" cy="776209"/>
          </a:xfrm>
          <a:prstGeom prst="rect">
            <a:avLst/>
          </a:prstGeom>
          <a:noFill/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929D7A7-6AED-22F6-A893-94EF257D86FA}"/>
              </a:ext>
            </a:extLst>
          </p:cNvPr>
          <p:cNvSpPr txBox="1"/>
          <p:nvPr/>
        </p:nvSpPr>
        <p:spPr>
          <a:xfrm>
            <a:off x="5965371" y="272506"/>
            <a:ext cx="2681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Agenda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C570ADD-43C5-87B7-4D44-7E8C60127932}"/>
              </a:ext>
            </a:extLst>
          </p:cNvPr>
          <p:cNvSpPr/>
          <p:nvPr/>
        </p:nvSpPr>
        <p:spPr>
          <a:xfrm>
            <a:off x="4766489" y="2711630"/>
            <a:ext cx="896340" cy="93535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532485-6F10-269C-1515-9756F2094B2F}"/>
              </a:ext>
            </a:extLst>
          </p:cNvPr>
          <p:cNvSpPr txBox="1"/>
          <p:nvPr/>
        </p:nvSpPr>
        <p:spPr>
          <a:xfrm>
            <a:off x="4781003" y="2734491"/>
            <a:ext cx="87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33A02C"/>
                </a:solidFill>
              </a:rPr>
              <a:t>03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545E109-2284-66E0-3E38-1D46BB8B959A}"/>
              </a:ext>
            </a:extLst>
          </p:cNvPr>
          <p:cNvSpPr/>
          <p:nvPr/>
        </p:nvSpPr>
        <p:spPr>
          <a:xfrm>
            <a:off x="4227648" y="3872770"/>
            <a:ext cx="896340" cy="93535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850DAF-5E79-FFB9-3E6F-DA009F4E11D1}"/>
              </a:ext>
            </a:extLst>
          </p:cNvPr>
          <p:cNvSpPr txBox="1"/>
          <p:nvPr/>
        </p:nvSpPr>
        <p:spPr>
          <a:xfrm>
            <a:off x="4242162" y="3895631"/>
            <a:ext cx="87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B9A99"/>
                </a:solidFill>
              </a:rPr>
              <a:t>04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69EE77-140F-0A02-D69B-C142606B9E04}"/>
              </a:ext>
            </a:extLst>
          </p:cNvPr>
          <p:cNvCxnSpPr>
            <a:cxnSpLocks/>
          </p:cNvCxnSpPr>
          <p:nvPr/>
        </p:nvCxnSpPr>
        <p:spPr>
          <a:xfrm>
            <a:off x="1081314" y="318229"/>
            <a:ext cx="0" cy="9353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4EDE5E-D65F-D6B8-8CF6-2B6F666726D5}"/>
              </a:ext>
            </a:extLst>
          </p:cNvPr>
          <p:cNvCxnSpPr>
            <a:cxnSpLocks/>
          </p:cNvCxnSpPr>
          <p:nvPr/>
        </p:nvCxnSpPr>
        <p:spPr>
          <a:xfrm>
            <a:off x="1081317" y="1537427"/>
            <a:ext cx="0" cy="9353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247D83-495D-F3E3-55EA-94D3820D8A86}"/>
              </a:ext>
            </a:extLst>
          </p:cNvPr>
          <p:cNvCxnSpPr>
            <a:cxnSpLocks/>
          </p:cNvCxnSpPr>
          <p:nvPr/>
        </p:nvCxnSpPr>
        <p:spPr>
          <a:xfrm>
            <a:off x="1081320" y="2756625"/>
            <a:ext cx="0" cy="9353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15378C-C2E2-3829-106F-9A6F80A492AE}"/>
              </a:ext>
            </a:extLst>
          </p:cNvPr>
          <p:cNvCxnSpPr>
            <a:cxnSpLocks/>
          </p:cNvCxnSpPr>
          <p:nvPr/>
        </p:nvCxnSpPr>
        <p:spPr>
          <a:xfrm>
            <a:off x="1081323" y="3968566"/>
            <a:ext cx="0" cy="9353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F979A8-E248-2B3A-8808-208ADA6E321C}"/>
              </a:ext>
            </a:extLst>
          </p:cNvPr>
          <p:cNvSpPr txBox="1"/>
          <p:nvPr/>
        </p:nvSpPr>
        <p:spPr>
          <a:xfrm>
            <a:off x="1047040" y="254594"/>
            <a:ext cx="2808655" cy="120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</a:t>
            </a:r>
          </a:p>
          <a:p>
            <a:r>
              <a:rPr lang="en-US" sz="1400" dirty="0"/>
              <a:t>Parkinson’s Disease Overview | </a:t>
            </a:r>
            <a:r>
              <a:rPr lang="iw" dirty="0"/>
              <a:t>Disease Management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6C7C27-9AC6-FBFD-A0D7-19AC1D5E70EB}"/>
              </a:ext>
            </a:extLst>
          </p:cNvPr>
          <p:cNvSpPr txBox="1"/>
          <p:nvPr/>
        </p:nvSpPr>
        <p:spPr>
          <a:xfrm>
            <a:off x="1025102" y="2841051"/>
            <a:ext cx="3424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Development</a:t>
            </a:r>
          </a:p>
          <a:p>
            <a:r>
              <a:rPr lang="iw" dirty="0"/>
              <a:t>CareHub Screens</a:t>
            </a:r>
            <a:r>
              <a:rPr lang="en-US" dirty="0"/>
              <a:t> | </a:t>
            </a:r>
            <a:r>
              <a:rPr lang="en-US" sz="1400" dirty="0"/>
              <a:t>System Architecture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3D9A13-7A93-64AD-730C-4091F3EF4836}"/>
              </a:ext>
            </a:extLst>
          </p:cNvPr>
          <p:cNvSpPr txBox="1"/>
          <p:nvPr/>
        </p:nvSpPr>
        <p:spPr>
          <a:xfrm>
            <a:off x="1019637" y="3959659"/>
            <a:ext cx="3354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CareHub in Action</a:t>
            </a:r>
          </a:p>
          <a:p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Achievement | Video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11FB4C-E5A9-536E-7B9D-C20783F1E4E0}"/>
              </a:ext>
            </a:extLst>
          </p:cNvPr>
          <p:cNvSpPr txBox="1"/>
          <p:nvPr/>
        </p:nvSpPr>
        <p:spPr>
          <a:xfrm>
            <a:off x="1008940" y="1748114"/>
            <a:ext cx="2808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Problem</a:t>
            </a:r>
            <a:endParaRPr lang="en-US" sz="1200" dirty="0"/>
          </a:p>
          <a:p>
            <a:r>
              <a:rPr lang="en-US" dirty="0"/>
              <a:t> </a:t>
            </a:r>
          </a:p>
        </p:txBody>
      </p:sp>
      <p:pic>
        <p:nvPicPr>
          <p:cNvPr id="45" name="Picture 4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F58745-3649-C3E5-4964-EC709BE8C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7" y="1597493"/>
            <a:ext cx="852079" cy="852079"/>
          </a:xfrm>
          <a:prstGeom prst="rect">
            <a:avLst/>
          </a:prstGeom>
        </p:spPr>
      </p:pic>
      <p:pic>
        <p:nvPicPr>
          <p:cNvPr id="47" name="Picture 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46A6A8-6B08-47AF-6447-396065A40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21" y="2871994"/>
            <a:ext cx="787148" cy="787148"/>
          </a:xfrm>
          <a:prstGeom prst="rect">
            <a:avLst/>
          </a:prstGeom>
        </p:spPr>
      </p:pic>
      <p:pic>
        <p:nvPicPr>
          <p:cNvPr id="49" name="Picture 4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58662C-2C5B-8997-1463-FCA953841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90" y="3959659"/>
            <a:ext cx="853135" cy="8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8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EE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311700" y="1309025"/>
            <a:ext cx="85206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dirty="0">
                <a:solidFill>
                  <a:schemeClr val="dk1"/>
                </a:solidFill>
              </a:rPr>
              <a:t>This flagship project at Brauda College focuses on developing innovative engineering solutions for individuals with disabilities.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400" dirty="0">
                <a:solidFill>
                  <a:schemeClr val="dk1"/>
                </a:solidFill>
              </a:rPr>
              <a:t>At its core, the project aims to </a:t>
            </a:r>
            <a:r>
              <a:rPr lang="iw" sz="1400" b="1" dirty="0">
                <a:solidFill>
                  <a:schemeClr val="dk1"/>
                </a:solidFill>
              </a:rPr>
              <a:t>improve the quality</a:t>
            </a:r>
            <a:r>
              <a:rPr lang="en-US" sz="1400" b="1" dirty="0">
                <a:solidFill>
                  <a:schemeClr val="dk1"/>
                </a:solidFill>
              </a:rPr>
              <a:t> </a:t>
            </a:r>
            <a:r>
              <a:rPr lang="iw" sz="1400" dirty="0">
                <a:solidFill>
                  <a:schemeClr val="dk1"/>
                </a:solidFill>
              </a:rPr>
              <a:t>of life for those facing 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iw" sz="1400" dirty="0">
                <a:solidFill>
                  <a:schemeClr val="dk1"/>
                </a:solidFill>
              </a:rPr>
              <a:t>physical challenges.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400" dirty="0">
                <a:solidFill>
                  <a:schemeClr val="dk1"/>
                </a:solidFill>
              </a:rPr>
              <a:t>Michael Jackont,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kumimoji="0" lang="en-US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57-year-old, </a:t>
            </a:r>
            <a:r>
              <a:rPr lang="iw" sz="1400" dirty="0">
                <a:solidFill>
                  <a:schemeClr val="dk1"/>
                </a:solidFill>
              </a:rPr>
              <a:t>a person living with Parkinson’s</a:t>
            </a:r>
            <a:r>
              <a:rPr lang="en-US" sz="1400" dirty="0">
                <a:solidFill>
                  <a:schemeClr val="dk1"/>
                </a:solidFill>
              </a:rPr>
              <a:t> disease</a:t>
            </a:r>
            <a:r>
              <a:rPr lang="iw" sz="1400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(PD),</a:t>
            </a:r>
            <a:r>
              <a:rPr lang="iw" sz="1400" dirty="0">
                <a:solidFill>
                  <a:schemeClr val="dk1"/>
                </a:solidFill>
              </a:rPr>
              <a:t> is an integral partner throughout the entire process, providing valuable insights and feedback to ensure the solutions meet real-world needs.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057" y="2990850"/>
            <a:ext cx="1894944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3</a:t>
            </a:fld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637" y="2990850"/>
            <a:ext cx="3809420" cy="2152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F162367-3D2A-9D9E-9689-44779E446660}"/>
              </a:ext>
            </a:extLst>
          </p:cNvPr>
          <p:cNvGrpSpPr/>
          <p:nvPr/>
        </p:nvGrpSpPr>
        <p:grpSpPr>
          <a:xfrm>
            <a:off x="1098" y="97459"/>
            <a:ext cx="5284591" cy="1246321"/>
            <a:chOff x="2911938" y="1293799"/>
            <a:chExt cx="5284591" cy="12463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E97257A-5DB6-807F-3A2E-C4273D659F3C}"/>
                </a:ext>
              </a:extLst>
            </p:cNvPr>
            <p:cNvGrpSpPr/>
            <p:nvPr/>
          </p:nvGrpSpPr>
          <p:grpSpPr>
            <a:xfrm>
              <a:off x="2911938" y="1293799"/>
              <a:ext cx="5284591" cy="1246321"/>
              <a:chOff x="7620" y="124905"/>
              <a:chExt cx="5284591" cy="1246321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EB86D851-6863-29A4-3FBD-4921EF349E8F}"/>
                  </a:ext>
                </a:extLst>
              </p:cNvPr>
              <p:cNvSpPr/>
              <p:nvPr/>
            </p:nvSpPr>
            <p:spPr>
              <a:xfrm>
                <a:off x="7620" y="124905"/>
                <a:ext cx="5284591" cy="1246321"/>
              </a:xfrm>
              <a:custGeom>
                <a:avLst/>
                <a:gdLst>
                  <a:gd name="connsiteX0" fmla="*/ 0 w 5457311"/>
                  <a:gd name="connsiteY0" fmla="*/ 0 h 1038498"/>
                  <a:gd name="connsiteX1" fmla="*/ 4938062 w 5457311"/>
                  <a:gd name="connsiteY1" fmla="*/ 0 h 1038498"/>
                  <a:gd name="connsiteX2" fmla="*/ 5457311 w 5457311"/>
                  <a:gd name="connsiteY2" fmla="*/ 519249 h 1038498"/>
                  <a:gd name="connsiteX3" fmla="*/ 5457310 w 5457311"/>
                  <a:gd name="connsiteY3" fmla="*/ 519249 h 1038498"/>
                  <a:gd name="connsiteX4" fmla="*/ 4938061 w 5457311"/>
                  <a:gd name="connsiteY4" fmla="*/ 1038498 h 1038498"/>
                  <a:gd name="connsiteX5" fmla="*/ 0 w 5457311"/>
                  <a:gd name="connsiteY5" fmla="*/ 1038497 h 1038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57311" h="1038498">
                    <a:moveTo>
                      <a:pt x="0" y="0"/>
                    </a:moveTo>
                    <a:lnTo>
                      <a:pt x="4938062" y="0"/>
                    </a:lnTo>
                    <a:cubicBezTo>
                      <a:pt x="5224835" y="0"/>
                      <a:pt x="5457311" y="232476"/>
                      <a:pt x="5457311" y="519249"/>
                    </a:cubicBezTo>
                    <a:lnTo>
                      <a:pt x="5457310" y="519249"/>
                    </a:lnTo>
                    <a:cubicBezTo>
                      <a:pt x="5457310" y="806022"/>
                      <a:pt x="5224834" y="1038498"/>
                      <a:pt x="4938061" y="1038498"/>
                    </a:cubicBezTo>
                    <a:lnTo>
                      <a:pt x="0" y="1038497"/>
                    </a:lnTo>
                    <a:close/>
                  </a:path>
                </a:pathLst>
              </a:custGeom>
              <a:solidFill>
                <a:srgbClr val="80BEE8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E3D4D073-F6D0-3AA2-7760-CF9E1B775AB5}"/>
                  </a:ext>
                </a:extLst>
              </p:cNvPr>
              <p:cNvSpPr/>
              <p:nvPr/>
            </p:nvSpPr>
            <p:spPr>
              <a:xfrm>
                <a:off x="4225411" y="302251"/>
                <a:ext cx="985520" cy="935356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DFF5E2-9E8B-6213-CC6A-607C17924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9081" y="1465816"/>
              <a:ext cx="3444539" cy="902286"/>
            </a:xfrm>
            <a:prstGeom prst="rect">
              <a:avLst/>
            </a:prstGeom>
          </p:spPr>
        </p:pic>
        <p:pic>
          <p:nvPicPr>
            <p:cNvPr id="11" name="Google Shape;117;p18">
              <a:extLst>
                <a:ext uri="{FF2B5EF4-FFF2-40B4-BE49-F238E27FC236}">
                  <a16:creationId xmlns:a16="http://schemas.microsoft.com/office/drawing/2014/main" id="{FF78B525-1D6E-55C8-7CDD-40B9BEC3EEC9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465911">
              <a:off x="7347239" y="1664661"/>
              <a:ext cx="539100" cy="53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EE3"/>
        </a:solidFill>
        <a:effectLst/>
      </p:bgPr>
    </p:bg>
    <p:spTree>
      <p:nvGrpSpPr>
        <p:cNvPr id="1" name="Shape 63">
          <a:extLst>
            <a:ext uri="{FF2B5EF4-FFF2-40B4-BE49-F238E27FC236}">
              <a16:creationId xmlns:a16="http://schemas.microsoft.com/office/drawing/2014/main" id="{EAC9EAD0-E3EB-9B92-7C94-8FA059AA9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685CC984-D19B-6339-94B1-FCF69392B6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4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776C6-F40B-31FA-2631-72677D5DD488}"/>
              </a:ext>
            </a:extLst>
          </p:cNvPr>
          <p:cNvGrpSpPr/>
          <p:nvPr/>
        </p:nvGrpSpPr>
        <p:grpSpPr>
          <a:xfrm>
            <a:off x="-29736" y="234003"/>
            <a:ext cx="5284591" cy="1246321"/>
            <a:chOff x="71864" y="1280483"/>
            <a:chExt cx="5284591" cy="12463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38CD8D2-3B9E-3376-54BD-4E7895708B31}"/>
                </a:ext>
              </a:extLst>
            </p:cNvPr>
            <p:cNvSpPr/>
            <p:nvPr/>
          </p:nvSpPr>
          <p:spPr>
            <a:xfrm>
              <a:off x="71864" y="1280483"/>
              <a:ext cx="5284591" cy="1246321"/>
            </a:xfrm>
            <a:custGeom>
              <a:avLst/>
              <a:gdLst>
                <a:gd name="connsiteX0" fmla="*/ 0 w 5457311"/>
                <a:gd name="connsiteY0" fmla="*/ 0 h 1038498"/>
                <a:gd name="connsiteX1" fmla="*/ 4938062 w 5457311"/>
                <a:gd name="connsiteY1" fmla="*/ 0 h 1038498"/>
                <a:gd name="connsiteX2" fmla="*/ 5457311 w 5457311"/>
                <a:gd name="connsiteY2" fmla="*/ 519249 h 1038498"/>
                <a:gd name="connsiteX3" fmla="*/ 5457310 w 5457311"/>
                <a:gd name="connsiteY3" fmla="*/ 519249 h 1038498"/>
                <a:gd name="connsiteX4" fmla="*/ 4938061 w 5457311"/>
                <a:gd name="connsiteY4" fmla="*/ 1038498 h 1038498"/>
                <a:gd name="connsiteX5" fmla="*/ 0 w 5457311"/>
                <a:gd name="connsiteY5" fmla="*/ 1038497 h 103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57311" h="1038498">
                  <a:moveTo>
                    <a:pt x="0" y="0"/>
                  </a:moveTo>
                  <a:lnTo>
                    <a:pt x="4938062" y="0"/>
                  </a:lnTo>
                  <a:cubicBezTo>
                    <a:pt x="5224835" y="0"/>
                    <a:pt x="5457311" y="232476"/>
                    <a:pt x="5457311" y="519249"/>
                  </a:cubicBezTo>
                  <a:lnTo>
                    <a:pt x="5457310" y="519249"/>
                  </a:lnTo>
                  <a:cubicBezTo>
                    <a:pt x="5457310" y="806022"/>
                    <a:pt x="5224834" y="1038498"/>
                    <a:pt x="4938061" y="1038498"/>
                  </a:cubicBezTo>
                  <a:lnTo>
                    <a:pt x="0" y="1038497"/>
                  </a:lnTo>
                  <a:close/>
                </a:path>
              </a:pathLst>
            </a:custGeom>
            <a:solidFill>
              <a:srgbClr val="1F78B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F71D47E2-BD12-8335-C3DB-5F8E69E85A8F}"/>
                </a:ext>
              </a:extLst>
            </p:cNvPr>
            <p:cNvSpPr/>
            <p:nvPr/>
          </p:nvSpPr>
          <p:spPr>
            <a:xfrm>
              <a:off x="4289655" y="1457829"/>
              <a:ext cx="985520" cy="935356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69F488-15AC-2C81-76B2-9D585D494442}"/>
                </a:ext>
              </a:extLst>
            </p:cNvPr>
            <p:cNvSpPr txBox="1"/>
            <p:nvPr/>
          </p:nvSpPr>
          <p:spPr>
            <a:xfrm>
              <a:off x="4370935" y="1485045"/>
              <a:ext cx="934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4800" b="1" dirty="0">
                  <a:solidFill>
                    <a:srgbClr val="1F78B4"/>
                  </a:solidFill>
                </a:rPr>
                <a:t>01</a:t>
              </a:r>
              <a:endParaRPr lang="en-US" sz="4800" b="1" dirty="0">
                <a:solidFill>
                  <a:srgbClr val="1F78B4"/>
                </a:solidFill>
              </a:endParaRPr>
            </a:p>
          </p:txBody>
        </p:sp>
        <p:sp>
          <p:nvSpPr>
            <p:cNvPr id="7" name="Google Shape;64;p14">
              <a:extLst>
                <a:ext uri="{FF2B5EF4-FFF2-40B4-BE49-F238E27FC236}">
                  <a16:creationId xmlns:a16="http://schemas.microsoft.com/office/drawing/2014/main" id="{B2DE2E05-47F2-F33A-5DA6-13B11A3ED3C5}"/>
                </a:ext>
              </a:extLst>
            </p:cNvPr>
            <p:cNvSpPr txBox="1">
              <a:spLocks/>
            </p:cNvSpPr>
            <p:nvPr/>
          </p:nvSpPr>
          <p:spPr>
            <a:xfrm>
              <a:off x="332764" y="1434493"/>
              <a:ext cx="3171729" cy="9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990"/>
              </a:pPr>
              <a:r>
                <a:rPr lang="en-US" sz="3011" b="1" dirty="0"/>
                <a:t>Introduction</a:t>
              </a:r>
            </a:p>
            <a:p>
              <a:pPr>
                <a:lnSpc>
                  <a:spcPct val="115000"/>
                </a:lnSpc>
                <a:spcAft>
                  <a:spcPts val="1200"/>
                </a:spcAft>
                <a:buSzPts val="1100"/>
              </a:pPr>
              <a:r>
                <a:rPr lang="en-US" sz="1400" b="1" dirty="0"/>
                <a:t>Parkinson’s Disease Overview</a:t>
              </a:r>
              <a:endParaRPr lang="en-US" sz="3011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DFD70F-B4B2-6198-84BE-5AAFB0B3ED6B}"/>
              </a:ext>
            </a:extLst>
          </p:cNvPr>
          <p:cNvGrpSpPr/>
          <p:nvPr/>
        </p:nvGrpSpPr>
        <p:grpSpPr>
          <a:xfrm>
            <a:off x="234696" y="1638300"/>
            <a:ext cx="2753359" cy="3586480"/>
            <a:chOff x="783336" y="1706880"/>
            <a:chExt cx="2753359" cy="35864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5FA2C2-E147-3B80-5402-9E1EF69E55FC}"/>
                </a:ext>
              </a:extLst>
            </p:cNvPr>
            <p:cNvSpPr/>
            <p:nvPr/>
          </p:nvSpPr>
          <p:spPr>
            <a:xfrm>
              <a:off x="783336" y="1706880"/>
              <a:ext cx="2753359" cy="3586480"/>
            </a:xfrm>
            <a:prstGeom prst="rect">
              <a:avLst/>
            </a:prstGeom>
            <a:solidFill>
              <a:schemeClr val="tx1">
                <a:alpha val="18000"/>
              </a:schemeClr>
            </a:solidFill>
            <a:ln w="38100">
              <a:solidFill>
                <a:schemeClr val="bg1"/>
              </a:solidFill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C41A0E-A485-C43E-9347-28E13DF75F43}"/>
                </a:ext>
              </a:extLst>
            </p:cNvPr>
            <p:cNvSpPr/>
            <p:nvPr/>
          </p:nvSpPr>
          <p:spPr>
            <a:xfrm>
              <a:off x="1264921" y="1958340"/>
              <a:ext cx="1849120" cy="29895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0C66CAE-17B8-028F-BF63-A9B0526E680F}"/>
                </a:ext>
              </a:extLst>
            </p:cNvPr>
            <p:cNvGrpSpPr/>
            <p:nvPr/>
          </p:nvGrpSpPr>
          <p:grpSpPr>
            <a:xfrm>
              <a:off x="949960" y="2014220"/>
              <a:ext cx="802640" cy="1193800"/>
              <a:chOff x="949960" y="2014220"/>
              <a:chExt cx="802640" cy="119380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3456A61-BFD6-544A-2C45-C26CB7256C89}"/>
                  </a:ext>
                </a:extLst>
              </p:cNvPr>
              <p:cNvSpPr/>
              <p:nvPr/>
            </p:nvSpPr>
            <p:spPr>
              <a:xfrm rot="10800000">
                <a:off x="949960" y="2581910"/>
                <a:ext cx="314961" cy="626110"/>
              </a:xfrm>
              <a:custGeom>
                <a:avLst/>
                <a:gdLst>
                  <a:gd name="connsiteX0" fmla="*/ 314961 w 314961"/>
                  <a:gd name="connsiteY0" fmla="*/ 626110 h 626110"/>
                  <a:gd name="connsiteX1" fmla="*/ 0 w 314961"/>
                  <a:gd name="connsiteY1" fmla="*/ 626110 h 626110"/>
                  <a:gd name="connsiteX2" fmla="*/ 0 w 314961"/>
                  <a:gd name="connsiteY2" fmla="*/ 31838 h 626110"/>
                  <a:gd name="connsiteX3" fmla="*/ 15241 w 314961"/>
                  <a:gd name="connsiteY3" fmla="*/ 0 h 62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961" h="626110">
                    <a:moveTo>
                      <a:pt x="314961" y="626110"/>
                    </a:moveTo>
                    <a:lnTo>
                      <a:pt x="0" y="626110"/>
                    </a:lnTo>
                    <a:lnTo>
                      <a:pt x="0" y="31838"/>
                    </a:lnTo>
                    <a:lnTo>
                      <a:pt x="15241" y="0"/>
                    </a:lnTo>
                    <a:close/>
                  </a:path>
                </a:pathLst>
              </a:custGeom>
              <a:solidFill>
                <a:srgbClr val="1757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B509CB1-2C67-30EB-925D-0EA0DFB5FE93}"/>
                  </a:ext>
                </a:extLst>
              </p:cNvPr>
              <p:cNvSpPr/>
              <p:nvPr/>
            </p:nvSpPr>
            <p:spPr>
              <a:xfrm>
                <a:off x="949960" y="2104390"/>
                <a:ext cx="802640" cy="477520"/>
              </a:xfrm>
              <a:prstGeom prst="rect">
                <a:avLst/>
              </a:prstGeom>
              <a:solidFill>
                <a:srgbClr val="1F78B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86D34B-98C1-B5D4-233A-608CB07442A9}"/>
                  </a:ext>
                </a:extLst>
              </p:cNvPr>
              <p:cNvSpPr txBox="1"/>
              <p:nvPr/>
            </p:nvSpPr>
            <p:spPr>
              <a:xfrm>
                <a:off x="1264921" y="2014220"/>
                <a:ext cx="3657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581B36F-009B-E930-D005-ECB5215B6687}"/>
              </a:ext>
            </a:extLst>
          </p:cNvPr>
          <p:cNvSpPr txBox="1"/>
          <p:nvPr/>
        </p:nvSpPr>
        <p:spPr>
          <a:xfrm>
            <a:off x="655321" y="3137178"/>
            <a:ext cx="2110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P</a:t>
            </a:r>
            <a:r>
              <a:rPr lang="iw" dirty="0">
                <a:solidFill>
                  <a:schemeClr val="dk1"/>
                </a:solidFill>
              </a:rPr>
              <a:t>rogressive neurodegenerative disorder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>
              <a:buSzPct val="150000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T</a:t>
            </a:r>
            <a:r>
              <a:rPr lang="iw" dirty="0">
                <a:solidFill>
                  <a:schemeClr val="dk1"/>
                </a:solidFill>
              </a:rPr>
              <a:t>he second most common neurodegenerative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iw" dirty="0">
                <a:solidFill>
                  <a:schemeClr val="dk1"/>
                </a:solidFill>
              </a:rPr>
              <a:t>disorder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A1850B-43C1-F301-2B33-215060A11AC0}"/>
              </a:ext>
            </a:extLst>
          </p:cNvPr>
          <p:cNvSpPr txBox="1"/>
          <p:nvPr/>
        </p:nvSpPr>
        <p:spPr>
          <a:xfrm>
            <a:off x="655322" y="2580322"/>
            <a:ext cx="201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it is Parkinson?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9A286AD-3B75-8326-D0C4-C72D542603A8}"/>
              </a:ext>
            </a:extLst>
          </p:cNvPr>
          <p:cNvGrpSpPr/>
          <p:nvPr/>
        </p:nvGrpSpPr>
        <p:grpSpPr>
          <a:xfrm>
            <a:off x="3031236" y="1638300"/>
            <a:ext cx="2753359" cy="3586480"/>
            <a:chOff x="783336" y="1706880"/>
            <a:chExt cx="2753359" cy="35864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A166400-D805-4D11-63BB-095266C850D2}"/>
                </a:ext>
              </a:extLst>
            </p:cNvPr>
            <p:cNvSpPr/>
            <p:nvPr/>
          </p:nvSpPr>
          <p:spPr>
            <a:xfrm>
              <a:off x="783336" y="1706880"/>
              <a:ext cx="2753359" cy="3586480"/>
            </a:xfrm>
            <a:prstGeom prst="rect">
              <a:avLst/>
            </a:prstGeom>
            <a:solidFill>
              <a:schemeClr val="tx1">
                <a:alpha val="18000"/>
              </a:schemeClr>
            </a:solidFill>
            <a:ln w="38100">
              <a:solidFill>
                <a:schemeClr val="bg1"/>
              </a:solidFill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79FCEE-CDD5-FD4E-FB2C-F2CBF25FB07A}"/>
                </a:ext>
              </a:extLst>
            </p:cNvPr>
            <p:cNvSpPr/>
            <p:nvPr/>
          </p:nvSpPr>
          <p:spPr>
            <a:xfrm>
              <a:off x="1264921" y="1958340"/>
              <a:ext cx="1849120" cy="29895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399E0D2-9080-6C6D-EBC8-DFF716A15BFE}"/>
                </a:ext>
              </a:extLst>
            </p:cNvPr>
            <p:cNvGrpSpPr/>
            <p:nvPr/>
          </p:nvGrpSpPr>
          <p:grpSpPr>
            <a:xfrm>
              <a:off x="949960" y="2014220"/>
              <a:ext cx="802640" cy="1193800"/>
              <a:chOff x="949960" y="2014220"/>
              <a:chExt cx="802640" cy="1193800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A50AB5-1710-1E88-E92C-A56CBB4FEA73}"/>
                  </a:ext>
                </a:extLst>
              </p:cNvPr>
              <p:cNvSpPr/>
              <p:nvPr/>
            </p:nvSpPr>
            <p:spPr>
              <a:xfrm rot="10800000">
                <a:off x="949960" y="2581910"/>
                <a:ext cx="314961" cy="626110"/>
              </a:xfrm>
              <a:custGeom>
                <a:avLst/>
                <a:gdLst>
                  <a:gd name="connsiteX0" fmla="*/ 314961 w 314961"/>
                  <a:gd name="connsiteY0" fmla="*/ 626110 h 626110"/>
                  <a:gd name="connsiteX1" fmla="*/ 0 w 314961"/>
                  <a:gd name="connsiteY1" fmla="*/ 626110 h 626110"/>
                  <a:gd name="connsiteX2" fmla="*/ 0 w 314961"/>
                  <a:gd name="connsiteY2" fmla="*/ 31838 h 626110"/>
                  <a:gd name="connsiteX3" fmla="*/ 15241 w 314961"/>
                  <a:gd name="connsiteY3" fmla="*/ 0 h 62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961" h="626110">
                    <a:moveTo>
                      <a:pt x="314961" y="626110"/>
                    </a:moveTo>
                    <a:lnTo>
                      <a:pt x="0" y="626110"/>
                    </a:lnTo>
                    <a:lnTo>
                      <a:pt x="0" y="31838"/>
                    </a:lnTo>
                    <a:lnTo>
                      <a:pt x="15241" y="0"/>
                    </a:lnTo>
                    <a:close/>
                  </a:path>
                </a:pathLst>
              </a:custGeom>
              <a:solidFill>
                <a:srgbClr val="8FD05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22D7ADB-5D5F-2A76-2F7F-E6E6D62FEBBC}"/>
                  </a:ext>
                </a:extLst>
              </p:cNvPr>
              <p:cNvSpPr/>
              <p:nvPr/>
            </p:nvSpPr>
            <p:spPr>
              <a:xfrm>
                <a:off x="949960" y="2104390"/>
                <a:ext cx="802640" cy="477520"/>
              </a:xfrm>
              <a:prstGeom prst="rect">
                <a:avLst/>
              </a:prstGeom>
              <a:solidFill>
                <a:srgbClr val="B2DF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D24880-6FDA-3918-BE70-AA2DCA65C37C}"/>
                  </a:ext>
                </a:extLst>
              </p:cNvPr>
              <p:cNvSpPr txBox="1"/>
              <p:nvPr/>
            </p:nvSpPr>
            <p:spPr>
              <a:xfrm>
                <a:off x="1264921" y="2014220"/>
                <a:ext cx="3657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97F42E1-D1E5-CC8D-0061-3FE685001847}"/>
              </a:ext>
            </a:extLst>
          </p:cNvPr>
          <p:cNvSpPr txBox="1"/>
          <p:nvPr/>
        </p:nvSpPr>
        <p:spPr>
          <a:xfrm>
            <a:off x="3482342" y="2587942"/>
            <a:ext cx="201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Affecting on?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02B1F7-5E8A-15FC-53E3-5AA94BDC4386}"/>
              </a:ext>
            </a:extLst>
          </p:cNvPr>
          <p:cNvSpPr txBox="1"/>
          <p:nvPr/>
        </p:nvSpPr>
        <p:spPr>
          <a:xfrm>
            <a:off x="3436621" y="3053358"/>
            <a:ext cx="21107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dk1"/>
                </a:solidFill>
              </a:rPr>
              <a:t>C</a:t>
            </a:r>
            <a:r>
              <a:rPr lang="iw" sz="1400" dirty="0">
                <a:solidFill>
                  <a:schemeClr val="dk1"/>
                </a:solidFill>
              </a:rPr>
              <a:t>ognition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  <a:p>
            <a:pPr>
              <a:buSzPct val="150000"/>
            </a:pPr>
            <a:endParaRPr lang="en-US" sz="1400" dirty="0">
              <a:solidFill>
                <a:schemeClr val="dk1"/>
              </a:solidFill>
            </a:endParaRP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dk1"/>
                </a:solidFill>
              </a:rPr>
              <a:t>M</a:t>
            </a:r>
            <a:r>
              <a:rPr lang="iw" sz="1400" dirty="0">
                <a:solidFill>
                  <a:schemeClr val="dk1"/>
                </a:solidFill>
              </a:rPr>
              <a:t>otor </a:t>
            </a:r>
            <a:r>
              <a:rPr lang="en-US" sz="1400" dirty="0">
                <a:solidFill>
                  <a:schemeClr val="dk1"/>
                </a:solidFill>
              </a:rPr>
              <a:t>S</a:t>
            </a:r>
            <a:r>
              <a:rPr lang="iw" sz="1400" dirty="0">
                <a:solidFill>
                  <a:schemeClr val="dk1"/>
                </a:solidFill>
              </a:rPr>
              <a:t>kills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iw" sz="1400" dirty="0">
                <a:solidFill>
                  <a:schemeClr val="dk1"/>
                </a:solidFill>
              </a:rPr>
              <a:t>like tremors, muscle stiffness, and slowed movement.</a:t>
            </a:r>
            <a:endParaRPr lang="en-US" sz="1400" dirty="0">
              <a:solidFill>
                <a:schemeClr val="dk1"/>
              </a:solidFill>
            </a:endParaRP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dk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9D8204-5565-D0ED-961E-ADAEC1F7D96F}"/>
              </a:ext>
            </a:extLst>
          </p:cNvPr>
          <p:cNvGrpSpPr/>
          <p:nvPr/>
        </p:nvGrpSpPr>
        <p:grpSpPr>
          <a:xfrm>
            <a:off x="5622036" y="1638300"/>
            <a:ext cx="2940867" cy="3586480"/>
            <a:chOff x="783336" y="1706880"/>
            <a:chExt cx="2753359" cy="35864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6B4E65-13B7-995D-598F-8F4AD06D20B1}"/>
                </a:ext>
              </a:extLst>
            </p:cNvPr>
            <p:cNvSpPr/>
            <p:nvPr/>
          </p:nvSpPr>
          <p:spPr>
            <a:xfrm>
              <a:off x="783336" y="1706880"/>
              <a:ext cx="2753359" cy="3586480"/>
            </a:xfrm>
            <a:prstGeom prst="rect">
              <a:avLst/>
            </a:prstGeom>
            <a:solidFill>
              <a:schemeClr val="tx1">
                <a:alpha val="18000"/>
              </a:schemeClr>
            </a:solidFill>
            <a:ln w="38100">
              <a:solidFill>
                <a:schemeClr val="bg1"/>
              </a:solidFill>
            </a:ln>
            <a:effectLst>
              <a:softEdge rad="254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FFE54C-89A7-A3EE-242A-7A85C4CB3768}"/>
                </a:ext>
              </a:extLst>
            </p:cNvPr>
            <p:cNvSpPr/>
            <p:nvPr/>
          </p:nvSpPr>
          <p:spPr>
            <a:xfrm>
              <a:off x="1264921" y="1958340"/>
              <a:ext cx="1849120" cy="29895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36D7BC3-0349-20C0-E82C-EF1EB03E7A8B}"/>
                </a:ext>
              </a:extLst>
            </p:cNvPr>
            <p:cNvGrpSpPr/>
            <p:nvPr/>
          </p:nvGrpSpPr>
          <p:grpSpPr>
            <a:xfrm>
              <a:off x="949960" y="2014220"/>
              <a:ext cx="802640" cy="1193800"/>
              <a:chOff x="949960" y="2014220"/>
              <a:chExt cx="802640" cy="119380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3058C9E-B7BF-CFA7-8C18-191455B8BECD}"/>
                  </a:ext>
                </a:extLst>
              </p:cNvPr>
              <p:cNvSpPr/>
              <p:nvPr/>
            </p:nvSpPr>
            <p:spPr>
              <a:xfrm rot="10800000">
                <a:off x="949960" y="2581910"/>
                <a:ext cx="314961" cy="626110"/>
              </a:xfrm>
              <a:custGeom>
                <a:avLst/>
                <a:gdLst>
                  <a:gd name="connsiteX0" fmla="*/ 314961 w 314961"/>
                  <a:gd name="connsiteY0" fmla="*/ 626110 h 626110"/>
                  <a:gd name="connsiteX1" fmla="*/ 0 w 314961"/>
                  <a:gd name="connsiteY1" fmla="*/ 626110 h 626110"/>
                  <a:gd name="connsiteX2" fmla="*/ 0 w 314961"/>
                  <a:gd name="connsiteY2" fmla="*/ 31838 h 626110"/>
                  <a:gd name="connsiteX3" fmla="*/ 15241 w 314961"/>
                  <a:gd name="connsiteY3" fmla="*/ 0 h 62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961" h="626110">
                    <a:moveTo>
                      <a:pt x="314961" y="626110"/>
                    </a:moveTo>
                    <a:lnTo>
                      <a:pt x="0" y="626110"/>
                    </a:lnTo>
                    <a:lnTo>
                      <a:pt x="0" y="31838"/>
                    </a:lnTo>
                    <a:lnTo>
                      <a:pt x="15241" y="0"/>
                    </a:lnTo>
                    <a:close/>
                  </a:path>
                </a:pathLst>
              </a:custGeom>
              <a:solidFill>
                <a:srgbClr val="246C1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21E8B7D-5481-400B-E172-465231C619BB}"/>
                  </a:ext>
                </a:extLst>
              </p:cNvPr>
              <p:cNvSpPr/>
              <p:nvPr/>
            </p:nvSpPr>
            <p:spPr>
              <a:xfrm>
                <a:off x="949960" y="2104390"/>
                <a:ext cx="802640" cy="477520"/>
              </a:xfrm>
              <a:prstGeom prst="rect">
                <a:avLst/>
              </a:prstGeom>
              <a:solidFill>
                <a:srgbClr val="33A02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49E89A-7723-C20C-42A1-3F6B1C63F2A4}"/>
                  </a:ext>
                </a:extLst>
              </p:cNvPr>
              <p:cNvSpPr txBox="1"/>
              <p:nvPr/>
            </p:nvSpPr>
            <p:spPr>
              <a:xfrm>
                <a:off x="1264921" y="2014220"/>
                <a:ext cx="3657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FEF11C9C-9DD6-14E2-AD94-47DE210B2BB3}"/>
              </a:ext>
            </a:extLst>
          </p:cNvPr>
          <p:cNvSpPr txBox="1"/>
          <p:nvPr/>
        </p:nvSpPr>
        <p:spPr>
          <a:xfrm>
            <a:off x="6090410" y="2597248"/>
            <a:ext cx="2353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Parkinson Patient are always shaking?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BA5C95-0428-87DB-1B25-5A47A639DF02}"/>
              </a:ext>
            </a:extLst>
          </p:cNvPr>
          <p:cNvSpPr txBox="1"/>
          <p:nvPr/>
        </p:nvSpPr>
        <p:spPr>
          <a:xfrm>
            <a:off x="6073140" y="3152418"/>
            <a:ext cx="21259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50000"/>
            </a:pPr>
            <a:r>
              <a:rPr lang="en-US" dirty="0">
                <a:solidFill>
                  <a:schemeClr val="dk1"/>
                </a:solidFill>
              </a:rPr>
              <a:t>No, there is two state: 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"ON" - where they can perform daily activities.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dk1"/>
                </a:solidFill>
              </a:rPr>
              <a:t> "OFF" - where their symptoms appeared.</a:t>
            </a:r>
          </a:p>
          <a:p>
            <a:pPr>
              <a:buSzPct val="150000"/>
            </a:pP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8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6CEE3"/>
        </a:solidFill>
        <a:effectLst/>
      </p:bgPr>
    </p:bg>
    <p:spTree>
      <p:nvGrpSpPr>
        <p:cNvPr id="1" name="Shape 63">
          <a:extLst>
            <a:ext uri="{FF2B5EF4-FFF2-40B4-BE49-F238E27FC236}">
              <a16:creationId xmlns:a16="http://schemas.microsoft.com/office/drawing/2014/main" id="{CFA981FF-6054-75CC-1B58-204F404C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07E4629F-09AC-4F4D-7157-1DBB7F1BF4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5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D2B9CC-83BA-F16A-9B9B-264BC1B844DB}"/>
              </a:ext>
            </a:extLst>
          </p:cNvPr>
          <p:cNvGrpSpPr/>
          <p:nvPr/>
        </p:nvGrpSpPr>
        <p:grpSpPr>
          <a:xfrm>
            <a:off x="-29736" y="234003"/>
            <a:ext cx="5461635" cy="1246321"/>
            <a:chOff x="71864" y="1280483"/>
            <a:chExt cx="5284591" cy="124632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6D96A2F-526E-5D6E-2E0F-5977DC2FA8DF}"/>
                </a:ext>
              </a:extLst>
            </p:cNvPr>
            <p:cNvSpPr/>
            <p:nvPr/>
          </p:nvSpPr>
          <p:spPr>
            <a:xfrm>
              <a:off x="71864" y="1280483"/>
              <a:ext cx="5284591" cy="1246321"/>
            </a:xfrm>
            <a:custGeom>
              <a:avLst/>
              <a:gdLst>
                <a:gd name="connsiteX0" fmla="*/ 0 w 5457311"/>
                <a:gd name="connsiteY0" fmla="*/ 0 h 1038498"/>
                <a:gd name="connsiteX1" fmla="*/ 4938062 w 5457311"/>
                <a:gd name="connsiteY1" fmla="*/ 0 h 1038498"/>
                <a:gd name="connsiteX2" fmla="*/ 5457311 w 5457311"/>
                <a:gd name="connsiteY2" fmla="*/ 519249 h 1038498"/>
                <a:gd name="connsiteX3" fmla="*/ 5457310 w 5457311"/>
                <a:gd name="connsiteY3" fmla="*/ 519249 h 1038498"/>
                <a:gd name="connsiteX4" fmla="*/ 4938061 w 5457311"/>
                <a:gd name="connsiteY4" fmla="*/ 1038498 h 1038498"/>
                <a:gd name="connsiteX5" fmla="*/ 0 w 5457311"/>
                <a:gd name="connsiteY5" fmla="*/ 1038497 h 103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57311" h="1038498">
                  <a:moveTo>
                    <a:pt x="0" y="0"/>
                  </a:moveTo>
                  <a:lnTo>
                    <a:pt x="4938062" y="0"/>
                  </a:lnTo>
                  <a:cubicBezTo>
                    <a:pt x="5224835" y="0"/>
                    <a:pt x="5457311" y="232476"/>
                    <a:pt x="5457311" y="519249"/>
                  </a:cubicBezTo>
                  <a:lnTo>
                    <a:pt x="5457310" y="519249"/>
                  </a:lnTo>
                  <a:cubicBezTo>
                    <a:pt x="5457310" y="806022"/>
                    <a:pt x="5224834" y="1038498"/>
                    <a:pt x="4938061" y="1038498"/>
                  </a:cubicBezTo>
                  <a:lnTo>
                    <a:pt x="0" y="1038497"/>
                  </a:lnTo>
                  <a:close/>
                </a:path>
              </a:pathLst>
            </a:custGeom>
            <a:solidFill>
              <a:srgbClr val="1F78B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866B6D16-96B3-7C43-9703-94BFEE66A67D}"/>
                </a:ext>
              </a:extLst>
            </p:cNvPr>
            <p:cNvSpPr/>
            <p:nvPr/>
          </p:nvSpPr>
          <p:spPr>
            <a:xfrm>
              <a:off x="4289655" y="1457829"/>
              <a:ext cx="985520" cy="935356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2148C8-813A-DD7D-7DAC-E45B4D2A22CC}"/>
                </a:ext>
              </a:extLst>
            </p:cNvPr>
            <p:cNvSpPr txBox="1"/>
            <p:nvPr/>
          </p:nvSpPr>
          <p:spPr>
            <a:xfrm>
              <a:off x="4370935" y="1485045"/>
              <a:ext cx="934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e-IL" sz="4800" b="1" dirty="0">
                  <a:solidFill>
                    <a:srgbClr val="1F78B4"/>
                  </a:solidFill>
                </a:rPr>
                <a:t>01</a:t>
              </a:r>
              <a:endParaRPr lang="en-US" sz="4800" b="1" dirty="0">
                <a:solidFill>
                  <a:srgbClr val="1F78B4"/>
                </a:solidFill>
              </a:endParaRPr>
            </a:p>
          </p:txBody>
        </p:sp>
        <p:sp>
          <p:nvSpPr>
            <p:cNvPr id="7" name="Google Shape;64;p14">
              <a:extLst>
                <a:ext uri="{FF2B5EF4-FFF2-40B4-BE49-F238E27FC236}">
                  <a16:creationId xmlns:a16="http://schemas.microsoft.com/office/drawing/2014/main" id="{383AF467-B7BC-E9ED-F945-F5E713337E69}"/>
                </a:ext>
              </a:extLst>
            </p:cNvPr>
            <p:cNvSpPr txBox="1">
              <a:spLocks/>
            </p:cNvSpPr>
            <p:nvPr/>
          </p:nvSpPr>
          <p:spPr>
            <a:xfrm>
              <a:off x="332764" y="1434493"/>
              <a:ext cx="3819218" cy="9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990"/>
              </a:pPr>
              <a:r>
                <a:rPr lang="iw" sz="2800" b="1" dirty="0"/>
                <a:t>Parkinson's Disease</a:t>
              </a:r>
              <a:r>
                <a:rPr lang="en-US" sz="2800" b="1" dirty="0"/>
                <a:t> </a:t>
              </a:r>
              <a:r>
                <a:rPr lang="en-US" b="1" dirty="0"/>
                <a:t>Challenges</a:t>
              </a:r>
              <a:endParaRPr lang="en-US" sz="28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0E09088-3FB1-4361-449A-0110470ACD57}"/>
              </a:ext>
            </a:extLst>
          </p:cNvPr>
          <p:cNvSpPr txBox="1"/>
          <p:nvPr/>
        </p:nvSpPr>
        <p:spPr>
          <a:xfrm>
            <a:off x="239905" y="1993723"/>
            <a:ext cx="7326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Pct val="150000"/>
            </a:pPr>
            <a:r>
              <a:rPr lang="en-US" dirty="0"/>
              <a:t>Although there is </a:t>
            </a:r>
            <a:r>
              <a:rPr lang="en-US" b="1" dirty="0"/>
              <a:t>no cure </a:t>
            </a:r>
            <a:r>
              <a:rPr lang="en-US" dirty="0"/>
              <a:t>for Parkinson's disease, there are ways to </a:t>
            </a:r>
            <a:r>
              <a:rPr lang="en-US" b="1" dirty="0"/>
              <a:t>manage its symptoms </a:t>
            </a:r>
            <a:r>
              <a:rPr lang="en-US" dirty="0"/>
              <a:t>and improve the quality of life for patients.</a:t>
            </a:r>
          </a:p>
          <a:p>
            <a:pPr algn="l">
              <a:buSzPct val="150000"/>
            </a:pPr>
            <a:endParaRPr lang="en-US" dirty="0"/>
          </a:p>
          <a:p>
            <a:pPr algn="l">
              <a:buSzPct val="150000"/>
            </a:pPr>
            <a:endParaRPr lang="en-US" dirty="0"/>
          </a:p>
          <a:p>
            <a:pPr algn="l">
              <a:buSzPct val="150000"/>
            </a:pPr>
            <a:r>
              <a:rPr lang="en-US" dirty="0"/>
              <a:t>One of the approaches is adopting a comprehensive management strategy that combines </a:t>
            </a:r>
            <a:r>
              <a:rPr lang="en-US" b="1" dirty="0"/>
              <a:t>medical, lifestyle</a:t>
            </a:r>
            <a:r>
              <a:rPr lang="en-US" dirty="0"/>
              <a:t>, and supportive interventions tailored to the individual's needs.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EE3"/>
        </a:solidFill>
        <a:effectLst/>
      </p:bgPr>
    </p:bg>
    <p:spTree>
      <p:nvGrpSpPr>
        <p:cNvPr id="1" name="Shape 80">
          <a:extLst>
            <a:ext uri="{FF2B5EF4-FFF2-40B4-BE49-F238E27FC236}">
              <a16:creationId xmlns:a16="http://schemas.microsoft.com/office/drawing/2014/main" id="{BE1828FB-8E28-8F63-246D-1446AFEEA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>
            <a:extLst>
              <a:ext uri="{FF2B5EF4-FFF2-40B4-BE49-F238E27FC236}">
                <a16:creationId xmlns:a16="http://schemas.microsoft.com/office/drawing/2014/main" id="{6918B003-9FB6-A571-B033-341E366214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6</a:t>
            </a:fld>
            <a:endParaRPr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3D5E077-BF33-1286-5290-645B1E4AE271}"/>
              </a:ext>
            </a:extLst>
          </p:cNvPr>
          <p:cNvSpPr/>
          <p:nvPr/>
        </p:nvSpPr>
        <p:spPr>
          <a:xfrm>
            <a:off x="-22116" y="124905"/>
            <a:ext cx="5284591" cy="1246321"/>
          </a:xfrm>
          <a:custGeom>
            <a:avLst/>
            <a:gdLst>
              <a:gd name="connsiteX0" fmla="*/ 0 w 5457311"/>
              <a:gd name="connsiteY0" fmla="*/ 0 h 1038498"/>
              <a:gd name="connsiteX1" fmla="*/ 4938062 w 5457311"/>
              <a:gd name="connsiteY1" fmla="*/ 0 h 1038498"/>
              <a:gd name="connsiteX2" fmla="*/ 5457311 w 5457311"/>
              <a:gd name="connsiteY2" fmla="*/ 519249 h 1038498"/>
              <a:gd name="connsiteX3" fmla="*/ 5457310 w 5457311"/>
              <a:gd name="connsiteY3" fmla="*/ 519249 h 1038498"/>
              <a:gd name="connsiteX4" fmla="*/ 4938061 w 5457311"/>
              <a:gd name="connsiteY4" fmla="*/ 1038498 h 1038498"/>
              <a:gd name="connsiteX5" fmla="*/ 0 w 5457311"/>
              <a:gd name="connsiteY5" fmla="*/ 1038497 h 103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7311" h="1038498">
                <a:moveTo>
                  <a:pt x="0" y="0"/>
                </a:moveTo>
                <a:lnTo>
                  <a:pt x="4938062" y="0"/>
                </a:lnTo>
                <a:cubicBezTo>
                  <a:pt x="5224835" y="0"/>
                  <a:pt x="5457311" y="232476"/>
                  <a:pt x="5457311" y="519249"/>
                </a:cubicBezTo>
                <a:lnTo>
                  <a:pt x="5457310" y="519249"/>
                </a:lnTo>
                <a:cubicBezTo>
                  <a:pt x="5457310" y="806022"/>
                  <a:pt x="5224834" y="1038498"/>
                  <a:pt x="4938061" y="1038498"/>
                </a:cubicBezTo>
                <a:lnTo>
                  <a:pt x="0" y="1038497"/>
                </a:lnTo>
                <a:close/>
              </a:path>
            </a:pathLst>
          </a:custGeom>
          <a:solidFill>
            <a:srgbClr val="1F78B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EF1CE2B-1F21-75F4-1C5E-776A1491FAD0}"/>
              </a:ext>
            </a:extLst>
          </p:cNvPr>
          <p:cNvSpPr/>
          <p:nvPr/>
        </p:nvSpPr>
        <p:spPr>
          <a:xfrm>
            <a:off x="4195675" y="302251"/>
            <a:ext cx="985520" cy="93535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A7EA3-FCA2-88BF-659C-5D3ADBF6EB48}"/>
              </a:ext>
            </a:extLst>
          </p:cNvPr>
          <p:cNvSpPr txBox="1"/>
          <p:nvPr/>
        </p:nvSpPr>
        <p:spPr>
          <a:xfrm>
            <a:off x="4276955" y="329467"/>
            <a:ext cx="93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800" b="1" dirty="0">
                <a:solidFill>
                  <a:srgbClr val="1F78B4"/>
                </a:solidFill>
              </a:rPr>
              <a:t>01</a:t>
            </a:r>
            <a:endParaRPr lang="en-US" sz="4800" b="1" dirty="0">
              <a:solidFill>
                <a:srgbClr val="1F78B4"/>
              </a:solidFill>
            </a:endParaRP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ED1F1214-F123-36A0-DBFD-A18CF3DCC418}"/>
              </a:ext>
            </a:extLst>
          </p:cNvPr>
          <p:cNvSpPr txBox="1">
            <a:spLocks/>
          </p:cNvSpPr>
          <p:nvPr/>
        </p:nvSpPr>
        <p:spPr>
          <a:xfrm>
            <a:off x="-22115" y="195095"/>
            <a:ext cx="413651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iw" sz="3200" b="1" dirty="0"/>
              <a:t>Parkinson's Disease Management</a:t>
            </a:r>
            <a:endParaRPr lang="en-US" sz="3011" b="1" dirty="0"/>
          </a:p>
        </p:txBody>
      </p:sp>
      <p:pic>
        <p:nvPicPr>
          <p:cNvPr id="8" name="Picture 7" descr="A black and white circle with arrows around it&#10;&#10;Description automatically generated">
            <a:extLst>
              <a:ext uri="{FF2B5EF4-FFF2-40B4-BE49-F238E27FC236}">
                <a16:creationId xmlns:a16="http://schemas.microsoft.com/office/drawing/2014/main" id="{DF27F3D0-F912-236C-FA90-61349722A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" y="2374084"/>
            <a:ext cx="899181" cy="899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4732-F2AF-F46C-74FF-BD4167BEE559}"/>
              </a:ext>
            </a:extLst>
          </p:cNvPr>
          <p:cNvSpPr txBox="1"/>
          <p:nvPr/>
        </p:nvSpPr>
        <p:spPr>
          <a:xfrm>
            <a:off x="325787" y="3240167"/>
            <a:ext cx="2647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Consistent tracking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48BA85-4C0E-98D2-292B-B5639C59F9A7}"/>
              </a:ext>
            </a:extLst>
          </p:cNvPr>
          <p:cNvSpPr txBox="1"/>
          <p:nvPr/>
        </p:nvSpPr>
        <p:spPr>
          <a:xfrm>
            <a:off x="453270" y="3640277"/>
            <a:ext cx="1888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Symptoms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Medicines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Nutrition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en-US" dirty="0"/>
              <a:t>Physical Activities</a:t>
            </a:r>
          </a:p>
          <a:p>
            <a:endParaRPr lang="en-US" dirty="0"/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E58F28B-7085-FCFC-BB37-5D5D9B211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085" y="2184418"/>
            <a:ext cx="1223110" cy="12231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AC9E40-9B95-FF93-DB89-413EBBDB3007}"/>
              </a:ext>
            </a:extLst>
          </p:cNvPr>
          <p:cNvSpPr txBox="1"/>
          <p:nvPr/>
        </p:nvSpPr>
        <p:spPr>
          <a:xfrm>
            <a:off x="3152807" y="3232547"/>
            <a:ext cx="273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Structured daily routines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7CC3B6-3EE7-FEB8-FB5C-263FF74EE5C8}"/>
              </a:ext>
            </a:extLst>
          </p:cNvPr>
          <p:cNvSpPr txBox="1"/>
          <p:nvPr/>
        </p:nvSpPr>
        <p:spPr>
          <a:xfrm>
            <a:off x="3265179" y="3640277"/>
            <a:ext cx="2305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Help to identify patterns that improve symptom control.</a:t>
            </a:r>
            <a:endParaRPr lang="en-US" dirty="0"/>
          </a:p>
        </p:txBody>
      </p:sp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FED8AAB-5D30-3013-DB89-E78F9D2D1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939" y="2163091"/>
            <a:ext cx="1044505" cy="10445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B64373-E1DA-425D-AA86-49CB3900220D}"/>
              </a:ext>
            </a:extLst>
          </p:cNvPr>
          <p:cNvSpPr txBox="1"/>
          <p:nvPr/>
        </p:nvSpPr>
        <p:spPr>
          <a:xfrm>
            <a:off x="6520847" y="3232547"/>
            <a:ext cx="273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Proper Management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C84B0-113F-40CC-B7F6-110850F5224B}"/>
              </a:ext>
            </a:extLst>
          </p:cNvPr>
          <p:cNvSpPr txBox="1"/>
          <p:nvPr/>
        </p:nvSpPr>
        <p:spPr>
          <a:xfrm>
            <a:off x="6663699" y="3632657"/>
            <a:ext cx="2027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Improves: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dk1"/>
                </a:solidFill>
              </a:rPr>
              <a:t>Motor symptoms 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dk1"/>
                </a:solidFill>
              </a:rPr>
              <a:t>Non-motor symptoms such as  mood, sleep, and cognitive function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0EDD2-2F07-B06D-D562-EAA81A390939}"/>
              </a:ext>
            </a:extLst>
          </p:cNvPr>
          <p:cNvSpPr txBox="1"/>
          <p:nvPr/>
        </p:nvSpPr>
        <p:spPr>
          <a:xfrm>
            <a:off x="249832" y="1498645"/>
            <a:ext cx="8440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SzPct val="150000"/>
            </a:pPr>
            <a:r>
              <a:rPr lang="en-US" dirty="0"/>
              <a:t>Although there is </a:t>
            </a:r>
            <a:r>
              <a:rPr lang="en-US" b="1" dirty="0"/>
              <a:t>no cure </a:t>
            </a:r>
            <a:r>
              <a:rPr lang="en-US" dirty="0"/>
              <a:t>for Parkinson's disease, there are ways to </a:t>
            </a:r>
            <a:r>
              <a:rPr lang="en-US" b="1" dirty="0"/>
              <a:t>manage its symptoms </a:t>
            </a:r>
            <a:r>
              <a:rPr lang="en-US" dirty="0"/>
              <a:t>and improve the quality of life for patients.</a:t>
            </a:r>
          </a:p>
        </p:txBody>
      </p:sp>
    </p:spTree>
    <p:extLst>
      <p:ext uri="{BB962C8B-B14F-4D97-AF65-F5344CB8AC3E}">
        <p14:creationId xmlns:p14="http://schemas.microsoft.com/office/powerpoint/2010/main" val="144310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EE3"/>
        </a:solidFill>
        <a:effectLst/>
      </p:bgPr>
    </p:bg>
    <p:spTree>
      <p:nvGrpSpPr>
        <p:cNvPr id="1" name="Shape 87">
          <a:extLst>
            <a:ext uri="{FF2B5EF4-FFF2-40B4-BE49-F238E27FC236}">
              <a16:creationId xmlns:a16="http://schemas.microsoft.com/office/drawing/2014/main" id="{6CFD17F3-2F3D-007B-D5F9-860D48A08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>
            <a:extLst>
              <a:ext uri="{FF2B5EF4-FFF2-40B4-BE49-F238E27FC236}">
                <a16:creationId xmlns:a16="http://schemas.microsoft.com/office/drawing/2014/main" id="{6514B039-AF69-D810-DCF8-CFD376E76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748" y="1634102"/>
            <a:ext cx="3003612" cy="15216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b="1" u="sng" dirty="0">
                <a:solidFill>
                  <a:srgbClr val="161613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Manual Tracking</a:t>
            </a:r>
            <a:endParaRPr b="1" u="sng" dirty="0"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dirty="0">
                <a:solidFill>
                  <a:schemeClr val="dk1"/>
                </a:solidFill>
              </a:rPr>
              <a:t>Patients rely heavily on manually tracking their medication, </a:t>
            </a:r>
            <a:r>
              <a:rPr lang="en-US" sz="1400" dirty="0">
                <a:solidFill>
                  <a:schemeClr val="dk1"/>
                </a:solidFill>
              </a:rPr>
              <a:t>nutrition</a:t>
            </a:r>
            <a:r>
              <a:rPr lang="iw" sz="1400" dirty="0">
                <a:solidFill>
                  <a:schemeClr val="dk1"/>
                </a:solidFill>
              </a:rPr>
              <a:t>, and physical activity to manage their "ON" state</a:t>
            </a:r>
            <a:r>
              <a:rPr lang="en-US" sz="1400" dirty="0">
                <a:solidFill>
                  <a:schemeClr val="dk1"/>
                </a:solidFill>
              </a:rPr>
              <a:t> and “OFF” state</a:t>
            </a:r>
            <a:r>
              <a:rPr lang="iw" sz="1400" dirty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58551F8B-D55D-84D7-8D91-8E2624FE17BF}"/>
              </a:ext>
            </a:extLst>
          </p:cNvPr>
          <p:cNvSpPr txBox="1"/>
          <p:nvPr/>
        </p:nvSpPr>
        <p:spPr>
          <a:xfrm>
            <a:off x="257748" y="3215639"/>
            <a:ext cx="2704202" cy="168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800" b="1" u="sng" dirty="0">
                <a:solidFill>
                  <a:srgbClr val="161613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Traditional methods</a:t>
            </a:r>
            <a:endParaRPr sz="1800" b="1" u="sng" dirty="0">
              <a:solidFill>
                <a:srgbClr val="161613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161613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dirty="0">
                <a:solidFill>
                  <a:schemeClr val="dk1"/>
                </a:solidFill>
              </a:rPr>
              <a:t>Traditional methods, like Excel or Google Sheets, lead to errors due to cognitive challenges such as memory loss in some cases.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93" name="Google Shape;93;p16">
            <a:extLst>
              <a:ext uri="{FF2B5EF4-FFF2-40B4-BE49-F238E27FC236}">
                <a16:creationId xmlns:a16="http://schemas.microsoft.com/office/drawing/2014/main" id="{485756FF-DB2C-503D-022A-EECF949F97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7</a:t>
            </a:fld>
            <a:endParaRPr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0B3313F-2ADC-6842-53CE-949607C03F5B}"/>
              </a:ext>
            </a:extLst>
          </p:cNvPr>
          <p:cNvSpPr/>
          <p:nvPr/>
        </p:nvSpPr>
        <p:spPr>
          <a:xfrm>
            <a:off x="-6471" y="208200"/>
            <a:ext cx="4288911" cy="1231538"/>
          </a:xfrm>
          <a:custGeom>
            <a:avLst/>
            <a:gdLst>
              <a:gd name="connsiteX0" fmla="*/ 0 w 4715632"/>
              <a:gd name="connsiteY0" fmla="*/ 0 h 1038497"/>
              <a:gd name="connsiteX1" fmla="*/ 4247903 w 4715632"/>
              <a:gd name="connsiteY1" fmla="*/ 0 h 1038497"/>
              <a:gd name="connsiteX2" fmla="*/ 4715632 w 4715632"/>
              <a:gd name="connsiteY2" fmla="*/ 467729 h 1038497"/>
              <a:gd name="connsiteX3" fmla="*/ 4715632 w 4715632"/>
              <a:gd name="connsiteY3" fmla="*/ 570768 h 1038497"/>
              <a:gd name="connsiteX4" fmla="*/ 4247903 w 4715632"/>
              <a:gd name="connsiteY4" fmla="*/ 1038497 h 1038497"/>
              <a:gd name="connsiteX5" fmla="*/ 0 w 4715632"/>
              <a:gd name="connsiteY5" fmla="*/ 1038497 h 103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5632" h="1038497">
                <a:moveTo>
                  <a:pt x="0" y="0"/>
                </a:moveTo>
                <a:lnTo>
                  <a:pt x="4247903" y="0"/>
                </a:lnTo>
                <a:cubicBezTo>
                  <a:pt x="4506223" y="0"/>
                  <a:pt x="4715632" y="209409"/>
                  <a:pt x="4715632" y="467729"/>
                </a:cubicBezTo>
                <a:lnTo>
                  <a:pt x="4715632" y="570768"/>
                </a:lnTo>
                <a:cubicBezTo>
                  <a:pt x="4715632" y="829088"/>
                  <a:pt x="4506223" y="1038497"/>
                  <a:pt x="4247903" y="1038497"/>
                </a:cubicBezTo>
                <a:lnTo>
                  <a:pt x="0" y="1038497"/>
                </a:lnTo>
                <a:close/>
              </a:path>
            </a:pathLst>
          </a:custGeom>
          <a:solidFill>
            <a:srgbClr val="B2DF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E72A4DE-DC99-A8CE-2879-EDD3F9C24039}"/>
              </a:ext>
            </a:extLst>
          </p:cNvPr>
          <p:cNvSpPr/>
          <p:nvPr/>
        </p:nvSpPr>
        <p:spPr>
          <a:xfrm>
            <a:off x="3337560" y="369390"/>
            <a:ext cx="896340" cy="93535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4BBBD-6A1C-AA92-3FD8-6A8AE73F0691}"/>
              </a:ext>
            </a:extLst>
          </p:cNvPr>
          <p:cNvSpPr txBox="1"/>
          <p:nvPr/>
        </p:nvSpPr>
        <p:spPr>
          <a:xfrm>
            <a:off x="3352074" y="392251"/>
            <a:ext cx="873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800" b="1" dirty="0">
                <a:solidFill>
                  <a:srgbClr val="B2DF8A"/>
                </a:solidFill>
              </a:rPr>
              <a:t>02</a:t>
            </a:r>
            <a:endParaRPr lang="en-US" sz="4800" b="1" dirty="0">
              <a:solidFill>
                <a:srgbClr val="B2DF8A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47603-4AA5-CE40-FD18-2B880CED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341" y="392251"/>
            <a:ext cx="3316511" cy="987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F945C0-4B73-AB88-4FC7-31730D99999A}"/>
              </a:ext>
            </a:extLst>
          </p:cNvPr>
          <p:cNvSpPr txBox="1"/>
          <p:nvPr/>
        </p:nvSpPr>
        <p:spPr>
          <a:xfrm>
            <a:off x="3859532" y="1694587"/>
            <a:ext cx="2926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 u="sng" dirty="0">
                <a:solidFill>
                  <a:srgbClr val="161613"/>
                </a:solidFill>
                <a:latin typeface="DM Sans SemiBold"/>
              </a:rPr>
              <a:t>Cognitive Issues </a:t>
            </a:r>
          </a:p>
          <a:p>
            <a:pPr>
              <a:spcAft>
                <a:spcPts val="1200"/>
              </a:spcAft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Parkinson's patient experiences cognitive issues that 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 memory.</a:t>
            </a:r>
            <a:endParaRPr lang="en-US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4B0283-95CF-D99D-B38A-F16D3C9525F9}"/>
              </a:ext>
            </a:extLst>
          </p:cNvPr>
          <p:cNvSpPr txBox="1"/>
          <p:nvPr/>
        </p:nvSpPr>
        <p:spPr>
          <a:xfrm>
            <a:off x="3859532" y="3215639"/>
            <a:ext cx="29260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Aft>
                <a:spcPts val="1200"/>
              </a:spcAft>
            </a:pPr>
            <a:r>
              <a:rPr lang="en-US" sz="1800" b="1" u="sng" dirty="0">
                <a:solidFill>
                  <a:srgbClr val="161613"/>
                </a:solidFill>
                <a:latin typeface="DM Sans SemiBold"/>
              </a:rPr>
              <a:t>Insights</a:t>
            </a:r>
          </a:p>
          <a:p>
            <a:pPr rtl="0">
              <a:spcAft>
                <a:spcPts val="120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Caregiver derives 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the Parkinson's patient documentation to create a personalized treatment plan.</a:t>
            </a:r>
            <a:br>
              <a:rPr lang="en-US" dirty="0"/>
            </a:b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0D6846-B5D4-DDF7-A058-13655AB9F7A8}"/>
              </a:ext>
            </a:extLst>
          </p:cNvPr>
          <p:cNvCxnSpPr/>
          <p:nvPr/>
        </p:nvCxnSpPr>
        <p:spPr>
          <a:xfrm>
            <a:off x="3549510" y="1694587"/>
            <a:ext cx="0" cy="324071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7BFAEA-0BCB-F567-17A0-D3BAD2E76F60}"/>
              </a:ext>
            </a:extLst>
          </p:cNvPr>
          <p:cNvCxnSpPr/>
          <p:nvPr/>
        </p:nvCxnSpPr>
        <p:spPr>
          <a:xfrm>
            <a:off x="6833730" y="1686967"/>
            <a:ext cx="0" cy="324071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75786F-665C-1A9F-969E-9022B39F42F5}"/>
              </a:ext>
            </a:extLst>
          </p:cNvPr>
          <p:cNvSpPr txBox="1"/>
          <p:nvPr/>
        </p:nvSpPr>
        <p:spPr>
          <a:xfrm>
            <a:off x="7121881" y="2132022"/>
            <a:ext cx="1800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Aft>
                <a:spcPts val="1200"/>
              </a:spcAft>
            </a:pPr>
            <a:r>
              <a:rPr lang="en-US" sz="1800" b="1" dirty="0">
                <a:solidFill>
                  <a:srgbClr val="161613"/>
                </a:solidFill>
                <a:latin typeface="DM Sans SemiBold"/>
              </a:rPr>
              <a:t>Ineffective Treatment </a:t>
            </a:r>
            <a:endParaRPr lang="en-US" dirty="0"/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BDE60C-41C3-ABA6-ADAE-68F4DE72A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918" y="2820410"/>
            <a:ext cx="2114890" cy="21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2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EE3"/>
        </a:solidFill>
        <a:effectLst/>
      </p:bgPr>
    </p:bg>
    <p:spTree>
      <p:nvGrpSpPr>
        <p:cNvPr id="1" name="Shape 124">
          <a:extLst>
            <a:ext uri="{FF2B5EF4-FFF2-40B4-BE49-F238E27FC236}">
              <a16:creationId xmlns:a16="http://schemas.microsoft.com/office/drawing/2014/main" id="{5B936A09-3A38-F7C2-B055-94A28A3E7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>
            <a:extLst>
              <a:ext uri="{FF2B5EF4-FFF2-40B4-BE49-F238E27FC236}">
                <a16:creationId xmlns:a16="http://schemas.microsoft.com/office/drawing/2014/main" id="{DD1B9996-E20E-60D9-6404-7AA0C1C463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8</a:t>
            </a:fld>
            <a:endParaRPr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1B69DB8-4F54-0559-C5B6-78C7172A67E1}"/>
              </a:ext>
            </a:extLst>
          </p:cNvPr>
          <p:cNvSpPr/>
          <p:nvPr/>
        </p:nvSpPr>
        <p:spPr>
          <a:xfrm>
            <a:off x="-22333" y="54315"/>
            <a:ext cx="5770880" cy="989625"/>
          </a:xfrm>
          <a:custGeom>
            <a:avLst/>
            <a:gdLst>
              <a:gd name="connsiteX0" fmla="*/ 0 w 5435600"/>
              <a:gd name="connsiteY0" fmla="*/ 0 h 1038498"/>
              <a:gd name="connsiteX1" fmla="*/ 4916351 w 5435600"/>
              <a:gd name="connsiteY1" fmla="*/ 0 h 1038498"/>
              <a:gd name="connsiteX2" fmla="*/ 5435600 w 5435600"/>
              <a:gd name="connsiteY2" fmla="*/ 519249 h 1038498"/>
              <a:gd name="connsiteX3" fmla="*/ 5435599 w 5435600"/>
              <a:gd name="connsiteY3" fmla="*/ 519249 h 1038498"/>
              <a:gd name="connsiteX4" fmla="*/ 4916350 w 5435600"/>
              <a:gd name="connsiteY4" fmla="*/ 1038498 h 1038498"/>
              <a:gd name="connsiteX5" fmla="*/ 0 w 5435600"/>
              <a:gd name="connsiteY5" fmla="*/ 1038497 h 103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5600" h="1038498">
                <a:moveTo>
                  <a:pt x="0" y="0"/>
                </a:moveTo>
                <a:lnTo>
                  <a:pt x="4916351" y="0"/>
                </a:lnTo>
                <a:cubicBezTo>
                  <a:pt x="5203124" y="0"/>
                  <a:pt x="5435600" y="232476"/>
                  <a:pt x="5435600" y="519249"/>
                </a:cubicBezTo>
                <a:lnTo>
                  <a:pt x="5435599" y="519249"/>
                </a:lnTo>
                <a:cubicBezTo>
                  <a:pt x="5435599" y="806022"/>
                  <a:pt x="5203123" y="1038498"/>
                  <a:pt x="4916350" y="1038498"/>
                </a:cubicBezTo>
                <a:lnTo>
                  <a:pt x="0" y="1038497"/>
                </a:lnTo>
                <a:close/>
              </a:path>
            </a:pathLst>
          </a:custGeom>
          <a:solidFill>
            <a:srgbClr val="33A0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38FEB12-56CB-4AA9-7202-6F090B91D94A}"/>
              </a:ext>
            </a:extLst>
          </p:cNvPr>
          <p:cNvSpPr/>
          <p:nvPr/>
        </p:nvSpPr>
        <p:spPr>
          <a:xfrm>
            <a:off x="4744156" y="157456"/>
            <a:ext cx="944936" cy="786743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470B6-6DCA-991C-34DD-0678168128D8}"/>
              </a:ext>
            </a:extLst>
          </p:cNvPr>
          <p:cNvSpPr txBox="1"/>
          <p:nvPr/>
        </p:nvSpPr>
        <p:spPr>
          <a:xfrm>
            <a:off x="4797552" y="134597"/>
            <a:ext cx="880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33A02C"/>
                </a:solidFill>
              </a:rPr>
              <a:t>03</a:t>
            </a:r>
          </a:p>
        </p:txBody>
      </p:sp>
      <p:sp>
        <p:nvSpPr>
          <p:cNvPr id="8" name="Google Shape;89;p16">
            <a:extLst>
              <a:ext uri="{FF2B5EF4-FFF2-40B4-BE49-F238E27FC236}">
                <a16:creationId xmlns:a16="http://schemas.microsoft.com/office/drawing/2014/main" id="{ABE146F5-2C2D-0275-882F-C7BD66FF2DC7}"/>
              </a:ext>
            </a:extLst>
          </p:cNvPr>
          <p:cNvSpPr txBox="1">
            <a:spLocks/>
          </p:cNvSpPr>
          <p:nvPr/>
        </p:nvSpPr>
        <p:spPr>
          <a:xfrm>
            <a:off x="141012" y="120615"/>
            <a:ext cx="3559260" cy="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3020" b="1" dirty="0"/>
              <a:t>Development </a:t>
            </a:r>
          </a:p>
          <a:p>
            <a:pPr>
              <a:buSzPts val="990"/>
            </a:pPr>
            <a:r>
              <a:rPr lang="en-US" sz="1400" b="1" dirty="0"/>
              <a:t>Work Process With Michael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F693FF-2CD1-F680-EF58-413354CC2715}"/>
              </a:ext>
            </a:extLst>
          </p:cNvPr>
          <p:cNvSpPr txBox="1"/>
          <p:nvPr/>
        </p:nvSpPr>
        <p:spPr>
          <a:xfrm>
            <a:off x="6660260" y="854134"/>
            <a:ext cx="2000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Demonstrated the developed CareHub system to </a:t>
            </a:r>
            <a:r>
              <a:rPr lang="en-US" b="1" dirty="0"/>
              <a:t>Michael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Received positive feedback, as reflected in the SUS.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B5E9D6-7EA1-D8C5-8782-70FF4F2D2A5B}"/>
              </a:ext>
            </a:extLst>
          </p:cNvPr>
          <p:cNvSpPr txBox="1"/>
          <p:nvPr/>
        </p:nvSpPr>
        <p:spPr>
          <a:xfrm>
            <a:off x="5073776" y="3744740"/>
            <a:ext cx="19069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Presented initial CareHub screens to Michael, ensuring they met his needs for data entry and usability.</a:t>
            </a:r>
          </a:p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9AEE53-C5BC-DD32-2C6A-5C727FD156D2}"/>
              </a:ext>
            </a:extLst>
          </p:cNvPr>
          <p:cNvSpPr txBox="1"/>
          <p:nvPr/>
        </p:nvSpPr>
        <p:spPr>
          <a:xfrm>
            <a:off x="3625352" y="1095085"/>
            <a:ext cx="2000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 with </a:t>
            </a:r>
            <a:r>
              <a:rPr lang="en-US" b="1" dirty="0"/>
              <a:t>Michael’s nutritionist</a:t>
            </a:r>
            <a:r>
              <a:rPr lang="en-US" dirty="0"/>
              <a:t> to understand the impact of diet on Parkinson’s and bowel movements.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262FA7-F949-D178-D8E7-87537667E892}"/>
              </a:ext>
            </a:extLst>
          </p:cNvPr>
          <p:cNvSpPr txBox="1"/>
          <p:nvPr/>
        </p:nvSpPr>
        <p:spPr>
          <a:xfrm>
            <a:off x="833771" y="1119665"/>
            <a:ext cx="19428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Identified the need for a user-friendly app tailored to </a:t>
            </a:r>
            <a:r>
              <a:rPr lang="en-US" b="1" dirty="0"/>
              <a:t>Michael’s Parkinson’s condition</a:t>
            </a:r>
            <a:r>
              <a:rPr lang="en-US" dirty="0"/>
              <a:t>.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5BA5EFFF-504D-D8B7-92DA-00C38DC9C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308" y="3758505"/>
            <a:ext cx="257740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Observed Michael and other patients playing table tennis.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Reviewed Parkinson patient, physiotherapist, and coaches to refine app requirements.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7DCE34-9F4C-486F-29E0-01469BDF10F5}"/>
              </a:ext>
            </a:extLst>
          </p:cNvPr>
          <p:cNvSpPr txBox="1"/>
          <p:nvPr/>
        </p:nvSpPr>
        <p:spPr>
          <a:xfrm>
            <a:off x="908968" y="2216910"/>
            <a:ext cx="202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8FAFC"/>
                </a:solidFill>
              </a:rPr>
              <a:t>Kick-Off Meeting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71AA8E-3B14-55A0-9D0B-A3912E042E2B}"/>
              </a:ext>
            </a:extLst>
          </p:cNvPr>
          <p:cNvSpPr txBox="1"/>
          <p:nvPr/>
        </p:nvSpPr>
        <p:spPr>
          <a:xfrm>
            <a:off x="1753408" y="3567752"/>
            <a:ext cx="3029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8FAFC"/>
                </a:solidFill>
              </a:rPr>
              <a:t>Sports Hall Visit (</a:t>
            </a:r>
            <a:r>
              <a:rPr lang="en-US" sz="1600" b="1" dirty="0" err="1">
                <a:solidFill>
                  <a:srgbClr val="F8FAFC"/>
                </a:solidFill>
              </a:rPr>
              <a:t>Kadori</a:t>
            </a:r>
            <a:r>
              <a:rPr lang="en-US" sz="1600" b="1" dirty="0">
                <a:solidFill>
                  <a:srgbClr val="F8FAFC"/>
                </a:solidFill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AF807-3996-3450-379E-E6F56B1BDCE9}"/>
              </a:ext>
            </a:extLst>
          </p:cNvPr>
          <p:cNvSpPr txBox="1"/>
          <p:nvPr/>
        </p:nvSpPr>
        <p:spPr>
          <a:xfrm>
            <a:off x="3469725" y="2353414"/>
            <a:ext cx="231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8FAFC"/>
                </a:solidFill>
              </a:rPr>
              <a:t>Nutritionist Interview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84DF1A-A764-6F0B-A120-985B49BE28CF}"/>
              </a:ext>
            </a:extLst>
          </p:cNvPr>
          <p:cNvSpPr txBox="1"/>
          <p:nvPr/>
        </p:nvSpPr>
        <p:spPr>
          <a:xfrm>
            <a:off x="4960537" y="3518134"/>
            <a:ext cx="231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8FAFC"/>
                </a:solidFill>
              </a:rPr>
              <a:t>Prototype Review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241F6A-D1C4-248C-66AB-67B2D887AA36}"/>
              </a:ext>
            </a:extLst>
          </p:cNvPr>
          <p:cNvSpPr txBox="1"/>
          <p:nvPr/>
        </p:nvSpPr>
        <p:spPr>
          <a:xfrm>
            <a:off x="6558799" y="2316697"/>
            <a:ext cx="231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8FAFC"/>
                </a:solidFill>
              </a:rPr>
              <a:t>System Presentation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20D1D2-93F7-BBCD-A249-A67B4B75A6C1}"/>
              </a:ext>
            </a:extLst>
          </p:cNvPr>
          <p:cNvCxnSpPr>
            <a:cxnSpLocks/>
            <a:endCxn id="48" idx="2"/>
          </p:cNvCxnSpPr>
          <p:nvPr/>
        </p:nvCxnSpPr>
        <p:spPr>
          <a:xfrm flipH="1" flipV="1">
            <a:off x="1920642" y="2555464"/>
            <a:ext cx="637370" cy="962670"/>
          </a:xfrm>
          <a:prstGeom prst="straightConnector1">
            <a:avLst/>
          </a:prstGeom>
          <a:ln w="22225">
            <a:solidFill>
              <a:srgbClr val="002060"/>
            </a:solidFill>
            <a:prstDash val="sysDot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DD16072-94D7-BC38-37C9-45FB244E5C66}"/>
              </a:ext>
            </a:extLst>
          </p:cNvPr>
          <p:cNvCxnSpPr>
            <a:cxnSpLocks/>
          </p:cNvCxnSpPr>
          <p:nvPr/>
        </p:nvCxnSpPr>
        <p:spPr>
          <a:xfrm flipH="1">
            <a:off x="2911366" y="2774731"/>
            <a:ext cx="819806" cy="714703"/>
          </a:xfrm>
          <a:prstGeom prst="straightConnector1">
            <a:avLst/>
          </a:prstGeom>
          <a:ln w="22225">
            <a:solidFill>
              <a:srgbClr val="002060"/>
            </a:solidFill>
            <a:prstDash val="sysDot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10DE2B6-5D8F-C8E5-7D98-05362A099FE3}"/>
              </a:ext>
            </a:extLst>
          </p:cNvPr>
          <p:cNvCxnSpPr>
            <a:cxnSpLocks/>
          </p:cNvCxnSpPr>
          <p:nvPr/>
        </p:nvCxnSpPr>
        <p:spPr>
          <a:xfrm flipH="1" flipV="1">
            <a:off x="5021920" y="2706686"/>
            <a:ext cx="947956" cy="824790"/>
          </a:xfrm>
          <a:prstGeom prst="straightConnector1">
            <a:avLst/>
          </a:prstGeom>
          <a:ln w="22225">
            <a:solidFill>
              <a:srgbClr val="002060"/>
            </a:solidFill>
            <a:prstDash val="sysDot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88AAC1-A532-953F-3325-0B589BD1590E}"/>
              </a:ext>
            </a:extLst>
          </p:cNvPr>
          <p:cNvCxnSpPr>
            <a:cxnSpLocks/>
          </p:cNvCxnSpPr>
          <p:nvPr/>
        </p:nvCxnSpPr>
        <p:spPr>
          <a:xfrm flipH="1">
            <a:off x="6217397" y="2732690"/>
            <a:ext cx="1118824" cy="822161"/>
          </a:xfrm>
          <a:prstGeom prst="straightConnector1">
            <a:avLst/>
          </a:prstGeom>
          <a:ln w="22225">
            <a:solidFill>
              <a:srgbClr val="002060"/>
            </a:solidFill>
            <a:prstDash val="sysDot"/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0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6CEE3"/>
        </a:solidFill>
        <a:effectLst/>
      </p:bgPr>
    </p:bg>
    <p:spTree>
      <p:nvGrpSpPr>
        <p:cNvPr id="1" name="Shape 124">
          <a:extLst>
            <a:ext uri="{FF2B5EF4-FFF2-40B4-BE49-F238E27FC236}">
              <a16:creationId xmlns:a16="http://schemas.microsoft.com/office/drawing/2014/main" id="{8EE24004-F665-A4C2-C8D0-777621191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>
            <a:extLst>
              <a:ext uri="{FF2B5EF4-FFF2-40B4-BE49-F238E27FC236}">
                <a16:creationId xmlns:a16="http://schemas.microsoft.com/office/drawing/2014/main" id="{49EAED2B-A715-0D91-A6EA-4147412C50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9</a:t>
            </a:fld>
            <a:endParaRPr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A183CE0-434B-BE68-1491-C1088F831955}"/>
              </a:ext>
            </a:extLst>
          </p:cNvPr>
          <p:cNvSpPr/>
          <p:nvPr/>
        </p:nvSpPr>
        <p:spPr>
          <a:xfrm>
            <a:off x="-22333" y="54315"/>
            <a:ext cx="5770880" cy="989625"/>
          </a:xfrm>
          <a:custGeom>
            <a:avLst/>
            <a:gdLst>
              <a:gd name="connsiteX0" fmla="*/ 0 w 5435600"/>
              <a:gd name="connsiteY0" fmla="*/ 0 h 1038498"/>
              <a:gd name="connsiteX1" fmla="*/ 4916351 w 5435600"/>
              <a:gd name="connsiteY1" fmla="*/ 0 h 1038498"/>
              <a:gd name="connsiteX2" fmla="*/ 5435600 w 5435600"/>
              <a:gd name="connsiteY2" fmla="*/ 519249 h 1038498"/>
              <a:gd name="connsiteX3" fmla="*/ 5435599 w 5435600"/>
              <a:gd name="connsiteY3" fmla="*/ 519249 h 1038498"/>
              <a:gd name="connsiteX4" fmla="*/ 4916350 w 5435600"/>
              <a:gd name="connsiteY4" fmla="*/ 1038498 h 1038498"/>
              <a:gd name="connsiteX5" fmla="*/ 0 w 5435600"/>
              <a:gd name="connsiteY5" fmla="*/ 1038497 h 103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35600" h="1038498">
                <a:moveTo>
                  <a:pt x="0" y="0"/>
                </a:moveTo>
                <a:lnTo>
                  <a:pt x="4916351" y="0"/>
                </a:lnTo>
                <a:cubicBezTo>
                  <a:pt x="5203124" y="0"/>
                  <a:pt x="5435600" y="232476"/>
                  <a:pt x="5435600" y="519249"/>
                </a:cubicBezTo>
                <a:lnTo>
                  <a:pt x="5435599" y="519249"/>
                </a:lnTo>
                <a:cubicBezTo>
                  <a:pt x="5435599" y="806022"/>
                  <a:pt x="5203123" y="1038498"/>
                  <a:pt x="4916350" y="1038498"/>
                </a:cubicBezTo>
                <a:lnTo>
                  <a:pt x="0" y="1038497"/>
                </a:lnTo>
                <a:close/>
              </a:path>
            </a:pathLst>
          </a:custGeom>
          <a:solidFill>
            <a:srgbClr val="33A0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389BA59-6245-79EB-957A-849BB3BA2354}"/>
              </a:ext>
            </a:extLst>
          </p:cNvPr>
          <p:cNvSpPr/>
          <p:nvPr/>
        </p:nvSpPr>
        <p:spPr>
          <a:xfrm>
            <a:off x="4744156" y="157456"/>
            <a:ext cx="944936" cy="786743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EF325-D027-2AAA-050C-4F9A96C7F44D}"/>
              </a:ext>
            </a:extLst>
          </p:cNvPr>
          <p:cNvSpPr txBox="1"/>
          <p:nvPr/>
        </p:nvSpPr>
        <p:spPr>
          <a:xfrm>
            <a:off x="4797552" y="134597"/>
            <a:ext cx="880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33A02C"/>
                </a:solidFill>
              </a:rPr>
              <a:t>03</a:t>
            </a:r>
          </a:p>
        </p:txBody>
      </p:sp>
      <p:sp>
        <p:nvSpPr>
          <p:cNvPr id="8" name="Google Shape;89;p16">
            <a:extLst>
              <a:ext uri="{FF2B5EF4-FFF2-40B4-BE49-F238E27FC236}">
                <a16:creationId xmlns:a16="http://schemas.microsoft.com/office/drawing/2014/main" id="{BA33EB57-B42F-BE60-B90F-A21A21389193}"/>
              </a:ext>
            </a:extLst>
          </p:cNvPr>
          <p:cNvSpPr txBox="1">
            <a:spLocks/>
          </p:cNvSpPr>
          <p:nvPr/>
        </p:nvSpPr>
        <p:spPr>
          <a:xfrm>
            <a:off x="141012" y="120615"/>
            <a:ext cx="3559260" cy="9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3020" b="1" dirty="0"/>
              <a:t>Development </a:t>
            </a:r>
          </a:p>
          <a:p>
            <a:pPr>
              <a:buSzPts val="990"/>
            </a:pPr>
            <a:r>
              <a:rPr lang="en-US" sz="1400" b="1" dirty="0"/>
              <a:t>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D63BA-77DD-D18D-BD28-160886879F50}"/>
              </a:ext>
            </a:extLst>
          </p:cNvPr>
          <p:cNvSpPr txBox="1"/>
          <p:nvPr/>
        </p:nvSpPr>
        <p:spPr>
          <a:xfrm>
            <a:off x="1293720" y="1404269"/>
            <a:ext cx="30883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Functional Requirements: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Logging important data:</a:t>
            </a:r>
          </a:p>
          <a:p>
            <a:r>
              <a:rPr lang="en-US" dirty="0"/>
              <a:t>	Symptom</a:t>
            </a:r>
          </a:p>
          <a:p>
            <a:r>
              <a:rPr lang="en-US" dirty="0"/>
              <a:t>	Medicine</a:t>
            </a:r>
          </a:p>
          <a:p>
            <a:r>
              <a:rPr lang="en-US" dirty="0"/>
              <a:t>	Nutrition</a:t>
            </a:r>
          </a:p>
          <a:p>
            <a:r>
              <a:rPr lang="en-US" dirty="0"/>
              <a:t>	Training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User authentication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visualization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98339-35FA-E047-A14F-E07266F1EA69}"/>
              </a:ext>
            </a:extLst>
          </p:cNvPr>
          <p:cNvSpPr txBox="1"/>
          <p:nvPr/>
        </p:nvSpPr>
        <p:spPr>
          <a:xfrm>
            <a:off x="4744156" y="1397576"/>
            <a:ext cx="308837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Non-Functional Requirements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Intuitive interface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Minimal scrolling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User-centric design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security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Easy maintenance</a:t>
            </a:r>
          </a:p>
        </p:txBody>
      </p:sp>
    </p:spTree>
    <p:extLst>
      <p:ext uri="{BB962C8B-B14F-4D97-AF65-F5344CB8AC3E}">
        <p14:creationId xmlns:p14="http://schemas.microsoft.com/office/powerpoint/2010/main" val="21832717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1209</Words>
  <Application>Microsoft Office PowerPoint</Application>
  <PresentationFormat>On-screen Show (16:9)</PresentationFormat>
  <Paragraphs>211</Paragraphs>
  <Slides>17</Slides>
  <Notes>16</Notes>
  <HiddenSlides>2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Barlow Condensed</vt:lpstr>
      <vt:lpstr>Wingdings</vt:lpstr>
      <vt:lpstr>DM Sans SemiBold</vt:lpstr>
      <vt:lpstr>Times New Roman</vt:lpstr>
      <vt:lpstr>Oxygen Light</vt:lpstr>
      <vt:lpstr>Arial</vt:lpstr>
      <vt:lpstr>Simple Light</vt:lpstr>
      <vt:lpstr>CareHub Development of an Application for Daily Management and Support for Parkinson's Patients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 Feel free to ask any question!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אבירם פישמן</dc:creator>
  <cp:lastModifiedBy>אבירם פישמן</cp:lastModifiedBy>
  <cp:revision>46</cp:revision>
  <dcterms:modified xsi:type="dcterms:W3CDTF">2025-02-03T20:35:07Z</dcterms:modified>
</cp:coreProperties>
</file>