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1" r:id="rId10"/>
    <p:sldId id="269" r:id="rId11"/>
    <p:sldId id="260" r:id="rId12"/>
    <p:sldId id="267" r:id="rId13"/>
    <p:sldId id="271" r:id="rId14"/>
    <p:sldId id="270" r:id="rId15"/>
    <p:sldId id="262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95" autoAdjust="0"/>
  </p:normalViewPr>
  <p:slideViewPr>
    <p:cSldViewPr snapToGrid="0" snapToObjects="1">
      <p:cViewPr varScale="1">
        <p:scale>
          <a:sx n="72" d="100"/>
          <a:sy n="72" d="100"/>
        </p:scale>
        <p:origin x="-21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alunos com Dificuldades na Aprendizagem da Leitura (DAL)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Alunos com DAL (20%)</c:v>
                </c:pt>
                <c:pt idx="1">
                  <c:v>Alunos sem DAL (80%)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20.0</c:v>
                </c:pt>
                <c:pt idx="1">
                  <c:v>80.0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C83C-2FD4-2A44-94A7-ED8601EE4547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343B-6A7C-B34D-AA83-F34B9D1AA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3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9006E-6CE7-394F-AD97-3C2111D94D74}" type="datetimeFigureOut">
              <a:rPr lang="en-US" smtClean="0"/>
              <a:t>09/02/15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EFFA4-5E31-DA48-BAF7-744787703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Saber </a:t>
            </a:r>
            <a:r>
              <a:rPr lang="en-US" dirty="0" err="1" smtClean="0"/>
              <a:t>ler</a:t>
            </a:r>
            <a:r>
              <a:rPr lang="en-US" dirty="0" smtClean="0"/>
              <a:t>, </a:t>
            </a:r>
            <a:r>
              <a:rPr lang="en-US" dirty="0" err="1" smtClean="0"/>
              <a:t>conhecer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palavras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fundamental.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FFA4-5E31-DA48-BAF7-7447877030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5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Consciencia</a:t>
            </a:r>
            <a:r>
              <a:rPr lang="en-US" b="1" dirty="0" smtClean="0"/>
              <a:t> da </a:t>
            </a:r>
            <a:r>
              <a:rPr lang="en-US" b="1" dirty="0" err="1" smtClean="0"/>
              <a:t>palavra</a:t>
            </a:r>
            <a:r>
              <a:rPr lang="en-US" dirty="0" smtClean="0"/>
              <a:t> – </a:t>
            </a:r>
            <a:r>
              <a:rPr lang="en-US" dirty="0" err="1" smtClean="0"/>
              <a:t>Identificar</a:t>
            </a:r>
            <a:r>
              <a:rPr lang="en-US" dirty="0" smtClean="0"/>
              <a:t>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existem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.</a:t>
            </a:r>
            <a:endParaRPr lang="pt-BR" dirty="0" smtClean="0"/>
          </a:p>
          <a:p>
            <a:r>
              <a:rPr lang="pt-BR" b="1" dirty="0" err="1" smtClean="0"/>
              <a:t>Consciencia</a:t>
            </a:r>
            <a:r>
              <a:rPr lang="pt-BR" b="1" dirty="0" smtClean="0"/>
              <a:t> sil</a:t>
            </a:r>
            <a:r>
              <a:rPr lang="pt-BR" b="1" dirty="0" smtClean="0"/>
              <a:t>ábica (sensibilidade à rima) -</a:t>
            </a:r>
            <a:r>
              <a:rPr lang="pt-BR" b="0" dirty="0" smtClean="0"/>
              <a:t> Cantar quadras com rimas, identificando as palavras que rimam.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 smtClean="0"/>
              <a:t>Consciencia</a:t>
            </a:r>
            <a:r>
              <a:rPr lang="pt-BR" b="1" dirty="0" smtClean="0"/>
              <a:t> silábica (Segmentação silábica) </a:t>
            </a:r>
            <a:r>
              <a:rPr lang="en-US" b="1" dirty="0" smtClean="0"/>
              <a:t>–</a:t>
            </a:r>
            <a:r>
              <a:rPr lang="pt-BR" b="0" dirty="0" smtClean="0"/>
              <a:t> Identificação das silabas nas palavras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 smtClean="0"/>
              <a:t>Consciencia</a:t>
            </a:r>
            <a:r>
              <a:rPr lang="pt-BR" b="1" dirty="0" smtClean="0"/>
              <a:t> silábica (</a:t>
            </a:r>
            <a:r>
              <a:rPr lang="pt-BR" b="1" dirty="0" err="1" smtClean="0"/>
              <a:t>Junçao</a:t>
            </a:r>
            <a:r>
              <a:rPr lang="pt-BR" b="1" dirty="0" smtClean="0"/>
              <a:t> de s</a:t>
            </a:r>
            <a:r>
              <a:rPr lang="pt-BR" b="1" dirty="0" smtClean="0"/>
              <a:t>í</a:t>
            </a:r>
            <a:r>
              <a:rPr lang="pt-BR" b="1" dirty="0" smtClean="0"/>
              <a:t>labas) </a:t>
            </a:r>
            <a:r>
              <a:rPr lang="en-US" b="1" dirty="0" smtClean="0"/>
              <a:t>–</a:t>
            </a:r>
            <a:r>
              <a:rPr lang="pt-BR" b="0" dirty="0" smtClean="0"/>
              <a:t> Juntar</a:t>
            </a:r>
            <a:r>
              <a:rPr lang="pt-BR" b="0" baseline="0" dirty="0" smtClean="0"/>
              <a:t> s</a:t>
            </a:r>
            <a:r>
              <a:rPr lang="pt-BR" b="0" baseline="0" dirty="0" smtClean="0"/>
              <a:t>ílabas de forma a construir palavras (dados com silabas dos lados, e juntar os dados)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 smtClean="0"/>
              <a:t>Consciencia</a:t>
            </a:r>
            <a:r>
              <a:rPr lang="pt-BR" b="1" dirty="0" smtClean="0"/>
              <a:t> silábica (Manipulaç</a:t>
            </a:r>
            <a:r>
              <a:rPr lang="pt-BR" b="1" dirty="0" smtClean="0"/>
              <a:t>ão de unidades silábicas</a:t>
            </a:r>
            <a:r>
              <a:rPr lang="pt-BR" b="1" dirty="0" smtClean="0"/>
              <a:t>) </a:t>
            </a:r>
            <a:r>
              <a:rPr lang="en-US" b="1" dirty="0" smtClean="0"/>
              <a:t>–</a:t>
            </a:r>
            <a:r>
              <a:rPr lang="pt-BR" b="0" dirty="0" smtClean="0"/>
              <a:t> Remover silabas da palavra e verificar se a palavra</a:t>
            </a:r>
            <a:r>
              <a:rPr lang="pt-BR" b="0" baseline="0" dirty="0" smtClean="0"/>
              <a:t> resultante faz sentido. Identificar a s</a:t>
            </a:r>
            <a:r>
              <a:rPr lang="pt-BR" b="0" baseline="0" dirty="0" smtClean="0"/>
              <a:t>ílaba tónica.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 smtClean="0"/>
              <a:t>Consciencia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fon</a:t>
            </a:r>
            <a:r>
              <a:rPr lang="pt-BR" b="1" baseline="0" dirty="0" err="1" smtClean="0"/>
              <a:t>émica</a:t>
            </a:r>
            <a:r>
              <a:rPr lang="pt-BR" b="1" baseline="0" dirty="0" smtClean="0"/>
              <a:t> </a:t>
            </a:r>
            <a:r>
              <a:rPr lang="en-US" b="1" dirty="0" smtClean="0"/>
              <a:t>–</a:t>
            </a:r>
            <a:r>
              <a:rPr lang="pt-BR" b="0" dirty="0" smtClean="0"/>
              <a:t> Identificar as s</a:t>
            </a:r>
            <a:r>
              <a:rPr lang="pt-BR" b="0" dirty="0" smtClean="0"/>
              <a:t>ílabas</a:t>
            </a:r>
            <a:r>
              <a:rPr lang="pt-BR" b="0" baseline="0" dirty="0" smtClean="0"/>
              <a:t> atrav</a:t>
            </a:r>
            <a:r>
              <a:rPr lang="pt-BR" b="0" baseline="0" dirty="0" smtClean="0"/>
              <a:t>és de sons. Um exemplo mais à frente.</a:t>
            </a:r>
            <a:endParaRPr lang="pt-BR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EFFA4-5E31-DA48-BAF7-744787703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1688955" y="6044184"/>
            <a:ext cx="7455045" cy="713232"/>
          </a:xfrm>
          <a:prstGeom prst="rect">
            <a:avLst/>
          </a:prstGeom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88956" y="6050036"/>
            <a:ext cx="7378844" cy="707379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unos.di.uminho.pt/~a54817/tese/jogos/html/1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8955" y="1314824"/>
            <a:ext cx="7260809" cy="2450351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sz="3100" dirty="0"/>
              <a:t>Plataforma educativa online de avaliação e intervenção nas dificuldades de </a:t>
            </a:r>
            <a:r>
              <a:rPr lang="pt-BR" sz="3100" dirty="0" smtClean="0"/>
              <a:t>aprendizagem </a:t>
            </a:r>
            <a:r>
              <a:rPr lang="is-IS" sz="3100" dirty="0"/>
              <a:t>da </a:t>
            </a:r>
            <a:r>
              <a:rPr lang="is-IS" sz="3100" dirty="0" smtClean="0"/>
              <a:t>leitura </a:t>
            </a:r>
            <a:br>
              <a:rPr lang="is-IS" sz="3100" dirty="0" smtClean="0"/>
            </a:br>
            <a:r>
              <a:rPr lang="is-IS" sz="1800" dirty="0" smtClean="0"/>
              <a:t> </a:t>
            </a:r>
            <a:r>
              <a:rPr lang="is-IS" sz="3100" dirty="0"/>
              <a:t/>
            </a:r>
            <a:br>
              <a:rPr lang="is-IS" sz="3100" dirty="0"/>
            </a:br>
            <a:r>
              <a:rPr lang="is-IS" sz="2000" dirty="0" smtClean="0"/>
              <a:t>Consciência fonológica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956" y="6066119"/>
            <a:ext cx="7378844" cy="656927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Universidade do Minho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n-US" sz="1700" dirty="0" smtClean="0"/>
              <a:t>E</a:t>
            </a:r>
            <a:r>
              <a:rPr lang="pt-BR" sz="1700" dirty="0" err="1" smtClean="0"/>
              <a:t>scola</a:t>
            </a:r>
            <a:r>
              <a:rPr lang="pt-BR" sz="1700" dirty="0" smtClean="0"/>
              <a:t> de Engenharia - Mestrado </a:t>
            </a:r>
            <a:r>
              <a:rPr lang="pt-BR" sz="1700" dirty="0" smtClean="0"/>
              <a:t>em Engenharia Informática</a:t>
            </a:r>
            <a:endParaRPr lang="en-US" sz="1700" dirty="0"/>
          </a:p>
        </p:txBody>
      </p:sp>
      <p:pic>
        <p:nvPicPr>
          <p:cNvPr id="4" name="Picture 3" descr="DI-U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3" y="6079919"/>
            <a:ext cx="1283208" cy="643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8956" y="4467412"/>
            <a:ext cx="62249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André Filipe Pinto </a:t>
            </a:r>
            <a:r>
              <a:rPr lang="en-US" sz="2000" dirty="0" smtClean="0"/>
              <a:t>Vieira – PG22777</a:t>
            </a:r>
            <a:endParaRPr lang="en-US" sz="2000" dirty="0" smtClean="0"/>
          </a:p>
          <a:p>
            <a:r>
              <a:rPr lang="en-US" sz="1400" dirty="0" smtClean="0"/>
              <a:t> </a:t>
            </a:r>
          </a:p>
          <a:p>
            <a:r>
              <a:rPr lang="en-US" sz="1600" u="sng" dirty="0" err="1" smtClean="0"/>
              <a:t>Orientador</a:t>
            </a:r>
            <a:r>
              <a:rPr lang="en-US" sz="1600" dirty="0" smtClean="0"/>
              <a:t>: </a:t>
            </a:r>
            <a:r>
              <a:rPr lang="en-US" sz="1600" dirty="0" err="1" smtClean="0"/>
              <a:t>João</a:t>
            </a:r>
            <a:r>
              <a:rPr lang="en-US" sz="1600" dirty="0" smtClean="0"/>
              <a:t> Miguel </a:t>
            </a:r>
            <a:r>
              <a:rPr lang="en-US" sz="1600" dirty="0" err="1" smtClean="0"/>
              <a:t>Fernandes</a:t>
            </a:r>
            <a:endParaRPr lang="en-US" sz="1600" dirty="0" smtClean="0"/>
          </a:p>
          <a:p>
            <a:r>
              <a:rPr lang="en-US" sz="1600" u="sng" dirty="0" smtClean="0"/>
              <a:t>Co-</a:t>
            </a:r>
            <a:r>
              <a:rPr lang="en-US" sz="1600" u="sng" dirty="0" err="1" smtClean="0"/>
              <a:t>orientador</a:t>
            </a:r>
            <a:r>
              <a:rPr lang="en-US" sz="1600" dirty="0" smtClean="0"/>
              <a:t>: Maria </a:t>
            </a:r>
            <a:r>
              <a:rPr lang="en-US" sz="1600" dirty="0" err="1" smtClean="0"/>
              <a:t>Iolanda</a:t>
            </a:r>
            <a:r>
              <a:rPr lang="en-US" sz="1600" dirty="0" smtClean="0"/>
              <a:t> Ferreira Silva </a:t>
            </a:r>
            <a:r>
              <a:rPr lang="en-US" sz="1600" dirty="0" err="1" smtClean="0"/>
              <a:t>Ribeiro</a:t>
            </a:r>
            <a:r>
              <a:rPr lang="en-US" sz="1600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Escola</a:t>
            </a:r>
            <a:r>
              <a:rPr lang="en-US" sz="1600" dirty="0" smtClean="0"/>
              <a:t> de </a:t>
            </a:r>
            <a:r>
              <a:rPr lang="en-US" sz="1600" dirty="0" err="1" smtClean="0"/>
              <a:t>Psicologia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Estado de arte (</a:t>
            </a:r>
            <a:r>
              <a:rPr lang="en-US" dirty="0" err="1" smtClean="0"/>
              <a:t>consci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fonológica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 rot="16200000">
            <a:off x="-1141502" y="3282575"/>
            <a:ext cx="4419600" cy="1359648"/>
          </a:xfrm>
        </p:spPr>
        <p:txBody>
          <a:bodyPr>
            <a:normAutofit fontScale="85000" lnSpcReduction="20000"/>
          </a:bodyPr>
          <a:lstStyle/>
          <a:p>
            <a:pPr marL="0" lvl="1" indent="0" algn="ctr"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</a:pPr>
            <a:r>
              <a:rPr lang="en-US" sz="2600" dirty="0" err="1"/>
              <a:t>Atividades</a:t>
            </a:r>
            <a:r>
              <a:rPr lang="en-US" sz="2600" dirty="0"/>
              <a:t> </a:t>
            </a:r>
            <a:r>
              <a:rPr lang="en-US" sz="2600" dirty="0" err="1"/>
              <a:t>propostas</a:t>
            </a:r>
            <a:r>
              <a:rPr lang="en-US" sz="2600" dirty="0"/>
              <a:t> </a:t>
            </a:r>
            <a:r>
              <a:rPr lang="en-US" sz="2600" dirty="0" err="1"/>
              <a:t>apresentadas</a:t>
            </a:r>
            <a:r>
              <a:rPr lang="en-US" sz="2600" dirty="0"/>
              <a:t> </a:t>
            </a:r>
            <a:r>
              <a:rPr lang="en-US" sz="2600" dirty="0" err="1"/>
              <a:t>pelo</a:t>
            </a:r>
            <a:r>
              <a:rPr lang="en-US" sz="2600" dirty="0"/>
              <a:t> </a:t>
            </a:r>
            <a:r>
              <a:rPr lang="en-US" sz="2600" dirty="0" smtClean="0"/>
              <a:t>PNEP </a:t>
            </a:r>
            <a:r>
              <a:rPr lang="en-US" sz="2800" dirty="0"/>
              <a:t>(</a:t>
            </a:r>
            <a:r>
              <a:rPr lang="pt-BR" sz="2800" dirty="0"/>
              <a:t>Programa Nacional de Ensino de Português</a:t>
            </a:r>
            <a:r>
              <a:rPr lang="en-US" sz="2800" dirty="0"/>
              <a:t>)</a:t>
            </a:r>
          </a:p>
          <a:p>
            <a:pPr marL="0" lvl="1" indent="0" algn="ctr">
              <a:spcBef>
                <a:spcPts val="700"/>
              </a:spcBef>
              <a:spcAft>
                <a:spcPts val="1000"/>
              </a:spcAft>
              <a:buClr>
                <a:schemeClr val="accent2"/>
              </a:buClr>
              <a:buSzPct val="60000"/>
            </a:pPr>
            <a:endParaRPr lang="en-US" sz="2600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7176" y="1752600"/>
            <a:ext cx="6775824" cy="44196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Consciência da </a:t>
            </a:r>
            <a:r>
              <a:rPr lang="pt-BR" dirty="0" smtClean="0"/>
              <a:t>palavra</a:t>
            </a:r>
          </a:p>
          <a:p>
            <a:r>
              <a:rPr lang="pt-BR" dirty="0" smtClean="0"/>
              <a:t>Consciência silábica</a:t>
            </a:r>
          </a:p>
          <a:p>
            <a:pPr lvl="1"/>
            <a:r>
              <a:rPr lang="pt-BR" dirty="0"/>
              <a:t>Sensibilidade à </a:t>
            </a:r>
            <a:r>
              <a:rPr lang="pt-BR" dirty="0" smtClean="0"/>
              <a:t>rima</a:t>
            </a:r>
          </a:p>
          <a:p>
            <a:pPr lvl="1"/>
            <a:r>
              <a:rPr lang="pt-BR" dirty="0"/>
              <a:t>Segmentação </a:t>
            </a:r>
            <a:r>
              <a:rPr lang="pt-BR" dirty="0" smtClean="0"/>
              <a:t>silábica</a:t>
            </a:r>
          </a:p>
          <a:p>
            <a:pPr lvl="1"/>
            <a:r>
              <a:rPr lang="pt-BR" dirty="0"/>
              <a:t>Junção de </a:t>
            </a:r>
            <a:r>
              <a:rPr lang="pt-BR" dirty="0" smtClean="0"/>
              <a:t>sílabas</a:t>
            </a:r>
          </a:p>
          <a:p>
            <a:pPr lvl="1"/>
            <a:r>
              <a:rPr lang="pt-BR" dirty="0"/>
              <a:t>Manipulação de unidades </a:t>
            </a:r>
            <a:r>
              <a:rPr lang="pt-BR" dirty="0" smtClean="0"/>
              <a:t>silábicas</a:t>
            </a:r>
          </a:p>
          <a:p>
            <a:r>
              <a:rPr lang="pt-BR" dirty="0"/>
              <a:t>Consciência </a:t>
            </a:r>
            <a:r>
              <a:rPr lang="pt-BR" dirty="0" err="1" smtClean="0"/>
              <a:t>fonémica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b="1" u="sng" dirty="0" smtClean="0"/>
              <a:t>Tarefas realizadas em contexto de sala de aula.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76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59" y="2965076"/>
            <a:ext cx="3414806" cy="34148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11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Criação </a:t>
            </a:r>
            <a:r>
              <a:rPr lang="pt-BR" dirty="0"/>
              <a:t>de uma plataforma educativa online na qual se </a:t>
            </a:r>
            <a:r>
              <a:rPr lang="pt-BR" dirty="0" smtClean="0"/>
              <a:t>disponibilizarão </a:t>
            </a:r>
            <a:r>
              <a:rPr lang="pt-BR" dirty="0"/>
              <a:t>um conjunto de atividades e materiais de avaliação e intervenção nas DAL.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1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13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Untitled.pd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1" b="14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2577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3048000"/>
            <a:ext cx="81534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hlinkClick r:id="rId2"/>
              </a:rPr>
              <a:t>Exemplos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j</a:t>
            </a:r>
            <a:r>
              <a:rPr lang="en-US" dirty="0" err="1" smtClean="0">
                <a:hlinkClick r:id="rId2"/>
              </a:rPr>
              <a:t>á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implementados</a:t>
            </a:r>
            <a:endParaRPr lang="en-US" dirty="0">
              <a:hlinkClick r:id="rId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14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15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dirty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de material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intervir</a:t>
            </a:r>
            <a:r>
              <a:rPr lang="en-US" dirty="0" smtClean="0"/>
              <a:t>/</a:t>
            </a:r>
            <a:r>
              <a:rPr lang="en-US" dirty="0" err="1" smtClean="0"/>
              <a:t>apoiar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aprendizagem</a:t>
            </a:r>
            <a:r>
              <a:rPr lang="en-US" dirty="0" smtClean="0"/>
              <a:t> da </a:t>
            </a:r>
            <a:r>
              <a:rPr lang="en-US" dirty="0" err="1" smtClean="0"/>
              <a:t>leitura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digital: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exig</a:t>
            </a:r>
            <a:r>
              <a:rPr lang="en-US" dirty="0" err="1" smtClean="0"/>
              <a:t>ência</a:t>
            </a:r>
            <a:r>
              <a:rPr lang="en-US" dirty="0" smtClean="0"/>
              <a:t> dos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aprendizagem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professores</a:t>
            </a:r>
            <a:r>
              <a:rPr lang="en-US" dirty="0" smtClean="0"/>
              <a:t>, </a:t>
            </a:r>
            <a:r>
              <a:rPr lang="en-US" dirty="0" err="1" smtClean="0"/>
              <a:t>psicólogos</a:t>
            </a:r>
            <a:r>
              <a:rPr lang="en-US" dirty="0" smtClean="0"/>
              <a:t>, </a:t>
            </a:r>
            <a:r>
              <a:rPr lang="en-US" dirty="0" err="1" smtClean="0"/>
              <a:t>terapeutas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poderão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bom</a:t>
            </a:r>
            <a:r>
              <a:rPr lang="en-US" dirty="0" smtClean="0"/>
              <a:t> </a:t>
            </a:r>
            <a:r>
              <a:rPr lang="en-US" dirty="0" err="1" smtClean="0"/>
              <a:t>caminho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colmatar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problemática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proximidade</a:t>
            </a:r>
            <a:r>
              <a:rPr lang="en-US" dirty="0" smtClean="0"/>
              <a:t> das </a:t>
            </a:r>
            <a:r>
              <a:rPr lang="en-US" dirty="0" err="1" smtClean="0"/>
              <a:t>crianças</a:t>
            </a:r>
            <a:r>
              <a:rPr lang="en-US" dirty="0" smtClean="0"/>
              <a:t> com as </a:t>
            </a:r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93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dirty="0" err="1" smtClean="0"/>
              <a:t>Contextualização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err="1" smtClean="0"/>
              <a:t>Problemas</a:t>
            </a:r>
            <a:r>
              <a:rPr lang="en-US" dirty="0" smtClean="0"/>
              <a:t>/</a:t>
            </a:r>
            <a:r>
              <a:rPr lang="en-US" dirty="0" err="1" smtClean="0"/>
              <a:t>Desafios</a:t>
            </a:r>
            <a:endParaRPr lang="en-US" dirty="0"/>
          </a:p>
          <a:p>
            <a:pPr>
              <a:lnSpc>
                <a:spcPct val="140000"/>
              </a:lnSpc>
            </a:pPr>
            <a:r>
              <a:rPr lang="en-US" dirty="0" smtClean="0"/>
              <a:t>Estado de arte (</a:t>
            </a:r>
            <a:r>
              <a:rPr lang="en-US" dirty="0" err="1" smtClean="0"/>
              <a:t>Consciência</a:t>
            </a:r>
            <a:r>
              <a:rPr lang="en-US" dirty="0" smtClean="0"/>
              <a:t> </a:t>
            </a:r>
            <a:r>
              <a:rPr lang="en-US" dirty="0" err="1" smtClean="0"/>
              <a:t>fonológica</a:t>
            </a:r>
            <a:r>
              <a:rPr lang="en-US" dirty="0" smtClean="0"/>
              <a:t>)</a:t>
            </a:r>
          </a:p>
          <a:p>
            <a:pPr lvl="1">
              <a:lnSpc>
                <a:spcPct val="140000"/>
              </a:lnSpc>
            </a:pP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propostas</a:t>
            </a:r>
            <a:r>
              <a:rPr lang="en-US" dirty="0" smtClean="0"/>
              <a:t> </a:t>
            </a:r>
            <a:r>
              <a:rPr lang="en-US" dirty="0" err="1" smtClean="0"/>
              <a:t>apresentadas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smtClean="0"/>
              <a:t>PNEP (</a:t>
            </a:r>
            <a:r>
              <a:rPr lang="pt-BR" dirty="0"/>
              <a:t>Programa Nacional de Ensino de Português</a:t>
            </a:r>
            <a:r>
              <a:rPr lang="en-US" dirty="0" smtClean="0"/>
              <a:t>)</a:t>
            </a:r>
          </a:p>
          <a:p>
            <a:pPr>
              <a:lnSpc>
                <a:spcPct val="140000"/>
              </a:lnSpc>
            </a:pPr>
            <a:r>
              <a:rPr lang="en-US" dirty="0" err="1" smtClean="0"/>
              <a:t>Objetivos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err="1" smtClean="0"/>
              <a:t>Conclusão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4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82" y="2832846"/>
            <a:ext cx="3415553" cy="341555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3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2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sucesso na aprendizagem da leitura é determinante para as trajetórias posteriores de aprendizagem.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Nos </a:t>
            </a:r>
            <a:r>
              <a:rPr lang="pt-BR" dirty="0"/>
              <a:t>primeiros anos de escolaridade é esperado que os alunos adquiram competências que lhes permitam ser fluentes na </a:t>
            </a:r>
            <a:r>
              <a:rPr lang="pt-BR" dirty="0" smtClean="0"/>
              <a:t>leitura.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1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3298562"/>
              </p:ext>
            </p:extLst>
          </p:nvPr>
        </p:nvGraphicFramePr>
        <p:xfrm>
          <a:off x="609600" y="1589088"/>
          <a:ext cx="3886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716393" cy="4572000"/>
          </a:xfrm>
        </p:spPr>
        <p:txBody>
          <a:bodyPr>
            <a:normAutofit/>
          </a:bodyPr>
          <a:lstStyle/>
          <a:p>
            <a:r>
              <a:rPr lang="pt-BR" sz="1800" dirty="0"/>
              <a:t>Dados </a:t>
            </a:r>
            <a:r>
              <a:rPr lang="pt-BR" sz="1800" dirty="0" smtClean="0"/>
              <a:t>nacionais do ano letivo 2010/2011 </a:t>
            </a:r>
            <a:r>
              <a:rPr lang="pt-BR" sz="1800" dirty="0"/>
              <a:t>apontam </a:t>
            </a:r>
            <a:r>
              <a:rPr lang="pt-BR" sz="1800" dirty="0" smtClean="0"/>
              <a:t>que aproximadamente </a:t>
            </a:r>
            <a:r>
              <a:rPr lang="pt-BR" sz="1800" dirty="0"/>
              <a:t>90 000 </a:t>
            </a:r>
            <a:r>
              <a:rPr lang="pt-BR" sz="1800" dirty="0" smtClean="0"/>
              <a:t>dos </a:t>
            </a:r>
            <a:r>
              <a:rPr lang="pt-BR" sz="1800" dirty="0"/>
              <a:t>464 620 alunos </a:t>
            </a:r>
            <a:r>
              <a:rPr lang="pt-BR" sz="1800" dirty="0" smtClean="0"/>
              <a:t>do  </a:t>
            </a:r>
            <a:r>
              <a:rPr lang="pt-BR" sz="1800" dirty="0"/>
              <a:t>1.º </a:t>
            </a:r>
            <a:r>
              <a:rPr lang="pt-BR" sz="1800" dirty="0" smtClean="0"/>
              <a:t>ciclo  do </a:t>
            </a:r>
            <a:r>
              <a:rPr lang="pt-BR" sz="1800" dirty="0"/>
              <a:t>Ensino  </a:t>
            </a:r>
            <a:r>
              <a:rPr lang="pt-BR" sz="1800" dirty="0" smtClean="0"/>
              <a:t>Básico apresentaram dificuldades na aprendizagem da leitura.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325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/</a:t>
            </a:r>
            <a:r>
              <a:rPr lang="en-US" dirty="0" err="1" smtClean="0"/>
              <a:t>Desafios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859738"/>
            <a:ext cx="3911617" cy="34043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6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/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200" dirty="0" smtClean="0"/>
              <a:t>Conjunto de recomendaç</a:t>
            </a:r>
            <a:r>
              <a:rPr lang="pt-BR" sz="2200" dirty="0" smtClean="0"/>
              <a:t>ões que permitem apoiar alunos com DAL:</a:t>
            </a:r>
          </a:p>
          <a:p>
            <a:endParaRPr lang="pt-BR" sz="2200" dirty="0" smtClean="0"/>
          </a:p>
          <a:p>
            <a:pPr lvl="1"/>
            <a:r>
              <a:rPr lang="pt-BR" sz="2100" dirty="0" smtClean="0"/>
              <a:t>a </a:t>
            </a:r>
            <a:r>
              <a:rPr lang="pt-BR" sz="2100" dirty="0"/>
              <a:t>intervenção nas dificuldades de leitura deve ocorrer o mais precocemente </a:t>
            </a:r>
            <a:r>
              <a:rPr lang="pt-BR" sz="2100" dirty="0" smtClean="0"/>
              <a:t>possível</a:t>
            </a:r>
            <a:r>
              <a:rPr lang="pt-BR" sz="2100" dirty="0" smtClean="0"/>
              <a:t>;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100" dirty="0"/>
              <a:t>o apoio prestado deve ser individual ou em pequeno grupo, de forma sistemática e </a:t>
            </a:r>
            <a:r>
              <a:rPr lang="pt-BR" sz="2100" dirty="0" smtClean="0"/>
              <a:t>regular</a:t>
            </a:r>
            <a:r>
              <a:rPr lang="pt-BR" sz="2100" dirty="0" smtClean="0"/>
              <a:t>;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100" dirty="0"/>
              <a:t>as estratégias pedagógicas a implementar devem ser diversas e adaptadas às dificuldades de cada </a:t>
            </a:r>
            <a:r>
              <a:rPr lang="pt-BR" sz="2100" dirty="0" smtClean="0"/>
              <a:t>aluno</a:t>
            </a:r>
            <a:r>
              <a:rPr lang="pt-BR" sz="2100" dirty="0" smtClean="0"/>
              <a:t>;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100" dirty="0"/>
              <a:t>é fundamental munir os docentes com ferramentas de avaliação e de intervenção adequadas e eficazes na resolução </a:t>
            </a:r>
            <a:r>
              <a:rPr lang="pt-BR" sz="2100" dirty="0" smtClean="0"/>
              <a:t>das DAL</a:t>
            </a:r>
            <a:r>
              <a:rPr lang="pt-BR" sz="2100" dirty="0" smtClean="0"/>
              <a:t>.</a:t>
            </a:r>
          </a:p>
          <a:p>
            <a:pPr lvl="1"/>
            <a:endParaRPr lang="pt-BR" sz="2100" dirty="0" smtClean="0"/>
          </a:p>
          <a:p>
            <a:pPr marL="365760" lvl="1" indent="0">
              <a:buNone/>
            </a:pPr>
            <a:r>
              <a:rPr lang="pt-BR" sz="2100" b="1" u="sng" dirty="0" smtClean="0"/>
              <a:t>Exigência </a:t>
            </a:r>
            <a:r>
              <a:rPr lang="pt-BR" sz="2100" b="1" u="sng" dirty="0"/>
              <a:t>em termos de recursos humanos é </a:t>
            </a:r>
            <a:r>
              <a:rPr lang="pt-BR" sz="2100" b="1" u="sng" dirty="0" smtClean="0"/>
              <a:t>enorme.</a:t>
            </a:r>
            <a:endParaRPr lang="pt-BR" sz="2100" b="1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3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/</a:t>
            </a:r>
            <a:r>
              <a:rPr lang="en-US" dirty="0" err="1" smtClean="0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Em</a:t>
            </a:r>
            <a:r>
              <a:rPr lang="en-US" sz="2400" dirty="0" smtClean="0"/>
              <a:t> Portugal </a:t>
            </a:r>
            <a:r>
              <a:rPr lang="en-US" sz="2400" dirty="0" err="1" smtClean="0"/>
              <a:t>já</a:t>
            </a:r>
            <a:r>
              <a:rPr lang="en-US" sz="2400" dirty="0" smtClean="0"/>
              <a:t> </a:t>
            </a:r>
            <a:r>
              <a:rPr lang="en-US" sz="2400" dirty="0" err="1" smtClean="0"/>
              <a:t>foram</a:t>
            </a:r>
            <a:r>
              <a:rPr lang="en-US" sz="2400" dirty="0" smtClean="0"/>
              <a:t> </a:t>
            </a:r>
            <a:r>
              <a:rPr lang="en-US" sz="2400" dirty="0" err="1" smtClean="0"/>
              <a:t>desenvolvidos</a:t>
            </a:r>
            <a:r>
              <a:rPr lang="en-US" sz="2400" dirty="0" smtClean="0"/>
              <a:t> </a:t>
            </a:r>
            <a:r>
              <a:rPr lang="en-US" sz="2400" dirty="0" err="1" smtClean="0"/>
              <a:t>vários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intervir</a:t>
            </a:r>
            <a:r>
              <a:rPr lang="en-US" sz="2400" dirty="0" smtClean="0"/>
              <a:t>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smtClean="0"/>
              <a:t>DAL:</a:t>
            </a:r>
          </a:p>
          <a:p>
            <a:pPr lvl="1"/>
            <a:r>
              <a:rPr lang="en-US" sz="2100" dirty="0" err="1" smtClean="0"/>
              <a:t>Associados</a:t>
            </a:r>
            <a:r>
              <a:rPr lang="en-US" sz="2100" dirty="0" smtClean="0"/>
              <a:t> a </a:t>
            </a:r>
            <a:r>
              <a:rPr lang="en-US" sz="2100" dirty="0" err="1" smtClean="0"/>
              <a:t>teses</a:t>
            </a:r>
            <a:r>
              <a:rPr lang="en-US" sz="2100" dirty="0" smtClean="0"/>
              <a:t> de </a:t>
            </a:r>
            <a:r>
              <a:rPr lang="en-US" sz="2100" dirty="0" err="1" smtClean="0"/>
              <a:t>mestrado</a:t>
            </a:r>
            <a:r>
              <a:rPr lang="en-US" sz="2100" dirty="0" smtClean="0"/>
              <a:t> </a:t>
            </a:r>
            <a:r>
              <a:rPr lang="en-US" sz="2100" dirty="0" err="1" smtClean="0"/>
              <a:t>ou</a:t>
            </a:r>
            <a:r>
              <a:rPr lang="en-US" sz="2100" dirty="0" smtClean="0"/>
              <a:t> </a:t>
            </a:r>
            <a:r>
              <a:rPr lang="en-US" sz="2100" dirty="0" err="1" smtClean="0"/>
              <a:t>doutoramento</a:t>
            </a:r>
            <a:r>
              <a:rPr lang="en-US" sz="2100" dirty="0"/>
              <a:t>;</a:t>
            </a:r>
            <a:endParaRPr lang="en-US" sz="2100" dirty="0" smtClean="0"/>
          </a:p>
          <a:p>
            <a:pPr lvl="1"/>
            <a:r>
              <a:rPr lang="en-US" sz="2100" dirty="0" err="1" smtClean="0"/>
              <a:t>Difus</a:t>
            </a:r>
            <a:r>
              <a:rPr lang="en-US" sz="2100" dirty="0" err="1" smtClean="0"/>
              <a:t>ão</a:t>
            </a:r>
            <a:r>
              <a:rPr lang="en-US" sz="2100" dirty="0" smtClean="0"/>
              <a:t> </a:t>
            </a:r>
            <a:r>
              <a:rPr lang="en-US" sz="2100" dirty="0" err="1" smtClean="0"/>
              <a:t>limitada</a:t>
            </a:r>
            <a:r>
              <a:rPr lang="en-US" sz="2100" dirty="0" smtClean="0"/>
              <a:t>;</a:t>
            </a:r>
          </a:p>
          <a:p>
            <a:pPr lvl="1"/>
            <a:r>
              <a:rPr lang="en-US" sz="2100" dirty="0" err="1" smtClean="0"/>
              <a:t>Implica</a:t>
            </a:r>
            <a:r>
              <a:rPr lang="en-US" sz="2100" dirty="0" smtClean="0"/>
              <a:t> </a:t>
            </a:r>
            <a:r>
              <a:rPr lang="en-US" sz="2100" dirty="0" err="1" smtClean="0"/>
              <a:t>t</a:t>
            </a:r>
            <a:r>
              <a:rPr lang="en-US" sz="2100" dirty="0" err="1" smtClean="0"/>
              <a:t>reino</a:t>
            </a:r>
            <a:r>
              <a:rPr lang="en-US" sz="2100" dirty="0" smtClean="0"/>
              <a:t> </a:t>
            </a:r>
            <a:r>
              <a:rPr lang="en-US" sz="2100" dirty="0" err="1" smtClean="0"/>
              <a:t>sistemático</a:t>
            </a:r>
            <a:r>
              <a:rPr lang="en-US" sz="2100" dirty="0" smtClean="0"/>
              <a:t> </a:t>
            </a:r>
            <a:r>
              <a:rPr lang="en-US" sz="2100" dirty="0" err="1" smtClean="0"/>
              <a:t>fora</a:t>
            </a:r>
            <a:r>
              <a:rPr lang="en-US" sz="2100" dirty="0" smtClean="0"/>
              <a:t> da </a:t>
            </a:r>
            <a:r>
              <a:rPr lang="en-US" sz="2100" dirty="0" err="1" smtClean="0"/>
              <a:t>sala</a:t>
            </a:r>
            <a:r>
              <a:rPr lang="en-US" sz="2100" dirty="0" smtClean="0"/>
              <a:t> de aula:</a:t>
            </a:r>
          </a:p>
          <a:p>
            <a:pPr lvl="2"/>
            <a:r>
              <a:rPr lang="en-US" sz="1800" dirty="0" err="1" smtClean="0"/>
              <a:t>Individualizado</a:t>
            </a:r>
            <a:r>
              <a:rPr lang="en-US" sz="1800" dirty="0"/>
              <a:t>;</a:t>
            </a:r>
            <a:endParaRPr lang="en-US" sz="1800" dirty="0" smtClean="0"/>
          </a:p>
          <a:p>
            <a:pPr lvl="2"/>
            <a:r>
              <a:rPr lang="en-US" sz="1800" dirty="0" smtClean="0"/>
              <a:t>Pares;</a:t>
            </a:r>
          </a:p>
          <a:p>
            <a:pPr lvl="2"/>
            <a:r>
              <a:rPr lang="en-US" sz="1800" dirty="0" err="1" smtClean="0"/>
              <a:t>Pequenos</a:t>
            </a:r>
            <a:r>
              <a:rPr lang="en-US" sz="1800" dirty="0" smtClean="0"/>
              <a:t> </a:t>
            </a:r>
            <a:r>
              <a:rPr lang="en-US" sz="1800" dirty="0" err="1" smtClean="0"/>
              <a:t>grupos</a:t>
            </a:r>
            <a:r>
              <a:rPr lang="en-US" sz="1800" dirty="0" smtClean="0"/>
              <a:t>.</a:t>
            </a:r>
          </a:p>
          <a:p>
            <a:pPr marL="685800" lvl="2" indent="0">
              <a:buNone/>
            </a:pPr>
            <a:r>
              <a:rPr lang="en-US" sz="1800" dirty="0" err="1"/>
              <a:t>e</a:t>
            </a:r>
            <a:r>
              <a:rPr lang="en-US" sz="1800" dirty="0" err="1" smtClean="0"/>
              <a:t>xigindo</a:t>
            </a:r>
            <a:r>
              <a:rPr lang="en-US" sz="1800" dirty="0" smtClean="0"/>
              <a:t> </a:t>
            </a:r>
            <a:r>
              <a:rPr lang="en-US" sz="1800" dirty="0" err="1" smtClean="0"/>
              <a:t>recursos</a:t>
            </a:r>
            <a:r>
              <a:rPr lang="en-US" sz="1800" dirty="0" smtClean="0"/>
              <a:t> </a:t>
            </a:r>
            <a:r>
              <a:rPr lang="en-US" sz="1800" dirty="0" err="1" smtClean="0"/>
              <a:t>humanos</a:t>
            </a:r>
            <a:r>
              <a:rPr lang="en-US" sz="1800" dirty="0" smtClean="0"/>
              <a:t> </a:t>
            </a:r>
            <a:r>
              <a:rPr lang="en-US" sz="1800" dirty="0" err="1" smtClean="0"/>
              <a:t>adicionais</a:t>
            </a:r>
            <a:r>
              <a:rPr lang="en-US" sz="1800" dirty="0" smtClean="0"/>
              <a:t>.</a:t>
            </a:r>
            <a:endParaRPr lang="en-US" sz="2100" dirty="0" smtClean="0"/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0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Estado de </a:t>
            </a:r>
            <a:r>
              <a:rPr lang="en-US" sz="3700" dirty="0" smtClean="0"/>
              <a:t>arte (</a:t>
            </a:r>
            <a:r>
              <a:rPr lang="en-US" sz="3700" dirty="0" err="1" smtClean="0"/>
              <a:t>Consci</a:t>
            </a:r>
            <a:r>
              <a:rPr lang="en-US" sz="3700" dirty="0" err="1" smtClean="0"/>
              <a:t>ência</a:t>
            </a:r>
            <a:r>
              <a:rPr lang="en-US" sz="3700" dirty="0" smtClean="0"/>
              <a:t> </a:t>
            </a:r>
            <a:r>
              <a:rPr lang="en-US" sz="3700" dirty="0" err="1" smtClean="0"/>
              <a:t>fonológica</a:t>
            </a:r>
            <a:r>
              <a:rPr lang="en-US" sz="3700" dirty="0" smtClean="0"/>
              <a:t>)</a:t>
            </a:r>
            <a:endParaRPr lang="en-US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2" y="2675965"/>
            <a:ext cx="4034117" cy="40341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9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8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527</TotalTime>
  <Words>580</Words>
  <Application>Microsoft Macintosh PowerPoint</Application>
  <PresentationFormat>On-screen Show (4:3)</PresentationFormat>
  <Paragraphs>92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Plataforma educativa online de avaliação e intervenção nas dificuldades de aprendizagem da leitura    Consciência fonológica</vt:lpstr>
      <vt:lpstr>Sumário</vt:lpstr>
      <vt:lpstr>Contextualização</vt:lpstr>
      <vt:lpstr>Contextualização</vt:lpstr>
      <vt:lpstr>Contextualização</vt:lpstr>
      <vt:lpstr>Problemas/Desafios</vt:lpstr>
      <vt:lpstr>Problemas/Desafios</vt:lpstr>
      <vt:lpstr>Problemas/Desafios</vt:lpstr>
      <vt:lpstr>Estado de arte (Consciência fonológica)</vt:lpstr>
      <vt:lpstr>Estado de arte (consciência fonológica)</vt:lpstr>
      <vt:lpstr>Objetivos</vt:lpstr>
      <vt:lpstr>Objetivos</vt:lpstr>
      <vt:lpstr>Objetivos</vt:lpstr>
      <vt:lpstr>Objetivos</vt:lpstr>
      <vt:lpstr>Conclusão</vt:lpstr>
      <vt:lpstr>Conclusão</vt:lpstr>
    </vt:vector>
  </TitlesOfParts>
  <Company>University of minho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educativa online de avaliação e intervenção nas dificuldades de aprendizagem da leitura</dc:title>
  <dc:creator>André Vieira</dc:creator>
  <cp:lastModifiedBy>André Vieira</cp:lastModifiedBy>
  <cp:revision>128</cp:revision>
  <dcterms:created xsi:type="dcterms:W3CDTF">2015-02-08T16:46:36Z</dcterms:created>
  <dcterms:modified xsi:type="dcterms:W3CDTF">2015-02-09T01:41:26Z</dcterms:modified>
</cp:coreProperties>
</file>