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60" r:id="rId12"/>
    <p:sldId id="264" r:id="rId13"/>
    <p:sldId id="265" r:id="rId14"/>
    <p:sldId id="266" r:id="rId15"/>
    <p:sldId id="267" r:id="rId16"/>
    <p:sldId id="268" r:id="rId17"/>
    <p:sldId id="261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160" autoAdjust="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12/14/2018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12/14/2018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Summarize your research in</a:t>
            </a:r>
            <a:r>
              <a:rPr lang="en-US" baseline="0" dirty="0"/>
              <a:t> three to five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12/14/2018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12/14/2018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12/14/2018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12/14/2018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12/14/2018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12/14/2018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12/14/2018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12/14/2018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kcc.org/cancer-care/doctors/peter-maslak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magebank.hematology.org/search-results?q=peter%20maslak%20leukemia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Leukemia Detection using Color Segmentation with OOMSD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1301" y="3002507"/>
            <a:ext cx="5190699" cy="155584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Muhammad Afif Zafri Bin </a:t>
            </a:r>
            <a:r>
              <a:rPr lang="en-US" dirty="0" err="1" smtClean="0">
                <a:solidFill>
                  <a:schemeClr val="bg1"/>
                </a:solidFill>
              </a:rPr>
              <a:t>Khuzairi</a:t>
            </a:r>
            <a:r>
              <a:rPr lang="en-US" dirty="0" smtClean="0">
                <a:solidFill>
                  <a:schemeClr val="bg1"/>
                </a:solidFill>
              </a:rPr>
              <a:t> (2016734465)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Mohd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Asyraf</a:t>
            </a:r>
            <a:r>
              <a:rPr lang="en-US" dirty="0" smtClean="0">
                <a:solidFill>
                  <a:schemeClr val="bg1"/>
                </a:solidFill>
              </a:rPr>
              <a:t> Bin </a:t>
            </a:r>
            <a:r>
              <a:rPr lang="en-US" dirty="0" err="1" smtClean="0">
                <a:solidFill>
                  <a:schemeClr val="bg1"/>
                </a:solidFill>
              </a:rPr>
              <a:t>Md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Surani</a:t>
            </a:r>
            <a:r>
              <a:rPr lang="en-US" dirty="0" smtClean="0">
                <a:solidFill>
                  <a:schemeClr val="bg1"/>
                </a:solidFill>
              </a:rPr>
              <a:t> (2016728273)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Nor </a:t>
            </a:r>
            <a:r>
              <a:rPr lang="en-US" dirty="0" err="1" smtClean="0">
                <a:solidFill>
                  <a:schemeClr val="bg1"/>
                </a:solidFill>
              </a:rPr>
              <a:t>Kamaliah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Binti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Azhar</a:t>
            </a:r>
            <a:r>
              <a:rPr lang="en-US" dirty="0" smtClean="0">
                <a:solidFill>
                  <a:schemeClr val="bg1"/>
                </a:solidFill>
              </a:rPr>
              <a:t> (2016329539)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Nur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Shahana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binti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Saat</a:t>
            </a:r>
            <a:r>
              <a:rPr lang="en-US" dirty="0" smtClean="0">
                <a:solidFill>
                  <a:schemeClr val="bg1"/>
                </a:solidFill>
              </a:rPr>
              <a:t> (2016351629)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3"/>
            <a:ext cx="10972800" cy="756209"/>
          </a:xfrm>
        </p:spPr>
        <p:txBody>
          <a:bodyPr>
            <a:normAutofit/>
          </a:bodyPr>
          <a:lstStyle/>
          <a:p>
            <a:pPr lvl="0"/>
            <a:r>
              <a:rPr lang="en-MY" dirty="0">
                <a:solidFill>
                  <a:schemeClr val="tx1"/>
                </a:solidFill>
              </a:rPr>
              <a:t>Calculation and Results</a:t>
            </a:r>
          </a:p>
          <a:p>
            <a:r>
              <a:rPr lang="en-MY" dirty="0">
                <a:solidFill>
                  <a:schemeClr val="tx1"/>
                </a:solidFill>
              </a:rPr>
              <a:t>Calculate the percentage of WBCs and RBCs, determine if potential </a:t>
            </a:r>
            <a:r>
              <a:rPr lang="en-MY" dirty="0" err="1">
                <a:solidFill>
                  <a:schemeClr val="tx1"/>
                </a:solidFill>
              </a:rPr>
              <a:t>Leukemia</a:t>
            </a:r>
            <a:r>
              <a:rPr lang="en-MY" dirty="0">
                <a:solidFill>
                  <a:schemeClr val="tx1"/>
                </a:solidFill>
              </a:rPr>
              <a:t> detected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63" y="1155031"/>
            <a:ext cx="10972800" cy="346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2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and Discussion</a:t>
            </a:r>
            <a:endParaRPr lang="en-US" dirty="0"/>
          </a:p>
        </p:txBody>
      </p:sp>
      <p:pic>
        <p:nvPicPr>
          <p:cNvPr id="11" name="Picture 10" descr="Peter Maslak, MD -- Chief, Hematology Laboratory Servic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396754"/>
            <a:ext cx="4274235" cy="29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1066800" y="1571905"/>
            <a:ext cx="5863389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MY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MY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Dr.</a:t>
            </a:r>
            <a:r>
              <a:rPr lang="en-MY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Peter </a:t>
            </a:r>
            <a:r>
              <a:rPr lang="en-MY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Maslak</a:t>
            </a:r>
            <a:r>
              <a:rPr lang="en-MY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(MD)</a:t>
            </a:r>
          </a:p>
          <a:p>
            <a:pPr>
              <a:spcAft>
                <a:spcPts val="800"/>
              </a:spcAft>
            </a:pPr>
            <a:r>
              <a:rPr lang="en-MY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Field: </a:t>
            </a:r>
            <a:r>
              <a:rPr lang="en-MY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Hematologist</a:t>
            </a:r>
            <a:endParaRPr lang="en-M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MY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Position: Chief, Immunology Laboratory Service</a:t>
            </a:r>
          </a:p>
          <a:p>
            <a:pPr>
              <a:spcAft>
                <a:spcPts val="800"/>
              </a:spcAft>
            </a:pPr>
            <a:r>
              <a:rPr lang="en-MY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Conditions Treated (Specialist):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MY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Blood &amp; Marrow Stem Cell Transplantation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MY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Leukemia</a:t>
            </a:r>
            <a:r>
              <a:rPr lang="en-MY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Other Blood Cancers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en-MY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Myelodysplastic Syndrome (MDS)</a:t>
            </a:r>
          </a:p>
          <a:p>
            <a:pPr>
              <a:spcAft>
                <a:spcPts val="800"/>
              </a:spcAft>
            </a:pPr>
            <a:r>
              <a:rPr lang="en-MY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Locations: </a:t>
            </a:r>
            <a:r>
              <a:rPr lang="en-MY" sz="1600" dirty="0" smtClean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MY" sz="1600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York City</a:t>
            </a:r>
            <a:endParaRPr lang="en-M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MY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Phone: </a:t>
            </a:r>
            <a:r>
              <a:rPr lang="en-MY" sz="1600" dirty="0" smtClean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212-639-5518</a:t>
            </a:r>
            <a:endParaRPr lang="en-M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MY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 Details Source: </a:t>
            </a:r>
            <a:endParaRPr lang="en-MY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MY" u="sng" dirty="0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MY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MY" u="sng" dirty="0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www.mskcc.org/cancer-care/doctors/peter-maslak</a:t>
            </a:r>
            <a:endParaRPr lang="en-MY" u="sng" dirty="0" smtClean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MY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MY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imagebank.hematology.org/search-results?q=peter%20maslak%20leukemia</a:t>
            </a:r>
            <a:r>
              <a:rPr lang="en-MY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M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768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964" y="352667"/>
            <a:ext cx="7446350" cy="60555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8100" y="2197100"/>
            <a:ext cx="464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D</a:t>
            </a:r>
          </a:p>
          <a:p>
            <a:r>
              <a:rPr lang="en-MY" dirty="0" smtClean="0"/>
              <a:t>A</a:t>
            </a:r>
          </a:p>
          <a:p>
            <a:r>
              <a:rPr lang="en-MY" dirty="0" smtClean="0"/>
              <a:t>T</a:t>
            </a:r>
          </a:p>
          <a:p>
            <a:r>
              <a:rPr lang="en-MY" dirty="0" smtClean="0"/>
              <a:t>A</a:t>
            </a:r>
          </a:p>
          <a:p>
            <a:r>
              <a:rPr lang="en-MY" dirty="0" smtClean="0"/>
              <a:t>S</a:t>
            </a:r>
          </a:p>
          <a:p>
            <a:r>
              <a:rPr lang="en-MY" dirty="0" smtClean="0"/>
              <a:t>E</a:t>
            </a:r>
          </a:p>
          <a:p>
            <a:r>
              <a:rPr lang="en-MY" dirty="0"/>
              <a:t>T</a:t>
            </a:r>
          </a:p>
        </p:txBody>
      </p:sp>
      <p:sp>
        <p:nvSpPr>
          <p:cNvPr id="4" name="Rectangle 3"/>
          <p:cNvSpPr/>
          <p:nvPr/>
        </p:nvSpPr>
        <p:spPr>
          <a:xfrm>
            <a:off x="1772727" y="425784"/>
            <a:ext cx="684803" cy="59093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MY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</a:p>
          <a:p>
            <a:pPr algn="ctr"/>
            <a:r>
              <a:rPr lang="en-MY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</a:t>
            </a:r>
          </a:p>
          <a:p>
            <a:pPr algn="ctr"/>
            <a:r>
              <a:rPr lang="en-MY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  <a:p>
            <a:pPr algn="ctr"/>
            <a:r>
              <a:rPr lang="en-MY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</a:t>
            </a:r>
          </a:p>
          <a:p>
            <a:pPr algn="ctr"/>
            <a:r>
              <a:rPr lang="en-MY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</a:t>
            </a:r>
          </a:p>
          <a:p>
            <a:pPr algn="ctr"/>
            <a:r>
              <a:rPr lang="en-MY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</a:p>
          <a:p>
            <a:pPr algn="ctr"/>
            <a:r>
              <a:rPr lang="en-MY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  <a:endParaRPr lang="en-MY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528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48" y="422362"/>
            <a:ext cx="7403961" cy="38368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2714"/>
          <a:stretch/>
        </p:blipFill>
        <p:spPr>
          <a:xfrm>
            <a:off x="3422648" y="4241799"/>
            <a:ext cx="7403961" cy="20120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08100" y="2197100"/>
            <a:ext cx="464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D</a:t>
            </a:r>
          </a:p>
          <a:p>
            <a:r>
              <a:rPr lang="en-MY" dirty="0" smtClean="0"/>
              <a:t>A</a:t>
            </a:r>
          </a:p>
          <a:p>
            <a:r>
              <a:rPr lang="en-MY" dirty="0" smtClean="0"/>
              <a:t>T</a:t>
            </a:r>
          </a:p>
          <a:p>
            <a:r>
              <a:rPr lang="en-MY" dirty="0" smtClean="0"/>
              <a:t>A</a:t>
            </a:r>
          </a:p>
          <a:p>
            <a:r>
              <a:rPr lang="en-MY" dirty="0" smtClean="0"/>
              <a:t>S</a:t>
            </a:r>
          </a:p>
          <a:p>
            <a:r>
              <a:rPr lang="en-MY" dirty="0" smtClean="0"/>
              <a:t>E</a:t>
            </a:r>
          </a:p>
          <a:p>
            <a:r>
              <a:rPr lang="en-MY" dirty="0"/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1772727" y="425784"/>
            <a:ext cx="684803" cy="59093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MY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</a:p>
          <a:p>
            <a:pPr algn="ctr"/>
            <a:r>
              <a:rPr lang="en-MY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</a:t>
            </a:r>
          </a:p>
          <a:p>
            <a:pPr algn="ctr"/>
            <a:r>
              <a:rPr lang="en-MY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  <a:p>
            <a:pPr algn="ctr"/>
            <a:r>
              <a:rPr lang="en-MY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</a:t>
            </a:r>
          </a:p>
          <a:p>
            <a:pPr algn="ctr"/>
            <a:r>
              <a:rPr lang="en-MY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</a:t>
            </a:r>
          </a:p>
          <a:p>
            <a:pPr algn="ctr"/>
            <a:r>
              <a:rPr lang="en-MY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</a:p>
          <a:p>
            <a:pPr algn="ctr"/>
            <a:r>
              <a:rPr lang="en-MY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  <a:endParaRPr lang="en-MY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7054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511" y="1730374"/>
            <a:ext cx="6892139" cy="34004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72727" y="425784"/>
            <a:ext cx="684803" cy="59093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MY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</a:p>
          <a:p>
            <a:pPr algn="ctr"/>
            <a:r>
              <a:rPr lang="en-MY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</a:t>
            </a:r>
          </a:p>
          <a:p>
            <a:pPr algn="ctr"/>
            <a:r>
              <a:rPr lang="en-MY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  <a:p>
            <a:pPr algn="ctr"/>
            <a:r>
              <a:rPr lang="en-MY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</a:t>
            </a:r>
          </a:p>
          <a:p>
            <a:pPr algn="ctr"/>
            <a:r>
              <a:rPr lang="en-MY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</a:t>
            </a:r>
          </a:p>
          <a:p>
            <a:pPr algn="ctr"/>
            <a:r>
              <a:rPr lang="en-MY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</a:p>
          <a:p>
            <a:pPr algn="ctr"/>
            <a:r>
              <a:rPr lang="en-MY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  <a:endParaRPr lang="en-MY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8100" y="2197100"/>
            <a:ext cx="464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D</a:t>
            </a:r>
          </a:p>
          <a:p>
            <a:r>
              <a:rPr lang="en-MY" dirty="0" smtClean="0"/>
              <a:t>A</a:t>
            </a:r>
          </a:p>
          <a:p>
            <a:r>
              <a:rPr lang="en-MY" dirty="0" smtClean="0"/>
              <a:t>T</a:t>
            </a:r>
          </a:p>
          <a:p>
            <a:r>
              <a:rPr lang="en-MY" dirty="0" smtClean="0"/>
              <a:t>A</a:t>
            </a:r>
          </a:p>
          <a:p>
            <a:r>
              <a:rPr lang="en-MY" dirty="0" smtClean="0"/>
              <a:t>S</a:t>
            </a:r>
          </a:p>
          <a:p>
            <a:r>
              <a:rPr lang="en-MY" dirty="0" smtClean="0"/>
              <a:t>E</a:t>
            </a:r>
          </a:p>
          <a:p>
            <a:r>
              <a:rPr lang="en-MY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50342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14" y="1131529"/>
            <a:ext cx="7042786" cy="45483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77500" y="1420538"/>
            <a:ext cx="4646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U</a:t>
            </a:r>
          </a:p>
          <a:p>
            <a:r>
              <a:rPr lang="en-MY" dirty="0" smtClean="0"/>
              <a:t>S</a:t>
            </a:r>
          </a:p>
          <a:p>
            <a:r>
              <a:rPr lang="en-MY" dirty="0" smtClean="0"/>
              <a:t>E</a:t>
            </a:r>
          </a:p>
          <a:p>
            <a:r>
              <a:rPr lang="en-MY" dirty="0" smtClean="0"/>
              <a:t>R</a:t>
            </a:r>
          </a:p>
          <a:p>
            <a:endParaRPr lang="en-MY" dirty="0"/>
          </a:p>
          <a:p>
            <a:r>
              <a:rPr lang="en-MY" dirty="0" smtClean="0"/>
              <a:t>I</a:t>
            </a:r>
          </a:p>
          <a:p>
            <a:r>
              <a:rPr lang="en-MY" dirty="0" smtClean="0"/>
              <a:t>N</a:t>
            </a:r>
          </a:p>
          <a:p>
            <a:r>
              <a:rPr lang="en-MY" dirty="0" smtClean="0"/>
              <a:t>T</a:t>
            </a:r>
          </a:p>
          <a:p>
            <a:r>
              <a:rPr lang="en-MY" dirty="0" smtClean="0"/>
              <a:t>E</a:t>
            </a:r>
          </a:p>
          <a:p>
            <a:r>
              <a:rPr lang="en-MY" dirty="0" smtClean="0"/>
              <a:t>R</a:t>
            </a:r>
          </a:p>
          <a:p>
            <a:r>
              <a:rPr lang="en-MY" dirty="0" smtClean="0"/>
              <a:t>F</a:t>
            </a:r>
          </a:p>
          <a:p>
            <a:r>
              <a:rPr lang="en-MY" dirty="0" smtClean="0"/>
              <a:t>A</a:t>
            </a:r>
          </a:p>
          <a:p>
            <a:r>
              <a:rPr lang="en-MY" dirty="0" smtClean="0"/>
              <a:t>C</a:t>
            </a:r>
          </a:p>
          <a:p>
            <a:r>
              <a:rPr lang="en-MY" dirty="0"/>
              <a:t>E</a:t>
            </a:r>
          </a:p>
        </p:txBody>
      </p:sp>
      <p:sp>
        <p:nvSpPr>
          <p:cNvPr id="4" name="Rectangle 3"/>
          <p:cNvSpPr/>
          <p:nvPr/>
        </p:nvSpPr>
        <p:spPr>
          <a:xfrm>
            <a:off x="9385952" y="489142"/>
            <a:ext cx="939148" cy="61247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MY" sz="2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</a:t>
            </a:r>
          </a:p>
          <a:p>
            <a:pPr algn="ctr"/>
            <a:r>
              <a:rPr lang="en-MY" sz="2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</a:t>
            </a:r>
          </a:p>
          <a:p>
            <a:pPr algn="ctr"/>
            <a:r>
              <a:rPr lang="en-MY" sz="2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</a:p>
          <a:p>
            <a:pPr algn="ctr"/>
            <a:r>
              <a:rPr lang="en-MY" sz="2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</a:t>
            </a:r>
          </a:p>
          <a:p>
            <a:pPr algn="ctr"/>
            <a:endParaRPr lang="en-MY" sz="2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en-MY" sz="2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</a:t>
            </a:r>
          </a:p>
          <a:p>
            <a:pPr algn="ctr"/>
            <a:r>
              <a:rPr lang="en-MY" sz="2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</a:t>
            </a:r>
          </a:p>
          <a:p>
            <a:pPr algn="ctr"/>
            <a:r>
              <a:rPr lang="en-MY" sz="2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  <a:p>
            <a:pPr algn="ctr"/>
            <a:r>
              <a:rPr lang="en-MY" sz="2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</a:p>
          <a:p>
            <a:pPr algn="ctr"/>
            <a:r>
              <a:rPr lang="en-MY" sz="2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</a:t>
            </a:r>
          </a:p>
          <a:p>
            <a:pPr algn="ctr"/>
            <a:r>
              <a:rPr lang="en-MY" sz="2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</a:t>
            </a:r>
          </a:p>
          <a:p>
            <a:pPr algn="ctr"/>
            <a:r>
              <a:rPr lang="en-MY" sz="2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</a:t>
            </a:r>
          </a:p>
          <a:p>
            <a:pPr algn="ctr"/>
            <a:r>
              <a:rPr lang="en-MY" sz="2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</a:t>
            </a:r>
          </a:p>
          <a:p>
            <a:pPr algn="ctr"/>
            <a:r>
              <a:rPr lang="en-MY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endParaRPr lang="en-MY" sz="2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553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368" y="1113496"/>
            <a:ext cx="7098631" cy="45844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385952" y="489142"/>
            <a:ext cx="939148" cy="61247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MY" sz="2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</a:t>
            </a:r>
          </a:p>
          <a:p>
            <a:pPr algn="ctr"/>
            <a:r>
              <a:rPr lang="en-MY" sz="2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</a:t>
            </a:r>
          </a:p>
          <a:p>
            <a:pPr algn="ctr"/>
            <a:r>
              <a:rPr lang="en-MY" sz="2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</a:p>
          <a:p>
            <a:pPr algn="ctr"/>
            <a:r>
              <a:rPr lang="en-MY" sz="2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</a:t>
            </a:r>
          </a:p>
          <a:p>
            <a:pPr algn="ctr"/>
            <a:endParaRPr lang="en-MY" sz="2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en-MY" sz="2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</a:t>
            </a:r>
          </a:p>
          <a:p>
            <a:pPr algn="ctr"/>
            <a:r>
              <a:rPr lang="en-MY" sz="2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</a:t>
            </a:r>
          </a:p>
          <a:p>
            <a:pPr algn="ctr"/>
            <a:r>
              <a:rPr lang="en-MY" sz="2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</a:p>
          <a:p>
            <a:pPr algn="ctr"/>
            <a:r>
              <a:rPr lang="en-MY" sz="2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</a:p>
          <a:p>
            <a:pPr algn="ctr"/>
            <a:r>
              <a:rPr lang="en-MY" sz="2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</a:t>
            </a:r>
          </a:p>
          <a:p>
            <a:pPr algn="ctr"/>
            <a:r>
              <a:rPr lang="en-MY" sz="2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</a:t>
            </a:r>
          </a:p>
          <a:p>
            <a:pPr algn="ctr"/>
            <a:r>
              <a:rPr lang="en-MY" sz="2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</a:t>
            </a:r>
          </a:p>
          <a:p>
            <a:pPr algn="ctr"/>
            <a:r>
              <a:rPr lang="en-MY" sz="2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</a:t>
            </a:r>
          </a:p>
          <a:p>
            <a:pPr algn="ctr"/>
            <a:r>
              <a:rPr lang="en-MY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endParaRPr lang="en-MY" sz="2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77500" y="1420538"/>
            <a:ext cx="4646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U</a:t>
            </a:r>
          </a:p>
          <a:p>
            <a:r>
              <a:rPr lang="en-MY" dirty="0" smtClean="0"/>
              <a:t>S</a:t>
            </a:r>
          </a:p>
          <a:p>
            <a:r>
              <a:rPr lang="en-MY" dirty="0" smtClean="0"/>
              <a:t>E</a:t>
            </a:r>
          </a:p>
          <a:p>
            <a:r>
              <a:rPr lang="en-MY" dirty="0" smtClean="0"/>
              <a:t>R</a:t>
            </a:r>
          </a:p>
          <a:p>
            <a:endParaRPr lang="en-MY" dirty="0"/>
          </a:p>
          <a:p>
            <a:r>
              <a:rPr lang="en-MY" dirty="0" smtClean="0"/>
              <a:t>I</a:t>
            </a:r>
          </a:p>
          <a:p>
            <a:r>
              <a:rPr lang="en-MY" dirty="0" smtClean="0"/>
              <a:t>N</a:t>
            </a:r>
          </a:p>
          <a:p>
            <a:r>
              <a:rPr lang="en-MY" dirty="0" smtClean="0"/>
              <a:t>T</a:t>
            </a:r>
          </a:p>
          <a:p>
            <a:r>
              <a:rPr lang="en-MY" dirty="0" smtClean="0"/>
              <a:t>E</a:t>
            </a:r>
          </a:p>
          <a:p>
            <a:r>
              <a:rPr lang="en-MY" dirty="0" smtClean="0"/>
              <a:t>R</a:t>
            </a:r>
          </a:p>
          <a:p>
            <a:r>
              <a:rPr lang="en-MY" dirty="0" smtClean="0"/>
              <a:t>F</a:t>
            </a:r>
          </a:p>
          <a:p>
            <a:r>
              <a:rPr lang="en-MY" dirty="0" smtClean="0"/>
              <a:t>A</a:t>
            </a:r>
          </a:p>
          <a:p>
            <a:r>
              <a:rPr lang="en-MY" dirty="0" smtClean="0"/>
              <a:t>C</a:t>
            </a:r>
          </a:p>
          <a:p>
            <a:r>
              <a:rPr lang="en-MY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446888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Notched Right Arrow 4"/>
          <p:cNvSpPr/>
          <p:nvPr/>
        </p:nvSpPr>
        <p:spPr>
          <a:xfrm>
            <a:off x="633664" y="2884571"/>
            <a:ext cx="3609474" cy="173254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 dirty="0" smtClean="0"/>
              <a:t>Conclusion</a:t>
            </a:r>
            <a:endParaRPr lang="en-MY" sz="4000" dirty="0"/>
          </a:p>
        </p:txBody>
      </p:sp>
      <p:sp>
        <p:nvSpPr>
          <p:cNvPr id="6" name="Horizontal Scroll 5"/>
          <p:cNvSpPr/>
          <p:nvPr/>
        </p:nvSpPr>
        <p:spPr>
          <a:xfrm>
            <a:off x="4395536" y="1378393"/>
            <a:ext cx="7162800" cy="474490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dirty="0"/>
              <a:t>Main aim </a:t>
            </a:r>
            <a:r>
              <a:rPr lang="en-MY" sz="2400" dirty="0" smtClean="0"/>
              <a:t>is </a:t>
            </a:r>
            <a:r>
              <a:rPr lang="en-MY" sz="2400" dirty="0"/>
              <a:t>to calculate the percentage of WBCs in blood cell in order to detect </a:t>
            </a:r>
            <a:r>
              <a:rPr lang="en-MY" sz="2400" dirty="0" err="1"/>
              <a:t>leukemia</a:t>
            </a:r>
            <a:r>
              <a:rPr lang="en-MY" sz="2400" dirty="0"/>
              <a:t> by using OOM. This project shows the comparison of detection by using RGB, CMYK, and </a:t>
            </a:r>
            <a:r>
              <a:rPr lang="en-MY" sz="2400" dirty="0" err="1"/>
              <a:t>YcBcr</a:t>
            </a:r>
            <a:r>
              <a:rPr lang="en-MY" sz="2400" dirty="0"/>
              <a:t> </a:t>
            </a:r>
            <a:r>
              <a:rPr lang="en-MY" sz="2400" dirty="0" err="1"/>
              <a:t>color</a:t>
            </a:r>
            <a:r>
              <a:rPr lang="en-MY" sz="2400" dirty="0"/>
              <a:t> detection. </a:t>
            </a:r>
            <a:endParaRPr lang="en-MY" sz="2400" dirty="0" smtClean="0"/>
          </a:p>
          <a:p>
            <a:pPr algn="ctr"/>
            <a:r>
              <a:rPr lang="en-MY" sz="2400" dirty="0" smtClean="0"/>
              <a:t>Different </a:t>
            </a:r>
            <a:r>
              <a:rPr lang="en-MY" sz="2400" dirty="0" err="1" smtClean="0"/>
              <a:t>Color</a:t>
            </a:r>
            <a:r>
              <a:rPr lang="en-MY" sz="2400" dirty="0" smtClean="0"/>
              <a:t> spaces may offers different result in the cells segmentation. As example, CMYK may offers more accurate segmentation compared to RGB.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263416063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4069" y="2967335"/>
            <a:ext cx="7343869" cy="15696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oubleWave1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9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9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31743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Leukemia is the one of the critical </a:t>
            </a:r>
            <a:r>
              <a:rPr lang="en-US" dirty="0" smtClean="0"/>
              <a:t>disease </a:t>
            </a:r>
            <a:r>
              <a:rPr lang="en-US" dirty="0"/>
              <a:t>which known as cancer that in the modern era that widely infected among children and adults.</a:t>
            </a:r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eukemia </a:t>
            </a:r>
            <a:r>
              <a:rPr lang="en-US" dirty="0"/>
              <a:t>disease can be prevented at an early stage before the cancer become more critical and high risk</a:t>
            </a:r>
            <a:r>
              <a:rPr lang="en-US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have many technology can use in detection or recognize the leukemia cancer. </a:t>
            </a:r>
            <a:endParaRPr lang="en-US" dirty="0" smtClean="0"/>
          </a:p>
          <a:p>
            <a:r>
              <a:rPr lang="en-US" dirty="0" smtClean="0"/>
              <a:t>One is affected to leukemia if the percentage of WBC is higher than 20%.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92580" y="1804670"/>
            <a:ext cx="1828800" cy="8458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Image acquisition</a:t>
            </a:r>
            <a:endParaRPr lang="en-MY" dirty="0"/>
          </a:p>
        </p:txBody>
      </p:sp>
      <p:sp>
        <p:nvSpPr>
          <p:cNvPr id="5" name="Rounded Rectangle 4"/>
          <p:cNvSpPr/>
          <p:nvPr/>
        </p:nvSpPr>
        <p:spPr>
          <a:xfrm>
            <a:off x="4457700" y="1811020"/>
            <a:ext cx="1828800" cy="8458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OOM</a:t>
            </a:r>
            <a:endParaRPr lang="en-MY" dirty="0"/>
          </a:p>
        </p:txBody>
      </p:sp>
      <p:sp>
        <p:nvSpPr>
          <p:cNvPr id="6" name="Rounded Rectangle 5"/>
          <p:cNvSpPr/>
          <p:nvPr/>
        </p:nvSpPr>
        <p:spPr>
          <a:xfrm>
            <a:off x="7322820" y="1811020"/>
            <a:ext cx="1828800" cy="8458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Image </a:t>
            </a:r>
            <a:r>
              <a:rPr lang="en-MY" dirty="0" smtClean="0"/>
              <a:t>segmentation</a:t>
            </a:r>
            <a:endParaRPr lang="en-MY" dirty="0"/>
          </a:p>
        </p:txBody>
      </p:sp>
      <p:sp>
        <p:nvSpPr>
          <p:cNvPr id="7" name="Rounded Rectangle 6"/>
          <p:cNvSpPr/>
          <p:nvPr/>
        </p:nvSpPr>
        <p:spPr>
          <a:xfrm>
            <a:off x="9038121" y="3389630"/>
            <a:ext cx="1828800" cy="8458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Image pre-processing</a:t>
            </a:r>
            <a:endParaRPr lang="en-MY" dirty="0"/>
          </a:p>
        </p:txBody>
      </p:sp>
      <p:sp>
        <p:nvSpPr>
          <p:cNvPr id="8" name="Rounded Rectangle 7"/>
          <p:cNvSpPr/>
          <p:nvPr/>
        </p:nvSpPr>
        <p:spPr>
          <a:xfrm>
            <a:off x="7322820" y="4968240"/>
            <a:ext cx="1828800" cy="8458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Feature extraction</a:t>
            </a:r>
            <a:endParaRPr lang="en-MY" dirty="0"/>
          </a:p>
        </p:txBody>
      </p:sp>
      <p:sp>
        <p:nvSpPr>
          <p:cNvPr id="9" name="Rounded Rectangle 8"/>
          <p:cNvSpPr/>
          <p:nvPr/>
        </p:nvSpPr>
        <p:spPr>
          <a:xfrm>
            <a:off x="4457700" y="4968240"/>
            <a:ext cx="1828800" cy="8458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Cell counting</a:t>
            </a:r>
            <a:endParaRPr lang="en-MY" dirty="0"/>
          </a:p>
        </p:txBody>
      </p:sp>
      <p:sp>
        <p:nvSpPr>
          <p:cNvPr id="10" name="Rounded Rectangle 9"/>
          <p:cNvSpPr/>
          <p:nvPr/>
        </p:nvSpPr>
        <p:spPr>
          <a:xfrm>
            <a:off x="1592580" y="4968240"/>
            <a:ext cx="1828800" cy="8458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Calculation and result</a:t>
            </a:r>
            <a:endParaRPr lang="en-MY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44240" y="2227580"/>
            <a:ext cx="1036320" cy="63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316980" y="2221230"/>
            <a:ext cx="1036320" cy="63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3"/>
          </p:cNvCxnSpPr>
          <p:nvPr/>
        </p:nvCxnSpPr>
        <p:spPr>
          <a:xfrm flipH="1">
            <a:off x="6286500" y="5391150"/>
            <a:ext cx="1036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421380" y="5391150"/>
            <a:ext cx="1036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6200000" flipH="1">
            <a:off x="8986520" y="2386330"/>
            <a:ext cx="1168400" cy="838200"/>
          </a:xfrm>
          <a:prstGeom prst="bentConnector3">
            <a:avLst>
              <a:gd name="adj1" fmla="val 1087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8" idx="3"/>
          </p:cNvCxnSpPr>
          <p:nvPr/>
        </p:nvCxnSpPr>
        <p:spPr>
          <a:xfrm rot="5400000">
            <a:off x="8992870" y="4394200"/>
            <a:ext cx="1155700" cy="83820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444240" y="3052125"/>
            <a:ext cx="1467853" cy="7700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RGB</a:t>
            </a:r>
            <a:endParaRPr lang="en-MY" dirty="0"/>
          </a:p>
        </p:txBody>
      </p:sp>
      <p:sp>
        <p:nvSpPr>
          <p:cNvPr id="29" name="Oval 28"/>
          <p:cNvSpPr/>
          <p:nvPr/>
        </p:nvSpPr>
        <p:spPr>
          <a:xfrm>
            <a:off x="4638173" y="3738746"/>
            <a:ext cx="1467853" cy="7700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CMYK</a:t>
            </a:r>
            <a:endParaRPr lang="en-MY" dirty="0"/>
          </a:p>
        </p:txBody>
      </p:sp>
      <p:sp>
        <p:nvSpPr>
          <p:cNvPr id="30" name="Oval 29"/>
          <p:cNvSpPr/>
          <p:nvPr/>
        </p:nvSpPr>
        <p:spPr>
          <a:xfrm>
            <a:off x="5885447" y="3052126"/>
            <a:ext cx="1467853" cy="7700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 err="1" smtClean="0"/>
              <a:t>YcBcr</a:t>
            </a:r>
            <a:endParaRPr lang="en-MY" dirty="0"/>
          </a:p>
        </p:txBody>
      </p:sp>
      <p:cxnSp>
        <p:nvCxnSpPr>
          <p:cNvPr id="33" name="Straight Arrow Connector 32"/>
          <p:cNvCxnSpPr>
            <a:endCxn id="28" idx="7"/>
          </p:cNvCxnSpPr>
          <p:nvPr/>
        </p:nvCxnSpPr>
        <p:spPr>
          <a:xfrm flipH="1">
            <a:off x="4697131" y="2656840"/>
            <a:ext cx="674968" cy="5080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  <a:endCxn id="29" idx="0"/>
          </p:cNvCxnSpPr>
          <p:nvPr/>
        </p:nvCxnSpPr>
        <p:spPr>
          <a:xfrm>
            <a:off x="5372100" y="2656840"/>
            <a:ext cx="0" cy="108190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30" idx="1"/>
          </p:cNvCxnSpPr>
          <p:nvPr/>
        </p:nvCxnSpPr>
        <p:spPr>
          <a:xfrm>
            <a:off x="5372100" y="2656840"/>
            <a:ext cx="728309" cy="5080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Image </a:t>
            </a:r>
            <a:r>
              <a:rPr lang="en-MY" dirty="0" smtClean="0">
                <a:solidFill>
                  <a:schemeClr val="tx1"/>
                </a:solidFill>
              </a:rPr>
              <a:t>Acquisition</a:t>
            </a:r>
            <a:endParaRPr lang="en-MY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11" y="2007161"/>
            <a:ext cx="11407678" cy="141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897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936243"/>
            <a:ext cx="10972800" cy="753314"/>
          </a:xfrm>
        </p:spPr>
        <p:txBody>
          <a:bodyPr>
            <a:normAutofit/>
          </a:bodyPr>
          <a:lstStyle/>
          <a:p>
            <a:pPr lvl="0"/>
            <a:r>
              <a:rPr lang="en-MY" dirty="0">
                <a:solidFill>
                  <a:schemeClr val="tx1"/>
                </a:solidFill>
              </a:rPr>
              <a:t>OOM</a:t>
            </a:r>
          </a:p>
          <a:p>
            <a:r>
              <a:rPr lang="en-MY" dirty="0">
                <a:solidFill>
                  <a:schemeClr val="tx1"/>
                </a:solidFill>
              </a:rPr>
              <a:t>Convert RGB to CMYK and </a:t>
            </a:r>
            <a:r>
              <a:rPr lang="en-MY" dirty="0" err="1">
                <a:solidFill>
                  <a:schemeClr val="tx1"/>
                </a:solidFill>
              </a:rPr>
              <a:t>YcBcR</a:t>
            </a:r>
            <a:endParaRPr lang="en-MY" dirty="0">
              <a:solidFill>
                <a:schemeClr val="tx1"/>
              </a:solidFill>
            </a:endParaRPr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55" y="985654"/>
            <a:ext cx="11121489" cy="377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192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753314"/>
          </a:xfrm>
        </p:spPr>
        <p:txBody>
          <a:bodyPr>
            <a:normAutofit/>
          </a:bodyPr>
          <a:lstStyle/>
          <a:p>
            <a:pPr lvl="0"/>
            <a:r>
              <a:rPr lang="en-MY" dirty="0">
                <a:solidFill>
                  <a:schemeClr val="tx1"/>
                </a:solidFill>
              </a:rPr>
              <a:t>Image Segmentation</a:t>
            </a:r>
          </a:p>
          <a:p>
            <a:r>
              <a:rPr lang="en-MY" dirty="0">
                <a:solidFill>
                  <a:schemeClr val="tx1"/>
                </a:solidFill>
              </a:rPr>
              <a:t>Segmentation of White Blood Cells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61" y="1636292"/>
            <a:ext cx="11323378" cy="235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18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777378"/>
          </a:xfrm>
        </p:spPr>
        <p:txBody>
          <a:bodyPr>
            <a:normAutofit/>
          </a:bodyPr>
          <a:lstStyle/>
          <a:p>
            <a:pPr lvl="0"/>
            <a:r>
              <a:rPr lang="en-MY" dirty="0">
                <a:solidFill>
                  <a:schemeClr val="tx1"/>
                </a:solidFill>
              </a:rPr>
              <a:t>Image </a:t>
            </a:r>
            <a:r>
              <a:rPr lang="en-MY" dirty="0" err="1">
                <a:solidFill>
                  <a:schemeClr val="tx1"/>
                </a:solidFill>
              </a:rPr>
              <a:t>Preprocessing</a:t>
            </a:r>
            <a:endParaRPr lang="en-MY" dirty="0">
              <a:solidFill>
                <a:schemeClr val="tx1"/>
              </a:solidFill>
            </a:endParaRPr>
          </a:p>
          <a:p>
            <a:r>
              <a:rPr lang="en-MY" dirty="0">
                <a:solidFill>
                  <a:schemeClr val="tx1"/>
                </a:solidFill>
              </a:rPr>
              <a:t>Enhance image to remove noise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25" y="2456760"/>
            <a:ext cx="11576050" cy="112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6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3"/>
            <a:ext cx="10972800" cy="801441"/>
          </a:xfrm>
        </p:spPr>
        <p:txBody>
          <a:bodyPr>
            <a:normAutofit/>
          </a:bodyPr>
          <a:lstStyle/>
          <a:p>
            <a:pPr lvl="0"/>
            <a:r>
              <a:rPr lang="en-MY" dirty="0">
                <a:solidFill>
                  <a:schemeClr val="tx1"/>
                </a:solidFill>
              </a:rPr>
              <a:t>Feature Extraction</a:t>
            </a:r>
          </a:p>
          <a:p>
            <a:r>
              <a:rPr lang="en-MY" dirty="0">
                <a:solidFill>
                  <a:schemeClr val="tx1"/>
                </a:solidFill>
              </a:rPr>
              <a:t>Add bounding box to the segmented white blood cells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30" y="721898"/>
            <a:ext cx="11399773" cy="1678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30" y="2572994"/>
            <a:ext cx="11399773" cy="257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5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777378"/>
          </a:xfrm>
        </p:spPr>
        <p:txBody>
          <a:bodyPr>
            <a:normAutofit/>
          </a:bodyPr>
          <a:lstStyle/>
          <a:p>
            <a:pPr lvl="0"/>
            <a:r>
              <a:rPr lang="en-MY" dirty="0">
                <a:solidFill>
                  <a:schemeClr val="tx1"/>
                </a:solidFill>
              </a:rPr>
              <a:t>Cell Counting</a:t>
            </a:r>
          </a:p>
          <a:p>
            <a:r>
              <a:rPr lang="en-MY" dirty="0">
                <a:solidFill>
                  <a:schemeClr val="tx1"/>
                </a:solidFill>
              </a:rPr>
              <a:t>Count the total number of white blood </a:t>
            </a:r>
            <a:r>
              <a:rPr lang="en-MY" dirty="0" smtClean="0">
                <a:solidFill>
                  <a:schemeClr val="tx1"/>
                </a:solidFill>
              </a:rPr>
              <a:t>cells</a:t>
            </a:r>
            <a:endParaRPr lang="en-MY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05" y="2523337"/>
            <a:ext cx="11641990" cy="104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04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ience Projec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60.potx" id="{B0D06C54-B873-49D2-AD73-EE9BB8599BFF}" vid="{334807F6-B3E0-4323-AC38-BDC7A606DAA1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presentation (widescreen)</Template>
  <TotalTime>220</TotalTime>
  <Words>421</Words>
  <Application>Microsoft Office PowerPoint</Application>
  <PresentationFormat>Widescreen</PresentationFormat>
  <Paragraphs>151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Helvetica</vt:lpstr>
      <vt:lpstr>Times New Roman</vt:lpstr>
      <vt:lpstr>Science Project 16x9</vt:lpstr>
      <vt:lpstr>Leukemia Detection using Color Segmentation with OOMSD</vt:lpstr>
      <vt:lpstr>Introduction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 and Discussion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Leukemia Detection using Color Segmentation with OOMSD</dc:title>
  <dc:creator>MOHD SHAHRIN BIN SAAT</dc:creator>
  <cp:lastModifiedBy>Afif Zafri</cp:lastModifiedBy>
  <cp:revision>23</cp:revision>
  <dcterms:created xsi:type="dcterms:W3CDTF">2018-12-13T13:44:05Z</dcterms:created>
  <dcterms:modified xsi:type="dcterms:W3CDTF">2018-12-14T03:21:20Z</dcterms:modified>
</cp:coreProperties>
</file>