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0dbd2f70c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60dbd2f70c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0dbd2f70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0dbd2f70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0dbd2f70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0dbd2f70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0dbd2f70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0dbd2f70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0dbd2f70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0dbd2f70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0dbd2f70c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0dbd2f70c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0dbd2f70c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0dbd2f70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0dbd2f70c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0dbd2f70c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0dbd2f70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0dbd2f70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JENKINS MASTER AND SLAVE CONFIGURATION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BY:- MOHAMMED AFZAL</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0000FF"/>
                </a:solidFill>
              </a:rPr>
              <a:t>THANK YOU </a:t>
            </a:r>
            <a:endParaRPr>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1" name="Google Shape;141;p14"/>
          <p:cNvSpPr txBox="1"/>
          <p:nvPr>
            <p:ph idx="1" type="body"/>
          </p:nvPr>
        </p:nvSpPr>
        <p:spPr>
          <a:xfrm>
            <a:off x="198925" y="1567550"/>
            <a:ext cx="8851800" cy="347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t>JENKINS:- </a:t>
            </a:r>
            <a:r>
              <a:rPr lang="en" sz="1400">
                <a:solidFill>
                  <a:srgbClr val="CC0000"/>
                </a:solidFill>
                <a:latin typeface="Roboto"/>
                <a:ea typeface="Roboto"/>
                <a:cs typeface="Roboto"/>
                <a:sym typeface="Roboto"/>
              </a:rPr>
              <a:t>The leading open source automation server, Jenkins provides hundreds of plugins to support building, deploying and automating any project.</a:t>
            </a:r>
            <a:r>
              <a:rPr lang="en" sz="1400">
                <a:solidFill>
                  <a:srgbClr val="CC0000"/>
                </a:solidFill>
                <a:latin typeface="Arial"/>
                <a:ea typeface="Arial"/>
                <a:cs typeface="Arial"/>
                <a:sym typeface="Arial"/>
              </a:rPr>
              <a:t>Jenkins is used to build and test your software projects continuously making it easier for developers to integrate changes to the project, and making it easier for users to obtain a fresh build.</a:t>
            </a:r>
            <a:endParaRPr sz="1400">
              <a:solidFill>
                <a:srgbClr val="CC0000"/>
              </a:solidFill>
              <a:latin typeface="Arial"/>
              <a:ea typeface="Arial"/>
              <a:cs typeface="Arial"/>
              <a:sym typeface="Arial"/>
            </a:endParaRPr>
          </a:p>
          <a:p>
            <a:pPr indent="0" lvl="0" marL="0" rtl="0" algn="l">
              <a:spcBef>
                <a:spcPts val="1200"/>
              </a:spcBef>
              <a:spcAft>
                <a:spcPts val="0"/>
              </a:spcAft>
              <a:buNone/>
            </a:pPr>
            <a:r>
              <a:rPr lang="en" sz="1400">
                <a:solidFill>
                  <a:srgbClr val="CC0000"/>
                </a:solidFill>
                <a:latin typeface="Arial"/>
                <a:ea typeface="Arial"/>
                <a:cs typeface="Arial"/>
                <a:sym typeface="Arial"/>
              </a:rPr>
              <a:t>What is Jenkins? Jenkins is an open-source automation tool for Continuous Integration (CI) and Continuous Deployment (CD).</a:t>
            </a:r>
            <a:endParaRPr sz="1400">
              <a:solidFill>
                <a:srgbClr val="CC0000"/>
              </a:solidFill>
              <a:latin typeface="Arial"/>
              <a:ea typeface="Arial"/>
              <a:cs typeface="Arial"/>
              <a:sym typeface="Arial"/>
            </a:endParaRPr>
          </a:p>
          <a:p>
            <a:pPr indent="0" lvl="0" marL="0" rtl="0" algn="l">
              <a:spcBef>
                <a:spcPts val="1200"/>
              </a:spcBef>
              <a:spcAft>
                <a:spcPts val="0"/>
              </a:spcAft>
              <a:buNone/>
            </a:pPr>
            <a:r>
              <a:rPr lang="en" sz="1400">
                <a:solidFill>
                  <a:srgbClr val="CC0000"/>
                </a:solidFill>
                <a:latin typeface="Arial"/>
                <a:ea typeface="Arial"/>
                <a:cs typeface="Arial"/>
                <a:sym typeface="Arial"/>
              </a:rPr>
              <a:t>DevOps is a software development concept and revolves around the various phases like continuous development, continuous testing, continuous integration, continuous deployment and continuous monitoring throughout the life cycle.</a:t>
            </a:r>
            <a:endParaRPr sz="1400">
              <a:solidFill>
                <a:srgbClr val="CC0000"/>
              </a:solidFill>
              <a:latin typeface="Arial"/>
              <a:ea typeface="Arial"/>
              <a:cs typeface="Arial"/>
              <a:sym typeface="Arial"/>
            </a:endParaRPr>
          </a:p>
          <a:p>
            <a:pPr indent="0" lvl="0" marL="0" rtl="0" algn="l">
              <a:spcBef>
                <a:spcPts val="1200"/>
              </a:spcBef>
              <a:spcAft>
                <a:spcPts val="0"/>
              </a:spcAft>
              <a:buNone/>
            </a:pPr>
            <a:r>
              <a:rPr lang="en" sz="1400">
                <a:solidFill>
                  <a:srgbClr val="CC0000"/>
                </a:solidFill>
                <a:highlight>
                  <a:srgbClr val="FFFFFF"/>
                </a:highlight>
                <a:latin typeface="Arial"/>
                <a:ea typeface="Arial"/>
                <a:cs typeface="Arial"/>
                <a:sym typeface="Arial"/>
              </a:rPr>
              <a:t> </a:t>
            </a:r>
            <a:r>
              <a:rPr lang="en" sz="1400">
                <a:solidFill>
                  <a:srgbClr val="CC0000"/>
                </a:solidFill>
                <a:latin typeface="Arial"/>
                <a:ea typeface="Arial"/>
                <a:cs typeface="Arial"/>
                <a:sym typeface="Arial"/>
              </a:rPr>
              <a:t>Jenkins is the most effective tool for implementing automation testing in CI/CD pipelines</a:t>
            </a:r>
            <a:r>
              <a:rPr lang="en" sz="1400">
                <a:solidFill>
                  <a:srgbClr val="CC0000"/>
                </a:solidFill>
                <a:highlight>
                  <a:srgbClr val="FFFFFF"/>
                </a:highlight>
                <a:latin typeface="Arial"/>
                <a:ea typeface="Arial"/>
                <a:cs typeface="Arial"/>
                <a:sym typeface="Arial"/>
              </a:rPr>
              <a:t>. </a:t>
            </a:r>
            <a:endParaRPr sz="1400">
              <a:solidFill>
                <a:srgbClr val="CC0000"/>
              </a:solidFill>
              <a:latin typeface="Arial"/>
              <a:ea typeface="Arial"/>
              <a:cs typeface="Arial"/>
              <a:sym typeface="Arial"/>
            </a:endParaRPr>
          </a:p>
          <a:p>
            <a:pPr indent="0" lvl="0" marL="0" rtl="0" algn="l">
              <a:spcBef>
                <a:spcPts val="1200"/>
              </a:spcBef>
              <a:spcAft>
                <a:spcPts val="0"/>
              </a:spcAft>
              <a:buNone/>
            </a:pPr>
            <a:r>
              <a:t/>
            </a:r>
            <a:endParaRPr sz="1100">
              <a:solidFill>
                <a:srgbClr val="CC0000"/>
              </a:solidFill>
              <a:highlight>
                <a:schemeClr val="lt1"/>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7" name="Google Shape;147;p15"/>
          <p:cNvSpPr txBox="1"/>
          <p:nvPr>
            <p:ph idx="1" type="body"/>
          </p:nvPr>
        </p:nvSpPr>
        <p:spPr>
          <a:xfrm>
            <a:off x="99450" y="1482300"/>
            <a:ext cx="8951400" cy="2911200"/>
          </a:xfrm>
          <a:prstGeom prst="rect">
            <a:avLst/>
          </a:prstGeom>
        </p:spPr>
        <p:txBody>
          <a:bodyPr anchorCtr="0" anchor="t" bIns="91425" lIns="91425" spcFirstLastPara="1" rIns="91425" wrap="square" tIns="91425">
            <a:normAutofit fontScale="92500" lnSpcReduction="10000"/>
          </a:bodyPr>
          <a:lstStyle/>
          <a:p>
            <a:pPr indent="0" lvl="0" marL="0" rtl="0" algn="l">
              <a:spcBef>
                <a:spcPts val="900"/>
              </a:spcBef>
              <a:spcAft>
                <a:spcPts val="0"/>
              </a:spcAft>
              <a:buNone/>
            </a:pPr>
            <a:r>
              <a:rPr lang="en" sz="1400">
                <a:solidFill>
                  <a:srgbClr val="CC0000"/>
                </a:solidFill>
                <a:latin typeface="Arial"/>
                <a:ea typeface="Arial"/>
                <a:cs typeface="Arial"/>
                <a:sym typeface="Arial"/>
              </a:rPr>
              <a:t>What is CI vs CD?</a:t>
            </a:r>
            <a:endParaRPr sz="1400">
              <a:solidFill>
                <a:srgbClr val="CC0000"/>
              </a:solidFill>
              <a:latin typeface="Arial"/>
              <a:ea typeface="Arial"/>
              <a:cs typeface="Arial"/>
              <a:sym typeface="Arial"/>
            </a:endParaRPr>
          </a:p>
          <a:p>
            <a:pPr indent="0" lvl="0" marL="0" rtl="0" algn="l">
              <a:spcBef>
                <a:spcPts val="900"/>
              </a:spcBef>
              <a:spcAft>
                <a:spcPts val="0"/>
              </a:spcAft>
              <a:buNone/>
            </a:pPr>
            <a:r>
              <a:rPr lang="en" sz="1400">
                <a:solidFill>
                  <a:srgbClr val="CC0000"/>
                </a:solidFill>
                <a:latin typeface="Arial"/>
                <a:ea typeface="Arial"/>
                <a:cs typeface="Arial"/>
                <a:sym typeface="Arial"/>
              </a:rPr>
              <a:t>CI focuses on preparing code for release (build/test), whereas CD involves the actual release of code (release/deploy)</a:t>
            </a:r>
            <a:endParaRPr sz="1400">
              <a:solidFill>
                <a:srgbClr val="CC0000"/>
              </a:solidFill>
              <a:latin typeface="Arial"/>
              <a:ea typeface="Arial"/>
              <a:cs typeface="Arial"/>
              <a:sym typeface="Arial"/>
            </a:endParaRPr>
          </a:p>
          <a:p>
            <a:pPr indent="0" lvl="0" marL="0" rtl="0" algn="ctr">
              <a:spcBef>
                <a:spcPts val="0"/>
              </a:spcBef>
              <a:spcAft>
                <a:spcPts val="0"/>
              </a:spcAft>
              <a:buNone/>
            </a:pPr>
            <a:r>
              <a:rPr lang="en" sz="1800"/>
              <a:t>JENKINS MASTER AND SLAVE CONFIGURATION</a:t>
            </a:r>
            <a:endParaRPr sz="1800"/>
          </a:p>
          <a:p>
            <a:pPr indent="0" lvl="0" marL="0" rtl="0" algn="l">
              <a:spcBef>
                <a:spcPts val="1200"/>
              </a:spcBef>
              <a:spcAft>
                <a:spcPts val="0"/>
              </a:spcAft>
              <a:buNone/>
            </a:pPr>
            <a:r>
              <a:rPr lang="en" sz="1500">
                <a:solidFill>
                  <a:srgbClr val="CC0000"/>
                </a:solidFill>
                <a:latin typeface="Roboto"/>
                <a:ea typeface="Roboto"/>
                <a:cs typeface="Roboto"/>
                <a:sym typeface="Roboto"/>
              </a:rPr>
              <a:t>Jenkins is an awesome Continuous Integration tool which allows you to add multiple slaves as per your project requirement to a central Master server.</a:t>
            </a:r>
            <a:endParaRPr sz="1500">
              <a:solidFill>
                <a:srgbClr val="CC0000"/>
              </a:solidFill>
              <a:latin typeface="Roboto"/>
              <a:ea typeface="Roboto"/>
              <a:cs typeface="Roboto"/>
              <a:sym typeface="Roboto"/>
            </a:endParaRPr>
          </a:p>
          <a:p>
            <a:pPr indent="0" lvl="0" marL="0" rtl="0" algn="l">
              <a:spcBef>
                <a:spcPts val="1200"/>
              </a:spcBef>
              <a:spcAft>
                <a:spcPts val="0"/>
              </a:spcAft>
              <a:buNone/>
            </a:pPr>
            <a:r>
              <a:rPr lang="en" sz="1500">
                <a:solidFill>
                  <a:srgbClr val="CC0000"/>
                </a:solidFill>
                <a:latin typeface="Roboto"/>
                <a:ea typeface="Roboto"/>
                <a:cs typeface="Roboto"/>
                <a:sym typeface="Roboto"/>
              </a:rPr>
              <a:t>In distributed environment, we need different machines for different purposes. For example, we may need machine1(Ubuntu) to run some process and machine2(CentOS) to run some other process. For such distribution, Jenkins Master Slave configuration comes to the rescue.</a:t>
            </a:r>
            <a:endParaRPr sz="1500">
              <a:solidFill>
                <a:srgbClr val="CC0000"/>
              </a:solidFill>
              <a:latin typeface="Roboto"/>
              <a:ea typeface="Roboto"/>
              <a:cs typeface="Roboto"/>
              <a:sym typeface="Roboto"/>
            </a:endParaRPr>
          </a:p>
          <a:p>
            <a:pPr indent="0" lvl="0" marL="0" rtl="0" algn="l">
              <a:spcBef>
                <a:spcPts val="1200"/>
              </a:spcBef>
              <a:spcAft>
                <a:spcPts val="1200"/>
              </a:spcAft>
              <a:buNone/>
            </a:pPr>
            <a:r>
              <a:t/>
            </a:r>
            <a:endParaRPr sz="1500">
              <a:solidFill>
                <a:srgbClr val="CC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16"/>
          <p:cNvPicPr preferRelativeResize="0"/>
          <p:nvPr/>
        </p:nvPicPr>
        <p:blipFill>
          <a:blip r:embed="rId3">
            <a:alphaModFix/>
          </a:blip>
          <a:stretch>
            <a:fillRect/>
          </a:stretch>
        </p:blipFill>
        <p:spPr>
          <a:xfrm>
            <a:off x="2090275" y="838300"/>
            <a:ext cx="4963450" cy="3779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sz="3500">
                <a:latin typeface="Lato"/>
                <a:ea typeface="Lato"/>
                <a:cs typeface="Lato"/>
                <a:sym typeface="Lato"/>
              </a:rPr>
              <a:t>PRE-REQUISITES:- </a:t>
            </a:r>
            <a:endParaRPr sz="3500">
              <a:latin typeface="Lato"/>
              <a:ea typeface="Lato"/>
              <a:cs typeface="Lato"/>
              <a:sym typeface="Lato"/>
            </a:endParaRPr>
          </a:p>
          <a:p>
            <a:pPr indent="0" lvl="0" marL="0" rtl="0" algn="l">
              <a:spcBef>
                <a:spcPts val="1200"/>
              </a:spcBef>
              <a:spcAft>
                <a:spcPts val="0"/>
              </a:spcAft>
              <a:buNone/>
            </a:pPr>
            <a:r>
              <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0"/>
              </a:spcAft>
              <a:buNone/>
            </a:pPr>
            <a:r>
              <a:rPr lang="en" sz="3500">
                <a:solidFill>
                  <a:srgbClr val="CC0000"/>
                </a:solidFill>
              </a:rPr>
              <a:t>AWS Account</a:t>
            </a:r>
            <a:endParaRPr sz="3500">
              <a:solidFill>
                <a:srgbClr val="CC0000"/>
              </a:solidFill>
            </a:endParaRPr>
          </a:p>
          <a:p>
            <a:pPr indent="0" lvl="0" marL="0" rtl="0" algn="l">
              <a:spcBef>
                <a:spcPts val="1200"/>
              </a:spcBef>
              <a:spcAft>
                <a:spcPts val="0"/>
              </a:spcAft>
              <a:buNone/>
            </a:pPr>
            <a:r>
              <a:rPr lang="en" sz="3500">
                <a:solidFill>
                  <a:srgbClr val="CC0000"/>
                </a:solidFill>
              </a:rPr>
              <a:t>EC2 Instance</a:t>
            </a:r>
            <a:endParaRPr sz="3500">
              <a:solidFill>
                <a:srgbClr val="CC0000"/>
              </a:solidFill>
            </a:endParaRPr>
          </a:p>
          <a:p>
            <a:pPr indent="0" lvl="0" marL="0" rtl="0" algn="l">
              <a:spcBef>
                <a:spcPts val="1200"/>
              </a:spcBef>
              <a:spcAft>
                <a:spcPts val="0"/>
              </a:spcAft>
              <a:buNone/>
            </a:pPr>
            <a:r>
              <a:rPr lang="en" sz="3500">
                <a:solidFill>
                  <a:srgbClr val="CC0000"/>
                </a:solidFill>
              </a:rPr>
              <a:t>Jenkins Server</a:t>
            </a:r>
            <a:endParaRPr sz="3500">
              <a:solidFill>
                <a:srgbClr val="CC0000"/>
              </a:solidFill>
            </a:endParaRPr>
          </a:p>
          <a:p>
            <a:pPr indent="0" lvl="0" marL="0" rtl="0" algn="l">
              <a:spcBef>
                <a:spcPts val="1200"/>
              </a:spcBef>
              <a:spcAft>
                <a:spcPts val="0"/>
              </a:spcAft>
              <a:buNone/>
            </a:pPr>
            <a:r>
              <a:rPr lang="en" sz="3500">
                <a:solidFill>
                  <a:srgbClr val="CC0000"/>
                </a:solidFill>
              </a:rPr>
              <a:t>Create EC2 Instance for master server (kernal version +  t2.medium + 16gb storage) and  another EC2 Instance for Slave server(kernal + t2.medium). Connect to the instances.</a:t>
            </a:r>
            <a:endParaRPr sz="3500">
              <a:solidFill>
                <a:srgbClr val="CC0000"/>
              </a:solidFill>
            </a:endParaRPr>
          </a:p>
          <a:p>
            <a:pPr indent="0" lvl="0" marL="0" rtl="0" algn="l">
              <a:spcBef>
                <a:spcPts val="1200"/>
              </a:spcBef>
              <a:spcAft>
                <a:spcPts val="0"/>
              </a:spcAft>
              <a:buNone/>
            </a:pPr>
            <a:r>
              <a:rPr lang="en" sz="3500">
                <a:solidFill>
                  <a:srgbClr val="CC0000"/>
                </a:solidFill>
              </a:rPr>
              <a:t>Install Jenkins in master server by executing Jenkins installations commands and setup Jenkins server.</a:t>
            </a:r>
            <a:endParaRPr sz="3500">
              <a:solidFill>
                <a:srgbClr val="CC0000"/>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SLAVE NODE CONFIGURATION</a:t>
            </a:r>
            <a:endParaRPr/>
          </a:p>
        </p:txBody>
      </p:sp>
      <p:sp>
        <p:nvSpPr>
          <p:cNvPr id="166" name="Google Shape;166;p18"/>
          <p:cNvSpPr txBox="1"/>
          <p:nvPr>
            <p:ph idx="1" type="body"/>
          </p:nvPr>
        </p:nvSpPr>
        <p:spPr>
          <a:xfrm>
            <a:off x="0" y="1122475"/>
            <a:ext cx="9051000" cy="39357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sz="2900">
                <a:solidFill>
                  <a:srgbClr val="CC0000"/>
                </a:solidFill>
              </a:rPr>
              <a:t>Create a new user, SSH key and copy the key into Authorized_keys.</a:t>
            </a:r>
            <a:endParaRPr sz="2900">
              <a:solidFill>
                <a:srgbClr val="CC0000"/>
              </a:solidFill>
            </a:endParaRPr>
          </a:p>
          <a:p>
            <a:pPr indent="0" lvl="0" marL="0" rtl="0" algn="l">
              <a:spcBef>
                <a:spcPts val="1200"/>
              </a:spcBef>
              <a:spcAft>
                <a:spcPts val="0"/>
              </a:spcAft>
              <a:buNone/>
            </a:pPr>
            <a:r>
              <a:rPr lang="en" sz="2900">
                <a:solidFill>
                  <a:srgbClr val="CC0000"/>
                </a:solidFill>
              </a:rPr>
              <a:t>PROCEDURE:-</a:t>
            </a:r>
            <a:endParaRPr sz="2900">
              <a:solidFill>
                <a:srgbClr val="CC0000"/>
              </a:solidFill>
            </a:endParaRPr>
          </a:p>
          <a:p>
            <a:pPr indent="0" lvl="0" marL="0" rtl="0" algn="l">
              <a:spcBef>
                <a:spcPts val="1200"/>
              </a:spcBef>
              <a:spcAft>
                <a:spcPts val="0"/>
              </a:spcAft>
              <a:buNone/>
            </a:pPr>
            <a:r>
              <a:rPr lang="en" sz="2900">
                <a:solidFill>
                  <a:srgbClr val="CC0000"/>
                </a:solidFill>
              </a:rPr>
              <a:t>Update the instance .</a:t>
            </a:r>
            <a:endParaRPr sz="2900">
              <a:solidFill>
                <a:srgbClr val="CC0000"/>
              </a:solidFill>
            </a:endParaRPr>
          </a:p>
          <a:p>
            <a:pPr indent="0" lvl="0" marL="0" rtl="0" algn="l">
              <a:spcBef>
                <a:spcPts val="1200"/>
              </a:spcBef>
              <a:spcAft>
                <a:spcPts val="0"/>
              </a:spcAft>
              <a:buNone/>
            </a:pPr>
            <a:r>
              <a:rPr lang="en" sz="2900">
                <a:solidFill>
                  <a:srgbClr val="CC0000"/>
                </a:solidFill>
              </a:rPr>
              <a:t>Install java in machine.</a:t>
            </a:r>
            <a:endParaRPr sz="2900">
              <a:solidFill>
                <a:srgbClr val="CC0000"/>
              </a:solidFill>
            </a:endParaRPr>
          </a:p>
          <a:p>
            <a:pPr indent="0" lvl="0" marL="0" rtl="0" algn="l">
              <a:spcBef>
                <a:spcPts val="1200"/>
              </a:spcBef>
              <a:spcAft>
                <a:spcPts val="0"/>
              </a:spcAft>
              <a:buNone/>
            </a:pPr>
            <a:r>
              <a:rPr lang="en" sz="2900">
                <a:solidFill>
                  <a:srgbClr val="CC0000"/>
                </a:solidFill>
              </a:rPr>
              <a:t>Create a new user and add password to that user.</a:t>
            </a:r>
            <a:endParaRPr sz="2900">
              <a:solidFill>
                <a:srgbClr val="CC0000"/>
              </a:solidFill>
            </a:endParaRPr>
          </a:p>
          <a:p>
            <a:pPr indent="0" lvl="0" marL="0" rtl="0" algn="l">
              <a:spcBef>
                <a:spcPts val="1200"/>
              </a:spcBef>
              <a:spcAft>
                <a:spcPts val="0"/>
              </a:spcAft>
              <a:buNone/>
            </a:pPr>
            <a:r>
              <a:rPr lang="en" sz="2900">
                <a:solidFill>
                  <a:srgbClr val="CC0000"/>
                </a:solidFill>
              </a:rPr>
              <a:t>Switch to the New user (slave).</a:t>
            </a:r>
            <a:endParaRPr sz="2900">
              <a:solidFill>
                <a:srgbClr val="CC0000"/>
              </a:solidFill>
            </a:endParaRPr>
          </a:p>
          <a:p>
            <a:pPr indent="0" lvl="0" marL="0" rtl="0" algn="l">
              <a:spcBef>
                <a:spcPts val="1200"/>
              </a:spcBef>
              <a:spcAft>
                <a:spcPts val="0"/>
              </a:spcAft>
              <a:buNone/>
            </a:pPr>
            <a:r>
              <a:rPr lang="en" sz="2900">
                <a:solidFill>
                  <a:srgbClr val="CC0000"/>
                </a:solidFill>
              </a:rPr>
              <a:t>Generate a new key in the user.</a:t>
            </a:r>
            <a:endParaRPr sz="2900">
              <a:solidFill>
                <a:srgbClr val="CC0000"/>
              </a:solidFill>
            </a:endParaRPr>
          </a:p>
          <a:p>
            <a:pPr indent="0" lvl="0" marL="0" rtl="0" algn="l">
              <a:spcBef>
                <a:spcPts val="1200"/>
              </a:spcBef>
              <a:spcAft>
                <a:spcPts val="0"/>
              </a:spcAft>
              <a:buNone/>
            </a:pPr>
            <a:r>
              <a:rPr lang="en" sz="2900">
                <a:solidFill>
                  <a:srgbClr val="CC0000"/>
                </a:solidFill>
              </a:rPr>
              <a:t>Copy public key id_rsa.pub in new file with name authorized_keys.</a:t>
            </a:r>
            <a:endParaRPr sz="2900">
              <a:solidFill>
                <a:srgbClr val="CC0000"/>
              </a:solidFill>
            </a:endParaRPr>
          </a:p>
          <a:p>
            <a:pPr indent="0" lvl="0" marL="0" rtl="0" algn="l">
              <a:spcBef>
                <a:spcPts val="1200"/>
              </a:spcBef>
              <a:spcAft>
                <a:spcPts val="0"/>
              </a:spcAft>
              <a:buNone/>
            </a:pPr>
            <a:r>
              <a:rPr lang="en" sz="2500">
                <a:solidFill>
                  <a:srgbClr val="CC0000"/>
                </a:solidFill>
              </a:rPr>
              <a:t>Change the permission authorized_keys file i.e., give all permissions to the user.</a:t>
            </a:r>
            <a:endParaRPr sz="2500">
              <a:solidFill>
                <a:srgbClr val="CC0000"/>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MASTER SERVER CONFIGURATION</a:t>
            </a:r>
            <a:endParaRPr/>
          </a:p>
        </p:txBody>
      </p:sp>
      <p:sp>
        <p:nvSpPr>
          <p:cNvPr id="172" name="Google Shape;172;p19"/>
          <p:cNvSpPr txBox="1"/>
          <p:nvPr>
            <p:ph idx="1" type="body"/>
          </p:nvPr>
        </p:nvSpPr>
        <p:spPr>
          <a:xfrm>
            <a:off x="142075" y="1165100"/>
            <a:ext cx="8922900" cy="38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CC0000"/>
                </a:solidFill>
              </a:rPr>
              <a:t>Copy the slave node public key to master node’s known_hosts.</a:t>
            </a:r>
            <a:endParaRPr sz="1400">
              <a:solidFill>
                <a:srgbClr val="CC0000"/>
              </a:solidFill>
            </a:endParaRPr>
          </a:p>
          <a:p>
            <a:pPr indent="0" lvl="0" marL="0" rtl="0" algn="l">
              <a:spcBef>
                <a:spcPts val="1200"/>
              </a:spcBef>
              <a:spcAft>
                <a:spcPts val="0"/>
              </a:spcAft>
              <a:buNone/>
            </a:pPr>
            <a:r>
              <a:t/>
            </a:r>
            <a:endParaRPr sz="1400">
              <a:solidFill>
                <a:srgbClr val="CC0000"/>
              </a:solidFill>
            </a:endParaRPr>
          </a:p>
          <a:p>
            <a:pPr indent="0" lvl="0" marL="0" rtl="0" algn="l">
              <a:spcBef>
                <a:spcPts val="1200"/>
              </a:spcBef>
              <a:spcAft>
                <a:spcPts val="0"/>
              </a:spcAft>
              <a:buNone/>
            </a:pPr>
            <a:r>
              <a:rPr lang="en" sz="1400">
                <a:solidFill>
                  <a:srgbClr val="CC0000"/>
                </a:solidFill>
              </a:rPr>
              <a:t>PROCEDURE:-</a:t>
            </a:r>
            <a:endParaRPr sz="1400">
              <a:solidFill>
                <a:srgbClr val="CC0000"/>
              </a:solidFill>
            </a:endParaRPr>
          </a:p>
          <a:p>
            <a:pPr indent="0" lvl="0" marL="0" rtl="0" algn="l">
              <a:spcBef>
                <a:spcPts val="1200"/>
              </a:spcBef>
              <a:spcAft>
                <a:spcPts val="0"/>
              </a:spcAft>
              <a:buNone/>
            </a:pPr>
            <a:r>
              <a:rPr lang="en" sz="1400">
                <a:solidFill>
                  <a:srgbClr val="CC0000"/>
                </a:solidFill>
              </a:rPr>
              <a:t>Create a .ssh directory in path /var/lib/Jenkins/.ssh.</a:t>
            </a:r>
            <a:endParaRPr sz="1400">
              <a:solidFill>
                <a:srgbClr val="CC0000"/>
              </a:solidFill>
            </a:endParaRPr>
          </a:p>
          <a:p>
            <a:pPr indent="0" lvl="0" marL="0" rtl="0" algn="l">
              <a:spcBef>
                <a:spcPts val="1200"/>
              </a:spcBef>
              <a:spcAft>
                <a:spcPts val="0"/>
              </a:spcAft>
              <a:buNone/>
            </a:pPr>
            <a:r>
              <a:rPr lang="en" sz="1400">
                <a:solidFill>
                  <a:srgbClr val="CC0000"/>
                </a:solidFill>
              </a:rPr>
              <a:t>Go to the .ssh directory.</a:t>
            </a:r>
            <a:endParaRPr sz="1400">
              <a:solidFill>
                <a:srgbClr val="CC0000"/>
              </a:solidFill>
            </a:endParaRPr>
          </a:p>
          <a:p>
            <a:pPr indent="0" lvl="0" marL="0" rtl="0" algn="l">
              <a:spcBef>
                <a:spcPts val="1200"/>
              </a:spcBef>
              <a:spcAft>
                <a:spcPts val="0"/>
              </a:spcAft>
              <a:buNone/>
            </a:pPr>
            <a:r>
              <a:rPr lang="en" sz="1400">
                <a:solidFill>
                  <a:srgbClr val="CC0000"/>
                </a:solidFill>
              </a:rPr>
              <a:t>Change the permissions of .ssh directory i.e., give all permissions to users, group and others.</a:t>
            </a:r>
            <a:endParaRPr sz="1400">
              <a:solidFill>
                <a:srgbClr val="CC0000"/>
              </a:solidFill>
            </a:endParaRPr>
          </a:p>
          <a:p>
            <a:pPr indent="0" lvl="0" marL="0" rtl="0" algn="l">
              <a:spcBef>
                <a:spcPts val="1200"/>
              </a:spcBef>
              <a:spcAft>
                <a:spcPts val="0"/>
              </a:spcAft>
              <a:buNone/>
            </a:pPr>
            <a:r>
              <a:rPr lang="en" sz="1400">
                <a:solidFill>
                  <a:srgbClr val="CC0000"/>
                </a:solidFill>
              </a:rPr>
              <a:t>copy the public key(id_rsa.pub) of slave node to known_hosts.</a:t>
            </a:r>
            <a:endParaRPr sz="1400">
              <a:solidFill>
                <a:srgbClr val="CC0000"/>
              </a:solidFill>
            </a:endParaRPr>
          </a:p>
          <a:p>
            <a:pPr indent="0" lvl="0" marL="0" rtl="0" algn="l">
              <a:spcBef>
                <a:spcPts val="1200"/>
              </a:spcBef>
              <a:spcAft>
                <a:spcPts val="0"/>
              </a:spcAft>
              <a:buNone/>
            </a:pPr>
            <a:r>
              <a:rPr lang="en" sz="1400">
                <a:solidFill>
                  <a:srgbClr val="CC0000"/>
                </a:solidFill>
              </a:rPr>
              <a:t>Change the ownership known_hosts from ec2-user to Jenkins.</a:t>
            </a:r>
            <a:endParaRPr sz="1400">
              <a:solidFill>
                <a:srgbClr val="CC0000"/>
              </a:solidFill>
            </a:endParaRPr>
          </a:p>
          <a:p>
            <a:pPr indent="0" lvl="0" marL="0" rtl="0" algn="l">
              <a:spcBef>
                <a:spcPts val="1200"/>
              </a:spcBef>
              <a:spcAft>
                <a:spcPts val="0"/>
              </a:spcAft>
              <a:buNone/>
            </a:pPr>
            <a:r>
              <a:rPr lang="en" sz="1400">
                <a:solidFill>
                  <a:srgbClr val="CC0000"/>
                </a:solidFill>
              </a:rPr>
              <a:t>Change the permissions of known_hosts i.e., give all permissions to user only.</a:t>
            </a:r>
            <a:endParaRPr sz="1400">
              <a:solidFill>
                <a:srgbClr val="CC0000"/>
              </a:solidFill>
            </a:endParaRPr>
          </a:p>
          <a:p>
            <a:pPr indent="0" lvl="0" marL="0" rtl="0" algn="l">
              <a:spcBef>
                <a:spcPts val="1200"/>
              </a:spcBef>
              <a:spcAft>
                <a:spcPts val="1200"/>
              </a:spcAft>
              <a:buNone/>
            </a:pPr>
            <a:r>
              <a:t/>
            </a:r>
            <a:endParaRPr sz="1400">
              <a:solidFill>
                <a:srgbClr val="CC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ATTACHING SLAVE NODE TO MASTER SERVER</a:t>
            </a:r>
            <a:endParaRPr/>
          </a:p>
        </p:txBody>
      </p:sp>
      <p:sp>
        <p:nvSpPr>
          <p:cNvPr id="178" name="Google Shape;178;p20"/>
          <p:cNvSpPr txBox="1"/>
          <p:nvPr>
            <p:ph idx="1" type="body"/>
          </p:nvPr>
        </p:nvSpPr>
        <p:spPr>
          <a:xfrm>
            <a:off x="117600" y="1307850"/>
            <a:ext cx="8908800" cy="37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CC0000"/>
                </a:solidFill>
              </a:rPr>
              <a:t>Attaching Slaver server with a master server.</a:t>
            </a:r>
            <a:endParaRPr sz="1400">
              <a:solidFill>
                <a:srgbClr val="CC0000"/>
              </a:solidFill>
            </a:endParaRPr>
          </a:p>
          <a:p>
            <a:pPr indent="0" lvl="0" marL="0" rtl="0" algn="l">
              <a:spcBef>
                <a:spcPts val="1200"/>
              </a:spcBef>
              <a:spcAft>
                <a:spcPts val="0"/>
              </a:spcAft>
              <a:buNone/>
            </a:pPr>
            <a:r>
              <a:rPr lang="en" sz="1400">
                <a:solidFill>
                  <a:srgbClr val="CC0000"/>
                </a:solidFill>
              </a:rPr>
              <a:t>PROCEDURE:-</a:t>
            </a:r>
            <a:endParaRPr sz="1400">
              <a:solidFill>
                <a:srgbClr val="CC0000"/>
              </a:solidFill>
            </a:endParaRPr>
          </a:p>
          <a:p>
            <a:pPr indent="0" lvl="0" marL="0" rtl="0" algn="l">
              <a:spcBef>
                <a:spcPts val="1200"/>
              </a:spcBef>
              <a:spcAft>
                <a:spcPts val="0"/>
              </a:spcAft>
              <a:buNone/>
            </a:pPr>
            <a:r>
              <a:rPr lang="en" sz="1400">
                <a:solidFill>
                  <a:srgbClr val="CC0000"/>
                </a:solidFill>
              </a:rPr>
              <a:t>Go to Jenkins server.</a:t>
            </a:r>
            <a:endParaRPr sz="1400">
              <a:solidFill>
                <a:srgbClr val="CC0000"/>
              </a:solidFill>
            </a:endParaRPr>
          </a:p>
          <a:p>
            <a:pPr indent="0" lvl="0" marL="0" rtl="0" algn="l">
              <a:spcBef>
                <a:spcPts val="1200"/>
              </a:spcBef>
              <a:spcAft>
                <a:spcPts val="0"/>
              </a:spcAft>
              <a:buNone/>
            </a:pPr>
            <a:r>
              <a:rPr lang="en" sz="1400">
                <a:solidFill>
                  <a:srgbClr val="CC0000"/>
                </a:solidFill>
              </a:rPr>
              <a:t>Click Manage Jenkins option in Dashboard.</a:t>
            </a:r>
            <a:endParaRPr sz="1400">
              <a:solidFill>
                <a:srgbClr val="CC0000"/>
              </a:solidFill>
            </a:endParaRPr>
          </a:p>
          <a:p>
            <a:pPr indent="0" lvl="0" marL="0" rtl="0" algn="l">
              <a:spcBef>
                <a:spcPts val="1200"/>
              </a:spcBef>
              <a:spcAft>
                <a:spcPts val="0"/>
              </a:spcAft>
              <a:buNone/>
            </a:pPr>
            <a:r>
              <a:rPr lang="en" sz="1400">
                <a:solidFill>
                  <a:srgbClr val="CC0000"/>
                </a:solidFill>
              </a:rPr>
              <a:t>Click on Manage Nodes and Cloud and then click on New Node.</a:t>
            </a:r>
            <a:endParaRPr sz="1400">
              <a:solidFill>
                <a:srgbClr val="CC0000"/>
              </a:solidFill>
            </a:endParaRPr>
          </a:p>
          <a:p>
            <a:pPr indent="0" lvl="0" marL="0" rtl="0" algn="l">
              <a:spcBef>
                <a:spcPts val="1200"/>
              </a:spcBef>
              <a:spcAft>
                <a:spcPts val="0"/>
              </a:spcAft>
              <a:buNone/>
            </a:pPr>
            <a:r>
              <a:rPr lang="en" sz="1400">
                <a:solidFill>
                  <a:srgbClr val="CC0000"/>
                </a:solidFill>
              </a:rPr>
              <a:t>Enter the node name and select permanent agent and click ok.</a:t>
            </a:r>
            <a:endParaRPr sz="1400">
              <a:solidFill>
                <a:srgbClr val="CC0000"/>
              </a:solidFill>
            </a:endParaRPr>
          </a:p>
          <a:p>
            <a:pPr indent="0" lvl="0" marL="0" rtl="0" algn="l">
              <a:spcBef>
                <a:spcPts val="1200"/>
              </a:spcBef>
              <a:spcAft>
                <a:spcPts val="0"/>
              </a:spcAft>
              <a:buNone/>
            </a:pPr>
            <a:r>
              <a:rPr lang="en" sz="1400">
                <a:solidFill>
                  <a:srgbClr val="CC0000"/>
                </a:solidFill>
              </a:rPr>
              <a:t>Enter the Node configuration such description, label name, number of executors, credentials, remote root directory etc, While adding credentials choose kind as SSH username with private key and provide user name and private key which is generated in slave user.</a:t>
            </a:r>
            <a:endParaRPr sz="1400">
              <a:solidFill>
                <a:srgbClr val="CC0000"/>
              </a:solidFill>
            </a:endParaRPr>
          </a:p>
          <a:p>
            <a:pPr indent="0" lvl="0" marL="0" rtl="0" algn="l">
              <a:spcBef>
                <a:spcPts val="1200"/>
              </a:spcBef>
              <a:spcAft>
                <a:spcPts val="0"/>
              </a:spcAft>
              <a:buNone/>
            </a:pPr>
            <a:r>
              <a:rPr lang="en" sz="1400">
                <a:solidFill>
                  <a:srgbClr val="CC0000"/>
                </a:solidFill>
              </a:rPr>
              <a:t>Click on the save option and check in the log whether the slave </a:t>
            </a:r>
            <a:r>
              <a:rPr lang="en" sz="1400">
                <a:solidFill>
                  <a:srgbClr val="CC0000"/>
                </a:solidFill>
              </a:rPr>
              <a:t>server is online or offline</a:t>
            </a:r>
            <a:endParaRPr sz="1400">
              <a:solidFill>
                <a:srgbClr val="CC0000"/>
              </a:solidFill>
            </a:endParaRPr>
          </a:p>
          <a:p>
            <a:pPr indent="0" lvl="0" marL="0" rtl="0" algn="l">
              <a:spcBef>
                <a:spcPts val="1200"/>
              </a:spcBef>
              <a:spcAft>
                <a:spcPts val="12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RUNNING A JOB SLAVE SERVER</a:t>
            </a:r>
            <a:endParaRPr/>
          </a:p>
        </p:txBody>
      </p:sp>
      <p:sp>
        <p:nvSpPr>
          <p:cNvPr id="184" name="Google Shape;184;p21"/>
          <p:cNvSpPr txBox="1"/>
          <p:nvPr>
            <p:ph idx="1" type="body"/>
          </p:nvPr>
        </p:nvSpPr>
        <p:spPr>
          <a:xfrm>
            <a:off x="113675" y="1193525"/>
            <a:ext cx="8951400" cy="3822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 </a:t>
            </a:r>
            <a:endParaRPr sz="5600"/>
          </a:p>
          <a:p>
            <a:pPr indent="0" lvl="0" marL="0" rtl="0" algn="l">
              <a:spcBef>
                <a:spcPts val="1200"/>
              </a:spcBef>
              <a:spcAft>
                <a:spcPts val="0"/>
              </a:spcAft>
              <a:buNone/>
            </a:pPr>
            <a:r>
              <a:rPr lang="en" sz="5600">
                <a:solidFill>
                  <a:srgbClr val="CC0000"/>
                </a:solidFill>
              </a:rPr>
              <a:t>PROCEDURE: -</a:t>
            </a:r>
            <a:endParaRPr sz="5600">
              <a:solidFill>
                <a:srgbClr val="CC0000"/>
              </a:solidFill>
            </a:endParaRPr>
          </a:p>
          <a:p>
            <a:pPr indent="0" lvl="0" marL="0" rtl="0" algn="l">
              <a:spcBef>
                <a:spcPts val="1200"/>
              </a:spcBef>
              <a:spcAft>
                <a:spcPts val="0"/>
              </a:spcAft>
              <a:buNone/>
            </a:pPr>
            <a:r>
              <a:rPr lang="en" sz="5600">
                <a:solidFill>
                  <a:srgbClr val="CC0000"/>
                </a:solidFill>
              </a:rPr>
              <a:t>Login to Jenkins server.</a:t>
            </a:r>
            <a:endParaRPr sz="5600">
              <a:solidFill>
                <a:srgbClr val="CC0000"/>
              </a:solidFill>
            </a:endParaRPr>
          </a:p>
          <a:p>
            <a:pPr indent="0" lvl="0" marL="0" rtl="0" algn="l">
              <a:spcBef>
                <a:spcPts val="1200"/>
              </a:spcBef>
              <a:spcAft>
                <a:spcPts val="0"/>
              </a:spcAft>
              <a:buNone/>
            </a:pPr>
            <a:r>
              <a:rPr lang="en" sz="5600">
                <a:solidFill>
                  <a:srgbClr val="CC0000"/>
                </a:solidFill>
              </a:rPr>
              <a:t>Create a new task by providing name and descriptions.</a:t>
            </a:r>
            <a:endParaRPr sz="5600">
              <a:solidFill>
                <a:srgbClr val="CC0000"/>
              </a:solidFill>
            </a:endParaRPr>
          </a:p>
          <a:p>
            <a:pPr indent="0" lvl="0" marL="0" rtl="0" algn="l">
              <a:spcBef>
                <a:spcPts val="1200"/>
              </a:spcBef>
              <a:spcAft>
                <a:spcPts val="0"/>
              </a:spcAft>
              <a:buNone/>
            </a:pPr>
            <a:r>
              <a:rPr lang="en" sz="5600">
                <a:solidFill>
                  <a:srgbClr val="CC0000"/>
                </a:solidFill>
              </a:rPr>
              <a:t>Select “Restrict where this project can be run” option and provide label Name in “ Label Expression” to select the slave.</a:t>
            </a:r>
            <a:endParaRPr sz="5600">
              <a:solidFill>
                <a:srgbClr val="CC0000"/>
              </a:solidFill>
            </a:endParaRPr>
          </a:p>
          <a:p>
            <a:pPr indent="0" lvl="0" marL="0" rtl="0" algn="l">
              <a:spcBef>
                <a:spcPts val="1200"/>
              </a:spcBef>
              <a:spcAft>
                <a:spcPts val="0"/>
              </a:spcAft>
              <a:buNone/>
            </a:pPr>
            <a:r>
              <a:rPr lang="en" sz="5600">
                <a:solidFill>
                  <a:srgbClr val="CC0000"/>
                </a:solidFill>
              </a:rPr>
              <a:t>Select Git as “Source Code Repository”.</a:t>
            </a:r>
            <a:endParaRPr sz="5600">
              <a:solidFill>
                <a:srgbClr val="CC0000"/>
              </a:solidFill>
            </a:endParaRPr>
          </a:p>
          <a:p>
            <a:pPr indent="0" lvl="0" marL="0" rtl="0" algn="l">
              <a:spcBef>
                <a:spcPts val="1200"/>
              </a:spcBef>
              <a:spcAft>
                <a:spcPts val="0"/>
              </a:spcAft>
              <a:buNone/>
            </a:pPr>
            <a:r>
              <a:rPr lang="en" sz="5600">
                <a:solidFill>
                  <a:srgbClr val="CC0000"/>
                </a:solidFill>
              </a:rPr>
              <a:t>Provide Project repo URL with credentials.</a:t>
            </a:r>
            <a:endParaRPr sz="5600">
              <a:solidFill>
                <a:srgbClr val="CC0000"/>
              </a:solidFill>
            </a:endParaRPr>
          </a:p>
          <a:p>
            <a:pPr indent="0" lvl="0" marL="0" rtl="0" algn="l">
              <a:spcBef>
                <a:spcPts val="1200"/>
              </a:spcBef>
              <a:spcAft>
                <a:spcPts val="0"/>
              </a:spcAft>
              <a:buNone/>
            </a:pPr>
            <a:r>
              <a:rPr lang="en" sz="5600">
                <a:solidFill>
                  <a:srgbClr val="CC0000"/>
                </a:solidFill>
              </a:rPr>
              <a:t>Select Execute Shell in Build Steps and provide execution command to run the project.</a:t>
            </a:r>
            <a:endParaRPr sz="5600">
              <a:solidFill>
                <a:srgbClr val="CC0000"/>
              </a:solidFill>
            </a:endParaRPr>
          </a:p>
          <a:p>
            <a:pPr indent="0" lvl="0" marL="0" rtl="0" algn="l">
              <a:spcBef>
                <a:spcPts val="1200"/>
              </a:spcBef>
              <a:spcAft>
                <a:spcPts val="0"/>
              </a:spcAft>
              <a:buNone/>
            </a:pPr>
            <a:r>
              <a:rPr lang="en" sz="5600">
                <a:solidFill>
                  <a:srgbClr val="CC0000"/>
                </a:solidFill>
              </a:rPr>
              <a:t>Click Apply and Save option.</a:t>
            </a:r>
            <a:endParaRPr sz="5600">
              <a:solidFill>
                <a:srgbClr val="CC0000"/>
              </a:solidFill>
            </a:endParaRPr>
          </a:p>
          <a:p>
            <a:pPr indent="0" lvl="0" marL="0" rtl="0" algn="l">
              <a:spcBef>
                <a:spcPts val="1200"/>
              </a:spcBef>
              <a:spcAft>
                <a:spcPts val="0"/>
              </a:spcAft>
              <a:buNone/>
            </a:pPr>
            <a:r>
              <a:rPr lang="en" sz="5600">
                <a:solidFill>
                  <a:srgbClr val="CC0000"/>
                </a:solidFill>
              </a:rPr>
              <a:t>After providing all project configuration build the project by selecting “Build Now”.</a:t>
            </a:r>
            <a:endParaRPr sz="5600">
              <a:solidFill>
                <a:srgbClr val="CC0000"/>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