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998011d2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998011d2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998011d2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998011d2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998011d2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998011d2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998011d2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998011d2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998011d2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998011d2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998011d2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998011d2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998011d2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998011d2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2998011d23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2998011d23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998011d23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998011d2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998011d2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998011d2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998011d2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998011d2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998011d2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998011d2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998011d2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998011d2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998011d2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998011d2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998011d2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998011d2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998011d2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998011d2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998011d2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998011d2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941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TERRAFORM 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idx="1" type="subTitle"/>
          </p:nvPr>
        </p:nvSpPr>
        <p:spPr>
          <a:xfrm>
            <a:off x="125800" y="97850"/>
            <a:ext cx="8875200" cy="48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STEP-5 CREATE A FILE FOR ROUTE TABLE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34" name="Google Shape;334;p22"/>
          <p:cNvPicPr preferRelativeResize="0"/>
          <p:nvPr/>
        </p:nvPicPr>
        <p:blipFill>
          <a:blip r:embed="rId3">
            <a:alphaModFix/>
          </a:blip>
          <a:stretch>
            <a:fillRect/>
          </a:stretch>
        </p:blipFill>
        <p:spPr>
          <a:xfrm>
            <a:off x="279550" y="503175"/>
            <a:ext cx="4292450" cy="4640324"/>
          </a:xfrm>
          <a:prstGeom prst="rect">
            <a:avLst/>
          </a:prstGeom>
          <a:noFill/>
          <a:ln>
            <a:noFill/>
          </a:ln>
        </p:spPr>
      </p:pic>
      <p:pic>
        <p:nvPicPr>
          <p:cNvPr id="335" name="Google Shape;335;p22"/>
          <p:cNvPicPr preferRelativeResize="0"/>
          <p:nvPr/>
        </p:nvPicPr>
        <p:blipFill>
          <a:blip r:embed="rId4">
            <a:alphaModFix/>
          </a:blip>
          <a:stretch>
            <a:fillRect/>
          </a:stretch>
        </p:blipFill>
        <p:spPr>
          <a:xfrm>
            <a:off x="4696250" y="1292800"/>
            <a:ext cx="4447751" cy="255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1" type="subTitle"/>
          </p:nvPr>
        </p:nvSpPr>
        <p:spPr>
          <a:xfrm>
            <a:off x="0" y="83850"/>
            <a:ext cx="8889300" cy="49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STEP-6 CREATE A FILE FOR SECURITY           </a:t>
            </a:r>
            <a:endParaRPr/>
          </a:p>
          <a:p>
            <a:pPr indent="0" lvl="0" marL="0" rtl="0" algn="l">
              <a:spcBef>
                <a:spcPts val="0"/>
              </a:spcBef>
              <a:spcAft>
                <a:spcPts val="0"/>
              </a:spcAft>
              <a:buNone/>
            </a:pPr>
            <a:r>
              <a:t/>
            </a:r>
            <a:endParaRPr/>
          </a:p>
        </p:txBody>
      </p:sp>
      <p:pic>
        <p:nvPicPr>
          <p:cNvPr id="341" name="Google Shape;341;p23"/>
          <p:cNvPicPr preferRelativeResize="0"/>
          <p:nvPr/>
        </p:nvPicPr>
        <p:blipFill>
          <a:blip r:embed="rId3">
            <a:alphaModFix/>
          </a:blip>
          <a:stretch>
            <a:fillRect/>
          </a:stretch>
        </p:blipFill>
        <p:spPr>
          <a:xfrm>
            <a:off x="97850" y="559075"/>
            <a:ext cx="4081250" cy="4584425"/>
          </a:xfrm>
          <a:prstGeom prst="rect">
            <a:avLst/>
          </a:prstGeom>
          <a:noFill/>
          <a:ln>
            <a:noFill/>
          </a:ln>
        </p:spPr>
      </p:pic>
      <p:pic>
        <p:nvPicPr>
          <p:cNvPr id="342" name="Google Shape;342;p23"/>
          <p:cNvPicPr preferRelativeResize="0"/>
          <p:nvPr/>
        </p:nvPicPr>
        <p:blipFill>
          <a:blip r:embed="rId4">
            <a:alphaModFix/>
          </a:blip>
          <a:stretch>
            <a:fillRect/>
          </a:stretch>
        </p:blipFill>
        <p:spPr>
          <a:xfrm>
            <a:off x="4262950" y="1296250"/>
            <a:ext cx="4881051" cy="255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 type="subTitle"/>
          </p:nvPr>
        </p:nvSpPr>
        <p:spPr>
          <a:xfrm>
            <a:off x="97850" y="111825"/>
            <a:ext cx="8959200" cy="48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STEP-7 CREATE A FILE FOR EC2                                  </a:t>
            </a:r>
            <a:endParaRPr/>
          </a:p>
          <a:p>
            <a:pPr indent="0" lvl="0" marL="0" rtl="0" algn="l">
              <a:spcBef>
                <a:spcPts val="0"/>
              </a:spcBef>
              <a:spcAft>
                <a:spcPts val="0"/>
              </a:spcAft>
              <a:buNone/>
            </a:pPr>
            <a:r>
              <a:t/>
            </a:r>
            <a:endParaRPr/>
          </a:p>
        </p:txBody>
      </p:sp>
      <p:pic>
        <p:nvPicPr>
          <p:cNvPr id="348" name="Google Shape;348;p24"/>
          <p:cNvPicPr preferRelativeResize="0"/>
          <p:nvPr/>
        </p:nvPicPr>
        <p:blipFill>
          <a:blip r:embed="rId3">
            <a:alphaModFix/>
          </a:blip>
          <a:stretch>
            <a:fillRect/>
          </a:stretch>
        </p:blipFill>
        <p:spPr>
          <a:xfrm>
            <a:off x="97850" y="559075"/>
            <a:ext cx="4905874" cy="4402850"/>
          </a:xfrm>
          <a:prstGeom prst="rect">
            <a:avLst/>
          </a:prstGeom>
          <a:noFill/>
          <a:ln>
            <a:noFill/>
          </a:ln>
        </p:spPr>
      </p:pic>
      <p:pic>
        <p:nvPicPr>
          <p:cNvPr id="349" name="Google Shape;349;p24"/>
          <p:cNvPicPr preferRelativeResize="0"/>
          <p:nvPr/>
        </p:nvPicPr>
        <p:blipFill>
          <a:blip r:embed="rId4">
            <a:alphaModFix/>
          </a:blip>
          <a:stretch>
            <a:fillRect/>
          </a:stretch>
        </p:blipFill>
        <p:spPr>
          <a:xfrm>
            <a:off x="5087600" y="1542725"/>
            <a:ext cx="4056399" cy="205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idx="1" type="subTitle"/>
          </p:nvPr>
        </p:nvSpPr>
        <p:spPr>
          <a:xfrm>
            <a:off x="83850" y="97850"/>
            <a:ext cx="8917200" cy="49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STEP-8 CREATE A FILE FOR THE SECURITY GROUP FOR THE DATABASE TIER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5" name="Google Shape;355;p25"/>
          <p:cNvPicPr preferRelativeResize="0"/>
          <p:nvPr/>
        </p:nvPicPr>
        <p:blipFill>
          <a:blip r:embed="rId3">
            <a:alphaModFix/>
          </a:blip>
          <a:stretch>
            <a:fillRect/>
          </a:stretch>
        </p:blipFill>
        <p:spPr>
          <a:xfrm>
            <a:off x="181700" y="475225"/>
            <a:ext cx="4738176" cy="4542625"/>
          </a:xfrm>
          <a:prstGeom prst="rect">
            <a:avLst/>
          </a:prstGeom>
          <a:noFill/>
          <a:ln>
            <a:noFill/>
          </a:ln>
        </p:spPr>
      </p:pic>
      <p:pic>
        <p:nvPicPr>
          <p:cNvPr id="356" name="Google Shape;356;p25"/>
          <p:cNvPicPr preferRelativeResize="0"/>
          <p:nvPr/>
        </p:nvPicPr>
        <p:blipFill>
          <a:blip r:embed="rId4">
            <a:alphaModFix/>
          </a:blip>
          <a:stretch>
            <a:fillRect/>
          </a:stretch>
        </p:blipFill>
        <p:spPr>
          <a:xfrm>
            <a:off x="5003725" y="1530675"/>
            <a:ext cx="4140275" cy="208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subTitle"/>
          </p:nvPr>
        </p:nvSpPr>
        <p:spPr>
          <a:xfrm>
            <a:off x="237600" y="146700"/>
            <a:ext cx="8945100" cy="48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STEP-9 CREATE A FILE FOR LOAD BALANCER        </a:t>
            </a:r>
            <a:endParaRPr/>
          </a:p>
          <a:p>
            <a:pPr indent="0" lvl="0" marL="0" rtl="0" algn="l">
              <a:spcBef>
                <a:spcPts val="0"/>
              </a:spcBef>
              <a:spcAft>
                <a:spcPts val="0"/>
              </a:spcAft>
              <a:buNone/>
            </a:pPr>
            <a:r>
              <a:t/>
            </a:r>
            <a:endParaRPr/>
          </a:p>
        </p:txBody>
      </p:sp>
      <p:pic>
        <p:nvPicPr>
          <p:cNvPr id="362" name="Google Shape;362;p26"/>
          <p:cNvPicPr preferRelativeResize="0"/>
          <p:nvPr/>
        </p:nvPicPr>
        <p:blipFill>
          <a:blip r:embed="rId3">
            <a:alphaModFix/>
          </a:blip>
          <a:stretch>
            <a:fillRect/>
          </a:stretch>
        </p:blipFill>
        <p:spPr>
          <a:xfrm>
            <a:off x="237600" y="475225"/>
            <a:ext cx="5646675" cy="466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idx="1" type="subTitle"/>
          </p:nvPr>
        </p:nvSpPr>
        <p:spPr>
          <a:xfrm>
            <a:off x="153100" y="223600"/>
            <a:ext cx="8736300" cy="47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STEP-10 CREATE A FILE FOR RDS INSTANCE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8" name="Google Shape;368;p27"/>
          <p:cNvPicPr preferRelativeResize="0"/>
          <p:nvPr/>
        </p:nvPicPr>
        <p:blipFill>
          <a:blip r:embed="rId3">
            <a:alphaModFix/>
          </a:blip>
          <a:stretch>
            <a:fillRect/>
          </a:stretch>
        </p:blipFill>
        <p:spPr>
          <a:xfrm>
            <a:off x="5381100" y="912100"/>
            <a:ext cx="3634725" cy="3417000"/>
          </a:xfrm>
          <a:prstGeom prst="rect">
            <a:avLst/>
          </a:prstGeom>
          <a:noFill/>
          <a:ln>
            <a:noFill/>
          </a:ln>
        </p:spPr>
      </p:pic>
      <p:pic>
        <p:nvPicPr>
          <p:cNvPr id="369" name="Google Shape;369;p27"/>
          <p:cNvPicPr preferRelativeResize="0"/>
          <p:nvPr/>
        </p:nvPicPr>
        <p:blipFill>
          <a:blip r:embed="rId4">
            <a:alphaModFix/>
          </a:blip>
          <a:stretch>
            <a:fillRect/>
          </a:stretch>
        </p:blipFill>
        <p:spPr>
          <a:xfrm>
            <a:off x="209450" y="782700"/>
            <a:ext cx="5101776" cy="38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idx="1" type="subTitle"/>
          </p:nvPr>
        </p:nvSpPr>
        <p:spPr>
          <a:xfrm>
            <a:off x="-98450" y="0"/>
            <a:ext cx="8722200" cy="48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STEP-11 CREATE A FILE FOR OUTPUT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75" name="Google Shape;375;p28"/>
          <p:cNvPicPr preferRelativeResize="0"/>
          <p:nvPr/>
        </p:nvPicPr>
        <p:blipFill>
          <a:blip r:embed="rId3">
            <a:alphaModFix/>
          </a:blip>
          <a:stretch>
            <a:fillRect/>
          </a:stretch>
        </p:blipFill>
        <p:spPr>
          <a:xfrm>
            <a:off x="1052525" y="614979"/>
            <a:ext cx="7038975" cy="1635300"/>
          </a:xfrm>
          <a:prstGeom prst="rect">
            <a:avLst/>
          </a:prstGeom>
          <a:noFill/>
          <a:ln>
            <a:noFill/>
          </a:ln>
        </p:spPr>
      </p:pic>
      <p:pic>
        <p:nvPicPr>
          <p:cNvPr id="376" name="Google Shape;376;p28"/>
          <p:cNvPicPr preferRelativeResize="0"/>
          <p:nvPr/>
        </p:nvPicPr>
        <p:blipFill>
          <a:blip r:embed="rId4">
            <a:alphaModFix/>
          </a:blip>
          <a:stretch>
            <a:fillRect/>
          </a:stretch>
        </p:blipFill>
        <p:spPr>
          <a:xfrm>
            <a:off x="1052525" y="2357425"/>
            <a:ext cx="7038975"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idx="1" type="subTitle"/>
          </p:nvPr>
        </p:nvSpPr>
        <p:spPr>
          <a:xfrm>
            <a:off x="232200" y="0"/>
            <a:ext cx="8679600" cy="42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STEP-12 CREATE A FILE FOR USERDATA </a:t>
            </a:r>
            <a:endParaRPr/>
          </a:p>
          <a:p>
            <a:pPr indent="0" lvl="0" marL="0" rtl="0" algn="l">
              <a:spcBef>
                <a:spcPts val="0"/>
              </a:spcBef>
              <a:spcAft>
                <a:spcPts val="0"/>
              </a:spcAft>
              <a:buNone/>
            </a:pPr>
            <a:r>
              <a:t/>
            </a:r>
            <a:endParaRPr/>
          </a:p>
        </p:txBody>
      </p:sp>
      <p:pic>
        <p:nvPicPr>
          <p:cNvPr id="382" name="Google Shape;382;p29"/>
          <p:cNvPicPr preferRelativeResize="0"/>
          <p:nvPr/>
        </p:nvPicPr>
        <p:blipFill>
          <a:blip r:embed="rId3">
            <a:alphaModFix/>
          </a:blip>
          <a:stretch>
            <a:fillRect/>
          </a:stretch>
        </p:blipFill>
        <p:spPr>
          <a:xfrm>
            <a:off x="1500200" y="1188025"/>
            <a:ext cx="6143625" cy="225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rot="330">
            <a:off x="824042" y="1174239"/>
            <a:ext cx="6254400" cy="82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terraform ?</a:t>
            </a:r>
            <a:endParaRPr/>
          </a:p>
        </p:txBody>
      </p:sp>
      <p:sp>
        <p:nvSpPr>
          <p:cNvPr id="283" name="Google Shape;283;p14"/>
          <p:cNvSpPr txBox="1"/>
          <p:nvPr>
            <p:ph idx="1" type="subTitle"/>
          </p:nvPr>
        </p:nvSpPr>
        <p:spPr>
          <a:xfrm>
            <a:off x="824000" y="2183100"/>
            <a:ext cx="4255500" cy="195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300">
                <a:latin typeface="Arial"/>
                <a:ea typeface="Arial"/>
                <a:cs typeface="Arial"/>
                <a:sym typeface="Arial"/>
              </a:rPr>
              <a:t>Terraform is an infrastructure as code tool that lets you build, change, and version cloud and on-prem resources safely and efficiently </a:t>
            </a:r>
            <a:endParaRPr sz="2700"/>
          </a:p>
          <a:p>
            <a:pPr indent="0" lvl="0" marL="0" rtl="0" algn="l">
              <a:spcBef>
                <a:spcPts val="0"/>
              </a:spcBef>
              <a:spcAft>
                <a:spcPts val="0"/>
              </a:spcAft>
              <a:buNone/>
            </a:pPr>
            <a:r>
              <a:t/>
            </a:r>
            <a:endParaRPr sz="2300" u="sng">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824000" y="209653"/>
            <a:ext cx="4255500" cy="107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Defination of terraform </a:t>
            </a:r>
            <a:endParaRPr/>
          </a:p>
        </p:txBody>
      </p:sp>
      <p:sp>
        <p:nvSpPr>
          <p:cNvPr id="289" name="Google Shape;289;p15"/>
          <p:cNvSpPr txBox="1"/>
          <p:nvPr>
            <p:ph idx="1" type="subTitle"/>
          </p:nvPr>
        </p:nvSpPr>
        <p:spPr>
          <a:xfrm>
            <a:off x="824000" y="1285750"/>
            <a:ext cx="7576200" cy="30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latin typeface="Roboto"/>
                <a:ea typeface="Roboto"/>
                <a:cs typeface="Roboto"/>
                <a:sym typeface="Roboto"/>
              </a:rPr>
              <a:t>Terraform is an open-source provisioning tool that allows you to define and manage your infrastructure resources using a simple, human-readable configuration language. With Terraform, you can automate the deployment and management of infrastructure across various cloud providers and on-premises environments.</a:t>
            </a:r>
            <a:endParaRPr sz="1750">
              <a:latin typeface="Roboto"/>
              <a:ea typeface="Roboto"/>
              <a:cs typeface="Roboto"/>
              <a:sym typeface="Roboto"/>
            </a:endParaRPr>
          </a:p>
          <a:p>
            <a:pPr indent="0" lvl="0" marL="0" rtl="0" algn="l">
              <a:spcBef>
                <a:spcPts val="0"/>
              </a:spcBef>
              <a:spcAft>
                <a:spcPts val="0"/>
              </a:spcAft>
              <a:buNone/>
            </a:pPr>
            <a:r>
              <a:rPr lang="en" sz="1750">
                <a:latin typeface="Roboto"/>
                <a:ea typeface="Roboto"/>
                <a:cs typeface="Roboto"/>
                <a:sym typeface="Roboto"/>
              </a:rPr>
              <a:t>Here are some important reasons why Terraform should be in any IT professional's toolkit</a:t>
            </a:r>
            <a:endParaRPr sz="19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545100" y="0"/>
            <a:ext cx="6960300" cy="600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Terraform commands</a:t>
            </a:r>
            <a:endParaRPr/>
          </a:p>
        </p:txBody>
      </p:sp>
      <p:sp>
        <p:nvSpPr>
          <p:cNvPr id="295" name="Google Shape;295;p16"/>
          <p:cNvSpPr txBox="1"/>
          <p:nvPr>
            <p:ph idx="1" type="subTitle"/>
          </p:nvPr>
        </p:nvSpPr>
        <p:spPr>
          <a:xfrm>
            <a:off x="181700" y="600900"/>
            <a:ext cx="8534400" cy="3801900"/>
          </a:xfrm>
          <a:prstGeom prst="rect">
            <a:avLst/>
          </a:prstGeom>
        </p:spPr>
        <p:txBody>
          <a:bodyPr anchorCtr="0" anchor="t" bIns="91425" lIns="91425" spcFirstLastPara="1" rIns="91425" wrap="square" tIns="91425">
            <a:normAutofit fontScale="25000" lnSpcReduction="20000"/>
          </a:bodyPr>
          <a:lstStyle/>
          <a:p>
            <a:pPr indent="0" lvl="0" marL="0" rtl="0" algn="l">
              <a:lnSpc>
                <a:spcPct val="175000"/>
              </a:lnSpc>
              <a:spcBef>
                <a:spcPts val="1900"/>
              </a:spcBef>
              <a:spcAft>
                <a:spcPts val="0"/>
              </a:spcAft>
              <a:buNone/>
            </a:pPr>
            <a:r>
              <a:rPr lang="en" sz="1400" u="sng">
                <a:solidFill>
                  <a:srgbClr val="000000"/>
                </a:solidFill>
                <a:highlight>
                  <a:srgbClr val="FFFFFF"/>
                </a:highlight>
                <a:latin typeface="Roboto"/>
                <a:ea typeface="Roboto"/>
                <a:cs typeface="Roboto"/>
                <a:sym typeface="Roboto"/>
              </a:rPr>
              <a:t> </a:t>
            </a:r>
            <a:r>
              <a:rPr lang="en" sz="6318" u="sng">
                <a:latin typeface="Roboto"/>
                <a:ea typeface="Roboto"/>
                <a:cs typeface="Roboto"/>
                <a:sym typeface="Roboto"/>
              </a:rPr>
              <a:t>Terraform init:</a:t>
            </a:r>
            <a:endParaRPr sz="6318" u="sng">
              <a:latin typeface="Roboto"/>
              <a:ea typeface="Roboto"/>
              <a:cs typeface="Roboto"/>
              <a:sym typeface="Roboto"/>
            </a:endParaRPr>
          </a:p>
          <a:p>
            <a:pPr indent="0" lvl="0" marL="0" rtl="0" algn="l">
              <a:lnSpc>
                <a:spcPct val="175000"/>
              </a:lnSpc>
              <a:spcBef>
                <a:spcPts val="1900"/>
              </a:spcBef>
              <a:spcAft>
                <a:spcPts val="0"/>
              </a:spcAft>
              <a:buNone/>
            </a:pPr>
            <a:r>
              <a:rPr lang="en" sz="6318">
                <a:latin typeface="Roboto"/>
                <a:ea typeface="Roboto"/>
                <a:cs typeface="Roboto"/>
                <a:sym typeface="Roboto"/>
              </a:rPr>
              <a:t>Initializes a new or existing Terraform working directory by downloading the required provider plugins and sets up the backend to store the state. This command must be run before any other Terraform command is executed. </a:t>
            </a:r>
            <a:endParaRPr sz="6318">
              <a:latin typeface="Roboto"/>
              <a:ea typeface="Roboto"/>
              <a:cs typeface="Roboto"/>
              <a:sym typeface="Roboto"/>
            </a:endParaRPr>
          </a:p>
          <a:p>
            <a:pPr indent="0" lvl="0" marL="0" rtl="0" algn="l">
              <a:lnSpc>
                <a:spcPct val="175000"/>
              </a:lnSpc>
              <a:spcBef>
                <a:spcPts val="1900"/>
              </a:spcBef>
              <a:spcAft>
                <a:spcPts val="0"/>
              </a:spcAft>
              <a:buNone/>
            </a:pPr>
            <a:r>
              <a:rPr lang="en" sz="5900" u="sng">
                <a:latin typeface="Roboto"/>
                <a:ea typeface="Roboto"/>
                <a:cs typeface="Roboto"/>
                <a:sym typeface="Roboto"/>
              </a:rPr>
              <a:t>Terraform fmt:</a:t>
            </a:r>
            <a:endParaRPr sz="5900" u="sng">
              <a:latin typeface="Roboto"/>
              <a:ea typeface="Roboto"/>
              <a:cs typeface="Roboto"/>
              <a:sym typeface="Roboto"/>
            </a:endParaRPr>
          </a:p>
          <a:p>
            <a:pPr indent="0" lvl="0" marL="0" rtl="0" algn="l">
              <a:lnSpc>
                <a:spcPct val="175000"/>
              </a:lnSpc>
              <a:spcBef>
                <a:spcPts val="1900"/>
              </a:spcBef>
              <a:spcAft>
                <a:spcPts val="0"/>
              </a:spcAft>
              <a:buNone/>
            </a:pPr>
            <a:r>
              <a:rPr lang="en" sz="5900">
                <a:latin typeface="Roboto"/>
                <a:ea typeface="Roboto"/>
                <a:cs typeface="Roboto"/>
                <a:sym typeface="Roboto"/>
              </a:rPr>
              <a:t>Rewrites terraform Configuration files to a canonical format</a:t>
            </a:r>
            <a:r>
              <a:rPr lang="en" sz="5900">
                <a:latin typeface="Roboto"/>
                <a:ea typeface="Roboto"/>
                <a:cs typeface="Roboto"/>
                <a:sym typeface="Roboto"/>
              </a:rPr>
              <a:t>, Which makes it easier to read and manintai</a:t>
            </a:r>
            <a:r>
              <a:rPr lang="en" sz="5900">
                <a:solidFill>
                  <a:srgbClr val="000000"/>
                </a:solidFill>
                <a:latin typeface="Roboto"/>
                <a:ea typeface="Roboto"/>
                <a:cs typeface="Roboto"/>
                <a:sym typeface="Roboto"/>
              </a:rPr>
              <a:t>n.</a:t>
            </a:r>
            <a:endParaRPr sz="10000" u="sng">
              <a:solidFill>
                <a:srgbClr val="000000"/>
              </a:solidFill>
              <a:latin typeface="Roboto"/>
              <a:ea typeface="Roboto"/>
              <a:cs typeface="Roboto"/>
              <a:sym typeface="Roboto"/>
            </a:endParaRPr>
          </a:p>
          <a:p>
            <a:pPr indent="0" lvl="0" marL="0" rtl="0" algn="l">
              <a:lnSpc>
                <a:spcPct val="175000"/>
              </a:lnSpc>
              <a:spcBef>
                <a:spcPts val="1900"/>
              </a:spcBef>
              <a:spcAft>
                <a:spcPts val="0"/>
              </a:spcAft>
              <a:buNone/>
            </a:pPr>
            <a:r>
              <a:t/>
            </a:r>
            <a:endParaRPr sz="6851" u="sng">
              <a:solidFill>
                <a:srgbClr val="000000"/>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t/>
            </a:r>
            <a:endParaRPr sz="6371">
              <a:solidFill>
                <a:srgbClr val="000000"/>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t/>
            </a:r>
            <a:endParaRPr sz="6371">
              <a:solidFill>
                <a:srgbClr val="000000"/>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t/>
            </a:r>
            <a:endParaRPr sz="6371">
              <a:solidFill>
                <a:srgbClr val="000000"/>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t/>
            </a:r>
            <a:endParaRPr sz="6371">
              <a:solidFill>
                <a:srgbClr val="000000"/>
              </a:solidFill>
              <a:highlight>
                <a:srgbClr val="FFFFFF"/>
              </a:highlight>
              <a:latin typeface="Roboto"/>
              <a:ea typeface="Roboto"/>
              <a:cs typeface="Roboto"/>
              <a:sym typeface="Roboto"/>
            </a:endParaRPr>
          </a:p>
          <a:p>
            <a:pPr indent="0" lvl="0" marL="0" rtl="0" algn="l">
              <a:lnSpc>
                <a:spcPct val="175000"/>
              </a:lnSpc>
              <a:spcBef>
                <a:spcPts val="1900"/>
              </a:spcBef>
              <a:spcAft>
                <a:spcPts val="0"/>
              </a:spcAft>
              <a:buNone/>
            </a:pPr>
            <a:r>
              <a:t/>
            </a:r>
            <a:endParaRPr sz="1752">
              <a:solidFill>
                <a:srgbClr val="000000"/>
              </a:solidFill>
              <a:highlight>
                <a:srgbClr val="FFFFFF"/>
              </a:highlight>
              <a:latin typeface="Roboto"/>
              <a:ea typeface="Roboto"/>
              <a:cs typeface="Roboto"/>
              <a:sym typeface="Roboto"/>
            </a:endParaRPr>
          </a:p>
          <a:p>
            <a:pPr indent="0" lvl="0" marL="0" rtl="0" algn="l">
              <a:spcBef>
                <a:spcPts val="19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subTitle"/>
          </p:nvPr>
        </p:nvSpPr>
        <p:spPr>
          <a:xfrm>
            <a:off x="83850" y="0"/>
            <a:ext cx="9060300" cy="5003700"/>
          </a:xfrm>
          <a:prstGeom prst="rect">
            <a:avLst/>
          </a:prstGeom>
        </p:spPr>
        <p:txBody>
          <a:bodyPr anchorCtr="0" anchor="t" bIns="91425" lIns="91425" spcFirstLastPara="1" rIns="91425" wrap="square" tIns="91425">
            <a:normAutofit/>
          </a:bodyPr>
          <a:lstStyle/>
          <a:p>
            <a:pPr indent="0" lvl="0" marL="0" rtl="0" algn="l">
              <a:lnSpc>
                <a:spcPct val="175000"/>
              </a:lnSpc>
              <a:spcBef>
                <a:spcPts val="1900"/>
              </a:spcBef>
              <a:spcAft>
                <a:spcPts val="0"/>
              </a:spcAft>
              <a:buNone/>
            </a:pPr>
            <a:r>
              <a:rPr lang="en" sz="1500" u="sng">
                <a:latin typeface="Roboto"/>
                <a:ea typeface="Roboto"/>
                <a:cs typeface="Roboto"/>
                <a:sym typeface="Roboto"/>
              </a:rPr>
              <a:t>Terraform Validates:</a:t>
            </a:r>
            <a:endParaRPr sz="1500" u="sng">
              <a:latin typeface="Roboto"/>
              <a:ea typeface="Roboto"/>
              <a:cs typeface="Roboto"/>
              <a:sym typeface="Roboto"/>
            </a:endParaRPr>
          </a:p>
          <a:p>
            <a:pPr indent="0" lvl="0" marL="0" rtl="0" algn="l">
              <a:lnSpc>
                <a:spcPct val="175000"/>
              </a:lnSpc>
              <a:spcBef>
                <a:spcPts val="1900"/>
              </a:spcBef>
              <a:spcAft>
                <a:spcPts val="0"/>
              </a:spcAft>
              <a:buNone/>
            </a:pPr>
            <a:r>
              <a:rPr lang="en" sz="1500">
                <a:latin typeface="Roboto"/>
                <a:ea typeface="Roboto"/>
                <a:cs typeface="Roboto"/>
                <a:sym typeface="Roboto"/>
              </a:rPr>
              <a:t>Validates the syntax and structure of the Terraform configuration file. This command checks for errors, missing required arguments and other issues.</a:t>
            </a:r>
            <a:endParaRPr sz="1500">
              <a:latin typeface="Roboto"/>
              <a:ea typeface="Roboto"/>
              <a:cs typeface="Roboto"/>
              <a:sym typeface="Roboto"/>
            </a:endParaRPr>
          </a:p>
          <a:p>
            <a:pPr indent="0" lvl="0" marL="0" rtl="0" algn="l">
              <a:spcBef>
                <a:spcPts val="1900"/>
              </a:spcBef>
              <a:spcAft>
                <a:spcPts val="0"/>
              </a:spcAft>
              <a:buNone/>
            </a:pPr>
            <a:r>
              <a:rPr lang="en" sz="1500" u="sng">
                <a:latin typeface="Roboto"/>
                <a:ea typeface="Roboto"/>
                <a:cs typeface="Roboto"/>
                <a:sym typeface="Roboto"/>
              </a:rPr>
              <a:t>Terraform plan:</a:t>
            </a:r>
            <a:endParaRPr sz="1500" u="sng">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Shows the changes that Terraform will make to the infrastructure to bring it into the desired state,without actually making the changes. This is useful to see what changes terraform will make before actually applying them.</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u="sng">
                <a:latin typeface="Roboto"/>
                <a:ea typeface="Roboto"/>
                <a:cs typeface="Roboto"/>
                <a:sym typeface="Roboto"/>
              </a:rPr>
              <a:t>Terraform apply:</a:t>
            </a:r>
            <a:endParaRPr sz="1500" u="sng">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Applies the changes to the infrastructure described in the Terraform configuration files. This command will create,modify,or delete resources as needed to bring the infrastructure into the desired state.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u="sng">
                <a:latin typeface="Roboto"/>
                <a:ea typeface="Roboto"/>
                <a:cs typeface="Roboto"/>
                <a:sym typeface="Roboto"/>
              </a:rPr>
              <a:t>Terraform destroy:</a:t>
            </a:r>
            <a:endParaRPr sz="1500" u="sng">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Destroys all the infrastructure created by Terraform, freeing up the resources and ensuring that you are not paying for unused infrastructure. This command should be used with caution as it will delete all the resources described in the configuration file.</a:t>
            </a:r>
            <a:endParaRPr sz="1500" u="sng">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ctrTitle"/>
          </p:nvPr>
        </p:nvSpPr>
        <p:spPr>
          <a:xfrm>
            <a:off x="335450" y="0"/>
            <a:ext cx="8372100" cy="503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TERRAFORM SCRIPT</a:t>
            </a:r>
            <a:endParaRPr/>
          </a:p>
        </p:txBody>
      </p:sp>
      <p:sp>
        <p:nvSpPr>
          <p:cNvPr id="306" name="Google Shape;306;p18"/>
          <p:cNvSpPr txBox="1"/>
          <p:nvPr>
            <p:ph idx="1" type="subTitle"/>
          </p:nvPr>
        </p:nvSpPr>
        <p:spPr>
          <a:xfrm>
            <a:off x="97850" y="503100"/>
            <a:ext cx="8987100" cy="44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STEP-1 CREATE A PROVIDER FILE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7" name="Google Shape;307;p18"/>
          <p:cNvPicPr preferRelativeResize="0"/>
          <p:nvPr/>
        </p:nvPicPr>
        <p:blipFill>
          <a:blip r:embed="rId3">
            <a:alphaModFix/>
          </a:blip>
          <a:stretch>
            <a:fillRect/>
          </a:stretch>
        </p:blipFill>
        <p:spPr>
          <a:xfrm>
            <a:off x="3128963" y="1747838"/>
            <a:ext cx="2886075" cy="164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subTitle"/>
          </p:nvPr>
        </p:nvSpPr>
        <p:spPr>
          <a:xfrm>
            <a:off x="0" y="153750"/>
            <a:ext cx="9144000" cy="48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STEP-2 CREATE A FILE FOR VPC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3" name="Google Shape;313;p19"/>
          <p:cNvPicPr preferRelativeResize="0"/>
          <p:nvPr/>
        </p:nvPicPr>
        <p:blipFill>
          <a:blip r:embed="rId3">
            <a:alphaModFix/>
          </a:blip>
          <a:stretch>
            <a:fillRect/>
          </a:stretch>
        </p:blipFill>
        <p:spPr>
          <a:xfrm>
            <a:off x="1118150" y="576575"/>
            <a:ext cx="7295950" cy="1687675"/>
          </a:xfrm>
          <a:prstGeom prst="rect">
            <a:avLst/>
          </a:prstGeom>
          <a:noFill/>
          <a:ln>
            <a:noFill/>
          </a:ln>
        </p:spPr>
      </p:pic>
      <p:pic>
        <p:nvPicPr>
          <p:cNvPr id="314" name="Google Shape;314;p19"/>
          <p:cNvPicPr preferRelativeResize="0"/>
          <p:nvPr/>
        </p:nvPicPr>
        <p:blipFill>
          <a:blip r:embed="rId4">
            <a:alphaModFix/>
          </a:blip>
          <a:stretch>
            <a:fillRect/>
          </a:stretch>
        </p:blipFill>
        <p:spPr>
          <a:xfrm>
            <a:off x="1118150" y="2264250"/>
            <a:ext cx="7295950" cy="199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idx="1" type="subTitle"/>
          </p:nvPr>
        </p:nvSpPr>
        <p:spPr>
          <a:xfrm>
            <a:off x="0" y="353700"/>
            <a:ext cx="9057000" cy="47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STEP-3 CREATE A FILE FOR THE SUBNET                                           </a:t>
            </a:r>
            <a:endParaRPr/>
          </a:p>
          <a:p>
            <a:pPr indent="0" lvl="0" marL="0" rtl="0" algn="l">
              <a:spcBef>
                <a:spcPts val="0"/>
              </a:spcBef>
              <a:spcAft>
                <a:spcPts val="0"/>
              </a:spcAft>
              <a:buNone/>
            </a:pPr>
            <a:r>
              <a:t/>
            </a:r>
            <a:endParaRPr/>
          </a:p>
        </p:txBody>
      </p:sp>
      <p:pic>
        <p:nvPicPr>
          <p:cNvPr id="320" name="Google Shape;320;p20"/>
          <p:cNvPicPr preferRelativeResize="0"/>
          <p:nvPr/>
        </p:nvPicPr>
        <p:blipFill>
          <a:blip r:embed="rId3">
            <a:alphaModFix/>
          </a:blip>
          <a:stretch>
            <a:fillRect/>
          </a:stretch>
        </p:blipFill>
        <p:spPr>
          <a:xfrm>
            <a:off x="237600" y="698850"/>
            <a:ext cx="5045676" cy="4318826"/>
          </a:xfrm>
          <a:prstGeom prst="rect">
            <a:avLst/>
          </a:prstGeom>
          <a:noFill/>
          <a:ln>
            <a:noFill/>
          </a:ln>
        </p:spPr>
      </p:pic>
      <p:pic>
        <p:nvPicPr>
          <p:cNvPr id="321" name="Google Shape;321;p20"/>
          <p:cNvPicPr preferRelativeResize="0"/>
          <p:nvPr/>
        </p:nvPicPr>
        <p:blipFill>
          <a:blip r:embed="rId4">
            <a:alphaModFix/>
          </a:blip>
          <a:stretch>
            <a:fillRect/>
          </a:stretch>
        </p:blipFill>
        <p:spPr>
          <a:xfrm>
            <a:off x="5478950" y="768725"/>
            <a:ext cx="3665050" cy="1607350"/>
          </a:xfrm>
          <a:prstGeom prst="rect">
            <a:avLst/>
          </a:prstGeom>
          <a:noFill/>
          <a:ln>
            <a:noFill/>
          </a:ln>
        </p:spPr>
      </p:pic>
      <p:pic>
        <p:nvPicPr>
          <p:cNvPr id="322" name="Google Shape;322;p20"/>
          <p:cNvPicPr preferRelativeResize="0"/>
          <p:nvPr/>
        </p:nvPicPr>
        <p:blipFill>
          <a:blip r:embed="rId5">
            <a:alphaModFix/>
          </a:blip>
          <a:stretch>
            <a:fillRect/>
          </a:stretch>
        </p:blipFill>
        <p:spPr>
          <a:xfrm>
            <a:off x="5478950" y="2823325"/>
            <a:ext cx="3578051" cy="199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1" type="subTitle"/>
          </p:nvPr>
        </p:nvSpPr>
        <p:spPr>
          <a:xfrm>
            <a:off x="167725" y="97850"/>
            <a:ext cx="8847300" cy="48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STEP-4 CREATE A FILE FOR THE INTERNET GATEWAY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28" name="Google Shape;328;p21"/>
          <p:cNvPicPr preferRelativeResize="0"/>
          <p:nvPr/>
        </p:nvPicPr>
        <p:blipFill>
          <a:blip r:embed="rId3">
            <a:alphaModFix/>
          </a:blip>
          <a:stretch>
            <a:fillRect/>
          </a:stretch>
        </p:blipFill>
        <p:spPr>
          <a:xfrm>
            <a:off x="1551425" y="622650"/>
            <a:ext cx="5506900" cy="257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