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8"/>
  </p:notesMasterIdLst>
  <p:handoutMasterIdLst>
    <p:handoutMasterId r:id="rId29"/>
  </p:handoutMasterIdLst>
  <p:sldIdLst>
    <p:sldId id="257" r:id="rId5"/>
    <p:sldId id="268" r:id="rId6"/>
    <p:sldId id="259" r:id="rId7"/>
    <p:sldId id="262" r:id="rId8"/>
    <p:sldId id="286" r:id="rId9"/>
    <p:sldId id="317" r:id="rId10"/>
    <p:sldId id="318" r:id="rId11"/>
    <p:sldId id="321" r:id="rId12"/>
    <p:sldId id="320" r:id="rId13"/>
    <p:sldId id="281" r:id="rId14"/>
    <p:sldId id="319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16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B8B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4F96E0-85C6-4E97-B9A4-4EDF23B7257E}" v="10" dt="2023-06-20T07:27:36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4" d="100"/>
          <a:sy n="74" d="100"/>
        </p:scale>
        <p:origin x="1042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7/10/2023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7/10/2023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7/10/2023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7/10/2023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7/10/2023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7/10/2023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7/10/2023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7/10/2023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7/10/2023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7/10/2023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6758" y="-171400"/>
            <a:ext cx="9234641" cy="2412752"/>
          </a:xfrm>
        </p:spPr>
        <p:txBody>
          <a:bodyPr/>
          <a:lstStyle/>
          <a:p>
            <a:r>
              <a:rPr lang="en-US" dirty="0"/>
              <a:t>WEEK 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861724" cy="2901032"/>
          </a:xfrm>
        </p:spPr>
        <p:txBody>
          <a:bodyPr>
            <a:normAutofit/>
          </a:bodyPr>
          <a:lstStyle/>
          <a:p>
            <a:r>
              <a:rPr lang="en-US" dirty="0"/>
              <a:t>Internship under </a:t>
            </a:r>
            <a:r>
              <a:rPr lang="en-US" dirty="0">
                <a:solidFill>
                  <a:srgbClr val="FFFF00"/>
                </a:solidFill>
              </a:rPr>
              <a:t>dr gs javed sir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1600" u="sng" dirty="0">
                <a:solidFill>
                  <a:srgbClr val="FFFF00"/>
                </a:solidFill>
              </a:rPr>
              <a:t>INTERN NAME</a:t>
            </a:r>
            <a:r>
              <a:rPr lang="en-US" sz="1600" dirty="0">
                <a:solidFill>
                  <a:srgbClr val="FFFF00"/>
                </a:solidFill>
              </a:rPr>
              <a:t> -  </a:t>
            </a:r>
            <a:r>
              <a:rPr lang="en-US" sz="1600" dirty="0">
                <a:solidFill>
                  <a:schemeClr val="tx1"/>
                </a:solidFill>
              </a:rPr>
              <a:t>AFZAL MALIK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u="sng" dirty="0">
                <a:solidFill>
                  <a:srgbClr val="FFFF00"/>
                </a:solidFill>
              </a:rPr>
              <a:t>College/UNIVERSITY</a:t>
            </a:r>
            <a:r>
              <a:rPr lang="en-US" sz="1600" dirty="0">
                <a:solidFill>
                  <a:srgbClr val="FFFF00"/>
                </a:solidFill>
              </a:rPr>
              <a:t> –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ZAKIR HUSAIN COLLEGE OF ENGG. &amp; TECH.</a:t>
            </a:r>
          </a:p>
          <a:p>
            <a:r>
              <a:rPr lang="en-US" sz="1600" dirty="0">
                <a:solidFill>
                  <a:schemeClr val="tx1"/>
                </a:solidFill>
              </a:rPr>
              <a:t> ALIGARH MUSLIM UNIVERSITY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u="sng" dirty="0">
                <a:solidFill>
                  <a:srgbClr val="FFFF00"/>
                </a:solidFill>
              </a:rPr>
              <a:t>COURSE</a:t>
            </a:r>
            <a:r>
              <a:rPr lang="en-US" sz="1600" dirty="0">
                <a:solidFill>
                  <a:srgbClr val="FFFF00"/>
                </a:solidFill>
              </a:rPr>
              <a:t>-</a:t>
            </a:r>
            <a:r>
              <a:rPr lang="en-US" sz="1600" dirty="0">
                <a:solidFill>
                  <a:schemeClr val="tx1"/>
                </a:solidFill>
              </a:rPr>
              <a:t> BACHELOR OF TECHNOLOGY (ELECTRONICS ENGG.)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u="sng" dirty="0">
                <a:solidFill>
                  <a:srgbClr val="FFFF00"/>
                </a:solidFill>
              </a:rPr>
              <a:t>YEAR</a:t>
            </a:r>
            <a:r>
              <a:rPr lang="en-US" sz="1600" dirty="0">
                <a:solidFill>
                  <a:srgbClr val="FFFF00"/>
                </a:solidFill>
              </a:rPr>
              <a:t> – </a:t>
            </a:r>
            <a:r>
              <a:rPr lang="en-US" sz="1600" dirty="0">
                <a:solidFill>
                  <a:schemeClr val="tx1"/>
                </a:solidFill>
              </a:rPr>
              <a:t>SECOND 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E882A7-DA01-DDF6-A364-3A31891A0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96" y="1090805"/>
            <a:ext cx="11134974" cy="52478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279DBA-F7A2-F3A1-50C3-EC1D0B6992D2}"/>
              </a:ext>
            </a:extLst>
          </p:cNvPr>
          <p:cNvSpPr txBox="1"/>
          <p:nvPr/>
        </p:nvSpPr>
        <p:spPr>
          <a:xfrm>
            <a:off x="2422004" y="288511"/>
            <a:ext cx="71287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SCHEMATIC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73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B61B77-B24D-9182-24C7-37E3B8911BEB}"/>
              </a:ext>
            </a:extLst>
          </p:cNvPr>
          <p:cNvSpPr txBox="1"/>
          <p:nvPr/>
        </p:nvSpPr>
        <p:spPr>
          <a:xfrm>
            <a:off x="2854052" y="260648"/>
            <a:ext cx="61068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SPICE ERROR LOG</a:t>
            </a:r>
            <a:endParaRPr lang="en-US" sz="24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AA4285-AF10-010B-66F6-AC3574DEAF22}"/>
              </a:ext>
            </a:extLst>
          </p:cNvPr>
          <p:cNvSpPr txBox="1"/>
          <p:nvPr/>
        </p:nvSpPr>
        <p:spPr>
          <a:xfrm>
            <a:off x="3156453" y="5661248"/>
            <a:ext cx="61068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Iref= Id(M1) = 50uA      AND    Id(M2) = 516uA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D7C11B-DC0B-30E4-317A-8FDD6944A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463" y="980728"/>
            <a:ext cx="8583897" cy="433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61964" y="-963488"/>
            <a:ext cx="9195370" cy="2880320"/>
          </a:xfrm>
        </p:spPr>
        <p:txBody>
          <a:bodyPr/>
          <a:lstStyle/>
          <a:p>
            <a:r>
              <a:rPr lang="en-US" dirty="0"/>
              <a:t>DIFFERENTIAL PAIR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061964" y="2287421"/>
            <a:ext cx="7717591" cy="2664296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DESIGN AND SIMULATION using lt spice</a:t>
            </a:r>
          </a:p>
          <a:p>
            <a:r>
              <a:rPr lang="en-US" dirty="0">
                <a:solidFill>
                  <a:schemeClr val="tx1"/>
                </a:solidFill>
              </a:rPr>
              <a:t>Model file : 180</a:t>
            </a:r>
            <a:r>
              <a:rPr lang="en-US" cap="none" dirty="0">
                <a:solidFill>
                  <a:schemeClr val="tx1"/>
                </a:solidFill>
              </a:rPr>
              <a:t>n</a:t>
            </a:r>
          </a:p>
          <a:p>
            <a:endParaRPr lang="en-US" cap="none" dirty="0">
              <a:solidFill>
                <a:srgbClr val="FF0000"/>
              </a:solidFill>
            </a:endParaRPr>
          </a:p>
          <a:p>
            <a:r>
              <a:rPr lang="en-US" u="sng" cap="none" dirty="0">
                <a:solidFill>
                  <a:srgbClr val="FFFF00"/>
                </a:solidFill>
              </a:rPr>
              <a:t>SPECIFICATIONS</a:t>
            </a:r>
          </a:p>
          <a:p>
            <a:endParaRPr lang="en-US" u="sng" cap="none" dirty="0">
              <a:solidFill>
                <a:srgbClr val="FFFF00"/>
              </a:solidFill>
            </a:endParaRPr>
          </a:p>
          <a:p>
            <a:r>
              <a:rPr lang="en-US" u="sng" cap="none" dirty="0">
                <a:solidFill>
                  <a:srgbClr val="FFFF00"/>
                </a:solidFill>
              </a:rPr>
              <a:t>GBW</a:t>
            </a:r>
            <a:r>
              <a:rPr lang="en-US" cap="none" dirty="0">
                <a:solidFill>
                  <a:srgbClr val="FFFF00"/>
                </a:solidFill>
              </a:rPr>
              <a:t>= 1GHz </a:t>
            </a:r>
          </a:p>
          <a:p>
            <a:r>
              <a:rPr lang="en-US" cap="none" dirty="0">
                <a:solidFill>
                  <a:srgbClr val="FFFF00"/>
                </a:solidFill>
              </a:rPr>
              <a:t> </a:t>
            </a:r>
          </a:p>
          <a:p>
            <a:r>
              <a:rPr lang="en-US" cap="none" dirty="0">
                <a:solidFill>
                  <a:srgbClr val="FFFF00"/>
                </a:solidFill>
              </a:rPr>
              <a:t>Gain = 10 at 100 MHz frequency</a:t>
            </a:r>
          </a:p>
        </p:txBody>
      </p:sp>
    </p:spTree>
    <p:extLst>
      <p:ext uri="{BB962C8B-B14F-4D97-AF65-F5344CB8AC3E}">
        <p14:creationId xmlns:p14="http://schemas.microsoft.com/office/powerpoint/2010/main" val="15636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279DBA-F7A2-F3A1-50C3-EC1D0B6992D2}"/>
              </a:ext>
            </a:extLst>
          </p:cNvPr>
          <p:cNvSpPr txBox="1"/>
          <p:nvPr/>
        </p:nvSpPr>
        <p:spPr>
          <a:xfrm>
            <a:off x="2422004" y="116632"/>
            <a:ext cx="71287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SCHEMATIC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76DC32-1A6C-ADC9-4100-EE18C5844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836712"/>
            <a:ext cx="11289194" cy="53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82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B61B77-B24D-9182-24C7-37E3B8911BEB}"/>
              </a:ext>
            </a:extLst>
          </p:cNvPr>
          <p:cNvSpPr txBox="1"/>
          <p:nvPr/>
        </p:nvSpPr>
        <p:spPr>
          <a:xfrm>
            <a:off x="2422004" y="188640"/>
            <a:ext cx="70737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SPICE ERROR LOG</a:t>
            </a:r>
            <a:endParaRPr lang="en-US" sz="24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882D74-9DE6-488E-0AD8-9F84F9D0D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60" y="736442"/>
            <a:ext cx="6685939" cy="3224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E8456A-89F5-984F-B21D-5553BCD7F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964" y="4429912"/>
            <a:ext cx="8479583" cy="172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51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B61B77-B24D-9182-24C7-37E3B8911BEB}"/>
              </a:ext>
            </a:extLst>
          </p:cNvPr>
          <p:cNvSpPr txBox="1"/>
          <p:nvPr/>
        </p:nvSpPr>
        <p:spPr>
          <a:xfrm>
            <a:off x="2422004" y="188640"/>
            <a:ext cx="70737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FREQUENCY RESPONSE </a:t>
            </a:r>
            <a:endParaRPr lang="en-US" sz="2400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FBC80D-17CD-6F29-A708-C2F1CBE64D11}"/>
              </a:ext>
            </a:extLst>
          </p:cNvPr>
          <p:cNvSpPr txBox="1"/>
          <p:nvPr/>
        </p:nvSpPr>
        <p:spPr>
          <a:xfrm>
            <a:off x="4841169" y="6201610"/>
            <a:ext cx="61068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cap="none" dirty="0">
                <a:solidFill>
                  <a:srgbClr val="FFFF00"/>
                </a:solidFill>
              </a:rPr>
              <a:t>GBW=1.12GHz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3F455D-F728-92A6-0B75-537D3B260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12" y="880830"/>
            <a:ext cx="11206981" cy="5112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430966-B4FE-9438-1B2A-A46BF8C68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636" y="1340768"/>
            <a:ext cx="3048264" cy="116596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908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B61B77-B24D-9182-24C7-37E3B8911BEB}"/>
              </a:ext>
            </a:extLst>
          </p:cNvPr>
          <p:cNvSpPr txBox="1"/>
          <p:nvPr/>
        </p:nvSpPr>
        <p:spPr>
          <a:xfrm>
            <a:off x="2422004" y="188640"/>
            <a:ext cx="70737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FREQUENCY RESPONSE </a:t>
            </a:r>
            <a:endParaRPr lang="en-US" sz="2400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FBC80D-17CD-6F29-A708-C2F1CBE64D11}"/>
              </a:ext>
            </a:extLst>
          </p:cNvPr>
          <p:cNvSpPr txBox="1"/>
          <p:nvPr/>
        </p:nvSpPr>
        <p:spPr>
          <a:xfrm>
            <a:off x="4366220" y="6138598"/>
            <a:ext cx="61068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AT 100MHz Gain =10.88</a:t>
            </a:r>
          </a:p>
          <a:p>
            <a:endParaRPr lang="en-US" cap="none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E53EDD-B4C9-5F6A-D784-A4B5DEA7A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12" y="764704"/>
            <a:ext cx="11303705" cy="51562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185B64-EE3E-EC56-FD33-763486BDF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668" y="1124744"/>
            <a:ext cx="3017782" cy="122692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7007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B61B77-B24D-9182-24C7-37E3B8911BEB}"/>
              </a:ext>
            </a:extLst>
          </p:cNvPr>
          <p:cNvSpPr txBox="1"/>
          <p:nvPr/>
        </p:nvSpPr>
        <p:spPr>
          <a:xfrm>
            <a:off x="2422004" y="188640"/>
            <a:ext cx="70737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TRANSIENT ANALYSIS </a:t>
            </a:r>
            <a:endParaRPr lang="en-US" sz="2400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FBC80D-17CD-6F29-A708-C2F1CBE64D11}"/>
              </a:ext>
            </a:extLst>
          </p:cNvPr>
          <p:cNvSpPr txBox="1"/>
          <p:nvPr/>
        </p:nvSpPr>
        <p:spPr>
          <a:xfrm>
            <a:off x="1125860" y="6046070"/>
            <a:ext cx="113052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If 10mV signal is given at 100MHz then we can observe from here Gain is nearly 10 </a:t>
            </a:r>
          </a:p>
          <a:p>
            <a:endParaRPr lang="en-US" cap="none" dirty="0">
              <a:solidFill>
                <a:srgbClr val="FFFF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D86ABC-5361-E88F-5B9B-7052945E7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88" y="701623"/>
            <a:ext cx="11461563" cy="522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5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279DBA-F7A2-F3A1-50C3-EC1D0B6992D2}"/>
              </a:ext>
            </a:extLst>
          </p:cNvPr>
          <p:cNvSpPr txBox="1"/>
          <p:nvPr/>
        </p:nvSpPr>
        <p:spPr>
          <a:xfrm>
            <a:off x="2422004" y="116632"/>
            <a:ext cx="71287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SCHEMATIC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5EAB50-CD41-D1AA-5566-B3A2D1865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7" y="908720"/>
            <a:ext cx="11594770" cy="546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B61B77-B24D-9182-24C7-37E3B8911BEB}"/>
              </a:ext>
            </a:extLst>
          </p:cNvPr>
          <p:cNvSpPr txBox="1"/>
          <p:nvPr/>
        </p:nvSpPr>
        <p:spPr>
          <a:xfrm>
            <a:off x="2422004" y="188640"/>
            <a:ext cx="70737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SPICE ERROR LOG</a:t>
            </a:r>
            <a:endParaRPr lang="en-US" sz="24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9E7B37-0FDE-F4AB-5E7D-B66D97D6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8" y="836712"/>
            <a:ext cx="5925765" cy="3323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9E4E40-394C-0872-4C14-8E68BEFB4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532" y="871600"/>
            <a:ext cx="4818816" cy="32324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D9C60A-86CE-ED2E-7D6F-6A70EDF65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6745" y="4381240"/>
            <a:ext cx="9153695" cy="185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6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27984"/>
            <a:ext cx="10360501" cy="1223963"/>
          </a:xfrm>
        </p:spPr>
        <p:txBody>
          <a:bodyPr/>
          <a:lstStyle/>
          <a:p>
            <a:r>
              <a:rPr lang="en-US" u="sng" dirty="0"/>
              <a:t>WEEK 2 INTERNSHIP PLAN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48450"/>
            <a:ext cx="10360501" cy="44622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Differential Pair </a:t>
            </a:r>
            <a:r>
              <a:rPr lang="en-US" dirty="0"/>
              <a:t>simulation</a:t>
            </a:r>
          </a:p>
          <a:p>
            <a:r>
              <a:rPr lang="en-US" dirty="0">
                <a:solidFill>
                  <a:srgbClr val="FFFF00"/>
                </a:solidFill>
              </a:rPr>
              <a:t>Current Mirror </a:t>
            </a:r>
            <a:r>
              <a:rPr lang="en-US" dirty="0"/>
              <a:t>simulation</a:t>
            </a:r>
          </a:p>
          <a:p>
            <a:r>
              <a:rPr lang="en-US" dirty="0">
                <a:solidFill>
                  <a:srgbClr val="FFFF00"/>
                </a:solidFill>
              </a:rPr>
              <a:t>Delay Cell</a:t>
            </a:r>
            <a:r>
              <a:rPr lang="en-US" dirty="0"/>
              <a:t> simulation</a:t>
            </a:r>
          </a:p>
          <a:p>
            <a:r>
              <a:rPr lang="en-US" dirty="0">
                <a:solidFill>
                  <a:srgbClr val="FFFF00"/>
                </a:solidFill>
              </a:rPr>
              <a:t>Comparator </a:t>
            </a:r>
            <a:r>
              <a:rPr lang="en-US" dirty="0"/>
              <a:t>simulation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SOFTWARE USED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n-US" dirty="0">
                <a:solidFill>
                  <a:srgbClr val="FFFF00"/>
                </a:solidFill>
              </a:rPr>
              <a:t>LT Spice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B61B77-B24D-9182-24C7-37E3B8911BEB}"/>
              </a:ext>
            </a:extLst>
          </p:cNvPr>
          <p:cNvSpPr txBox="1"/>
          <p:nvPr/>
        </p:nvSpPr>
        <p:spPr>
          <a:xfrm>
            <a:off x="2422004" y="188640"/>
            <a:ext cx="70737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FREQUENCY RESPONSE </a:t>
            </a:r>
            <a:endParaRPr lang="en-US" sz="2400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FBC80D-17CD-6F29-A708-C2F1CBE64D11}"/>
              </a:ext>
            </a:extLst>
          </p:cNvPr>
          <p:cNvSpPr txBox="1"/>
          <p:nvPr/>
        </p:nvSpPr>
        <p:spPr>
          <a:xfrm>
            <a:off x="4841169" y="6201610"/>
            <a:ext cx="61068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cap="none" dirty="0">
                <a:solidFill>
                  <a:srgbClr val="FFFF00"/>
                </a:solidFill>
              </a:rPr>
              <a:t>GBW=1.119GHz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DEF2E-639A-C148-3FB0-80C1BCC15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30" y="678702"/>
            <a:ext cx="11461563" cy="52282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092525-D6BB-F5C4-8DAA-5C25B6983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636" y="1340768"/>
            <a:ext cx="3033023" cy="12193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461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B61B77-B24D-9182-24C7-37E3B8911BEB}"/>
              </a:ext>
            </a:extLst>
          </p:cNvPr>
          <p:cNvSpPr txBox="1"/>
          <p:nvPr/>
        </p:nvSpPr>
        <p:spPr>
          <a:xfrm>
            <a:off x="2422004" y="188640"/>
            <a:ext cx="70737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FREQUENCY RESPONSE </a:t>
            </a:r>
            <a:endParaRPr lang="en-US" sz="2400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FBC80D-17CD-6F29-A708-C2F1CBE64D11}"/>
              </a:ext>
            </a:extLst>
          </p:cNvPr>
          <p:cNvSpPr txBox="1"/>
          <p:nvPr/>
        </p:nvSpPr>
        <p:spPr>
          <a:xfrm>
            <a:off x="4366220" y="6138598"/>
            <a:ext cx="61068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AT 100MHz Gain = 10.722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cap="none" dirty="0">
              <a:solidFill>
                <a:srgbClr val="FFFF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66653F-AC84-F7CF-4646-391B264CC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860306"/>
            <a:ext cx="11262283" cy="51373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5701C8-7571-7A74-574C-4EBB46144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604" y="1484784"/>
            <a:ext cx="3109229" cy="116596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6244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B61B77-B24D-9182-24C7-37E3B8911BEB}"/>
              </a:ext>
            </a:extLst>
          </p:cNvPr>
          <p:cNvSpPr txBox="1"/>
          <p:nvPr/>
        </p:nvSpPr>
        <p:spPr>
          <a:xfrm>
            <a:off x="2422004" y="188640"/>
            <a:ext cx="70737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TRANSIENT ANALYSIS </a:t>
            </a:r>
            <a:endParaRPr lang="en-US" sz="2400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FBC80D-17CD-6F29-A708-C2F1CBE64D11}"/>
              </a:ext>
            </a:extLst>
          </p:cNvPr>
          <p:cNvSpPr txBox="1"/>
          <p:nvPr/>
        </p:nvSpPr>
        <p:spPr>
          <a:xfrm>
            <a:off x="1125860" y="6046070"/>
            <a:ext cx="113052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If 10mV signal is given at 100MHz then we can observe from here Gain is nearly 10 </a:t>
            </a:r>
          </a:p>
          <a:p>
            <a:endParaRPr lang="en-US" cap="none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49B223-961C-B46C-2694-1F666D009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48" y="807225"/>
            <a:ext cx="11495013" cy="52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2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E2823D-FF79-16C7-3585-9CB053A44B86}"/>
              </a:ext>
            </a:extLst>
          </p:cNvPr>
          <p:cNvSpPr txBox="1"/>
          <p:nvPr/>
        </p:nvSpPr>
        <p:spPr>
          <a:xfrm>
            <a:off x="3574132" y="2636912"/>
            <a:ext cx="591824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i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237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7948" y="-675456"/>
            <a:ext cx="8938472" cy="2764335"/>
          </a:xfrm>
        </p:spPr>
        <p:txBody>
          <a:bodyPr/>
          <a:lstStyle/>
          <a:p>
            <a:r>
              <a:rPr lang="en-US" dirty="0"/>
              <a:t>SIMPLE CURRENT MIRROR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061964" y="2564904"/>
            <a:ext cx="7357551" cy="232908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DESIGN AND SIMULATION using lt spice</a:t>
            </a:r>
          </a:p>
          <a:p>
            <a:r>
              <a:rPr lang="en-US" dirty="0">
                <a:solidFill>
                  <a:schemeClr val="tx1"/>
                </a:solidFill>
              </a:rPr>
              <a:t>Model file : 180</a:t>
            </a:r>
            <a:r>
              <a:rPr lang="en-US" cap="none" dirty="0">
                <a:solidFill>
                  <a:schemeClr val="tx1"/>
                </a:solidFill>
              </a:rPr>
              <a:t>n</a:t>
            </a:r>
          </a:p>
          <a:p>
            <a:endParaRPr lang="en-US" cap="none" dirty="0">
              <a:solidFill>
                <a:srgbClr val="FF0000"/>
              </a:solidFill>
            </a:endParaRPr>
          </a:p>
          <a:p>
            <a:r>
              <a:rPr lang="en-US" u="sng" cap="none" dirty="0">
                <a:solidFill>
                  <a:srgbClr val="FFFF00"/>
                </a:solidFill>
              </a:rPr>
              <a:t>SPECIFICATIONS</a:t>
            </a:r>
          </a:p>
          <a:p>
            <a:endParaRPr lang="en-US" u="sng" cap="none" dirty="0">
              <a:solidFill>
                <a:srgbClr val="FFFF00"/>
              </a:solidFill>
            </a:endParaRPr>
          </a:p>
          <a:p>
            <a:r>
              <a:rPr lang="en-US" cap="none" dirty="0">
                <a:solidFill>
                  <a:srgbClr val="FFFF00"/>
                </a:solidFill>
              </a:rPr>
              <a:t>Iref=50uA is used for Id(M2) =500uA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470" y="-531440"/>
            <a:ext cx="10792549" cy="1368152"/>
          </a:xfrm>
        </p:spPr>
        <p:txBody>
          <a:bodyPr/>
          <a:lstStyle/>
          <a:p>
            <a:pPr algn="ctr"/>
            <a:r>
              <a:rPr lang="en-US" u="sng" dirty="0"/>
              <a:t>SCHEMATIC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021296-B1CC-366B-EBC6-0D51713BB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17" y="980728"/>
            <a:ext cx="11278989" cy="531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B61B77-B24D-9182-24C7-37E3B8911BEB}"/>
              </a:ext>
            </a:extLst>
          </p:cNvPr>
          <p:cNvSpPr txBox="1"/>
          <p:nvPr/>
        </p:nvSpPr>
        <p:spPr>
          <a:xfrm>
            <a:off x="2854052" y="260648"/>
            <a:ext cx="61068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SPICE ERROR LOG</a:t>
            </a:r>
            <a:endParaRPr lang="en-US" sz="24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4E88E9-EB19-C2AE-8B99-9D4F6E983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1052736"/>
            <a:ext cx="10765081" cy="43315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AA4285-AF10-010B-66F6-AC3574DEAF22}"/>
              </a:ext>
            </a:extLst>
          </p:cNvPr>
          <p:cNvSpPr txBox="1"/>
          <p:nvPr/>
        </p:nvSpPr>
        <p:spPr>
          <a:xfrm>
            <a:off x="2133972" y="5728750"/>
            <a:ext cx="61068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Iref= Id(M1) = 50uA      AND    Id(M2) = 516uA </a:t>
            </a:r>
          </a:p>
        </p:txBody>
      </p:sp>
    </p:spTree>
    <p:extLst>
      <p:ext uri="{BB962C8B-B14F-4D97-AF65-F5344CB8AC3E}">
        <p14:creationId xmlns:p14="http://schemas.microsoft.com/office/powerpoint/2010/main" val="419003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7948" y="-675456"/>
            <a:ext cx="8938472" cy="2764335"/>
          </a:xfrm>
        </p:spPr>
        <p:txBody>
          <a:bodyPr/>
          <a:lstStyle/>
          <a:p>
            <a:r>
              <a:rPr lang="en-US" dirty="0"/>
              <a:t>SIMPLE CURRENT MIRROR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061964" y="2564904"/>
            <a:ext cx="7357551" cy="23290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DESIGN AND SIMULATION using lt spice</a:t>
            </a:r>
          </a:p>
          <a:p>
            <a:r>
              <a:rPr lang="en-US" dirty="0">
                <a:solidFill>
                  <a:schemeClr val="tx1"/>
                </a:solidFill>
              </a:rPr>
              <a:t>Model file : 180</a:t>
            </a:r>
            <a:r>
              <a:rPr lang="en-US" cap="none" dirty="0">
                <a:solidFill>
                  <a:schemeClr val="tx1"/>
                </a:solidFill>
              </a:rPr>
              <a:t>n</a:t>
            </a:r>
          </a:p>
          <a:p>
            <a:endParaRPr lang="en-US" cap="none" dirty="0">
              <a:solidFill>
                <a:srgbClr val="FF0000"/>
              </a:solidFill>
            </a:endParaRPr>
          </a:p>
          <a:p>
            <a:r>
              <a:rPr lang="en-US" u="sng" cap="none" dirty="0">
                <a:solidFill>
                  <a:srgbClr val="FFFF00"/>
                </a:solidFill>
              </a:rPr>
              <a:t>SPECIFICATIONS</a:t>
            </a:r>
          </a:p>
          <a:p>
            <a:endParaRPr lang="en-US" u="sng" cap="none" dirty="0">
              <a:solidFill>
                <a:srgbClr val="FFFF00"/>
              </a:solidFill>
            </a:endParaRPr>
          </a:p>
          <a:p>
            <a:r>
              <a:rPr lang="en-US" cap="none" dirty="0">
                <a:solidFill>
                  <a:srgbClr val="FFFF00"/>
                </a:solidFill>
              </a:rPr>
              <a:t>Iref=52.4uA is used for Id(M2) =524uA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1F28F1-5E5D-63FD-D292-C4FDAEC63398}"/>
              </a:ext>
            </a:extLst>
          </p:cNvPr>
          <p:cNvSpPr txBox="1"/>
          <p:nvPr/>
        </p:nvSpPr>
        <p:spPr>
          <a:xfrm>
            <a:off x="2031640" y="4879586"/>
            <a:ext cx="75608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Note</a:t>
            </a:r>
            <a:r>
              <a:rPr lang="en-US" dirty="0"/>
              <a:t>: Ideal Current Source is replaced by Diode connected PMOS</a:t>
            </a:r>
          </a:p>
        </p:txBody>
      </p:sp>
    </p:spTree>
    <p:extLst>
      <p:ext uri="{BB962C8B-B14F-4D97-AF65-F5344CB8AC3E}">
        <p14:creationId xmlns:p14="http://schemas.microsoft.com/office/powerpoint/2010/main" val="382968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470" y="-531440"/>
            <a:ext cx="10792549" cy="1368152"/>
          </a:xfrm>
        </p:spPr>
        <p:txBody>
          <a:bodyPr/>
          <a:lstStyle/>
          <a:p>
            <a:pPr algn="ctr"/>
            <a:r>
              <a:rPr lang="en-US" u="sng" dirty="0"/>
              <a:t>SCHEMATIC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E29779-E1EC-E4F2-A2E5-916C7CC92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78" y="1052736"/>
            <a:ext cx="11436068" cy="53957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66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B61B77-B24D-9182-24C7-37E3B8911BEB}"/>
              </a:ext>
            </a:extLst>
          </p:cNvPr>
          <p:cNvSpPr txBox="1"/>
          <p:nvPr/>
        </p:nvSpPr>
        <p:spPr>
          <a:xfrm>
            <a:off x="2854052" y="260648"/>
            <a:ext cx="61068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SPICE ERROR LOG</a:t>
            </a:r>
            <a:endParaRPr lang="en-US" sz="24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AA4285-AF10-010B-66F6-AC3574DEAF22}"/>
              </a:ext>
            </a:extLst>
          </p:cNvPr>
          <p:cNvSpPr txBox="1"/>
          <p:nvPr/>
        </p:nvSpPr>
        <p:spPr>
          <a:xfrm>
            <a:off x="3142084" y="5157192"/>
            <a:ext cx="61068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Iref= Id(M1) = 52.4uA      AND    Id(M2) = 523uA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60529-9926-0660-D305-E37536774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222" y="1091269"/>
            <a:ext cx="6038380" cy="369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1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7948" y="-675456"/>
            <a:ext cx="8938472" cy="2764335"/>
          </a:xfrm>
        </p:spPr>
        <p:txBody>
          <a:bodyPr/>
          <a:lstStyle/>
          <a:p>
            <a:r>
              <a:rPr lang="en-US" dirty="0"/>
              <a:t>CASCODE CURRENT MIRROR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061964" y="2564904"/>
            <a:ext cx="7357551" cy="232908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DESIGN AND SIMULATION using lt spice</a:t>
            </a:r>
          </a:p>
          <a:p>
            <a:r>
              <a:rPr lang="en-US" dirty="0">
                <a:solidFill>
                  <a:schemeClr val="tx1"/>
                </a:solidFill>
              </a:rPr>
              <a:t>Model file : 180</a:t>
            </a:r>
            <a:r>
              <a:rPr lang="en-US" cap="none" dirty="0">
                <a:solidFill>
                  <a:schemeClr val="tx1"/>
                </a:solidFill>
              </a:rPr>
              <a:t>n</a:t>
            </a:r>
          </a:p>
          <a:p>
            <a:endParaRPr lang="en-US" cap="none" dirty="0">
              <a:solidFill>
                <a:srgbClr val="FF0000"/>
              </a:solidFill>
            </a:endParaRPr>
          </a:p>
          <a:p>
            <a:r>
              <a:rPr lang="en-US" u="sng" cap="none" dirty="0">
                <a:solidFill>
                  <a:srgbClr val="FFFF00"/>
                </a:solidFill>
              </a:rPr>
              <a:t>SPECIFICATIONS</a:t>
            </a:r>
          </a:p>
          <a:p>
            <a:endParaRPr lang="en-US" u="sng" cap="none" dirty="0">
              <a:solidFill>
                <a:srgbClr val="FFFF00"/>
              </a:solidFill>
            </a:endParaRPr>
          </a:p>
          <a:p>
            <a:r>
              <a:rPr lang="en-US" cap="none" dirty="0">
                <a:solidFill>
                  <a:srgbClr val="FFFF00"/>
                </a:solidFill>
              </a:rPr>
              <a:t>Iref=50uA is used for Id(M2) =500uA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30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688</TotalTime>
  <Words>303</Words>
  <Application>Microsoft Office PowerPoint</Application>
  <PresentationFormat>Custom</PresentationFormat>
  <Paragraphs>75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Tech 16x9</vt:lpstr>
      <vt:lpstr>WEEK 2</vt:lpstr>
      <vt:lpstr>WEEK 2 INTERNSHIP PLAN</vt:lpstr>
      <vt:lpstr>SIMPLE CURRENT MIRROR</vt:lpstr>
      <vt:lpstr>SCHEMATIC</vt:lpstr>
      <vt:lpstr>PowerPoint Presentation</vt:lpstr>
      <vt:lpstr>SIMPLE CURRENT MIRROR</vt:lpstr>
      <vt:lpstr>SCHEMATIC</vt:lpstr>
      <vt:lpstr>PowerPoint Presentation</vt:lpstr>
      <vt:lpstr>CASCODE CURRENT MIRROR</vt:lpstr>
      <vt:lpstr>PowerPoint Presentation</vt:lpstr>
      <vt:lpstr>PowerPoint Presentation</vt:lpstr>
      <vt:lpstr>DIFFERENTIAL PAIR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Afzal Malik</dc:creator>
  <cp:lastModifiedBy>Afzal Malik</cp:lastModifiedBy>
  <cp:revision>7</cp:revision>
  <dcterms:created xsi:type="dcterms:W3CDTF">2023-06-10T05:12:29Z</dcterms:created>
  <dcterms:modified xsi:type="dcterms:W3CDTF">2023-07-10T11:52:22Z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