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8" r:id="rId6"/>
    <p:sldId id="259" r:id="rId7"/>
    <p:sldId id="262" r:id="rId8"/>
    <p:sldId id="286" r:id="rId9"/>
    <p:sldId id="333" r:id="rId10"/>
    <p:sldId id="334" r:id="rId11"/>
    <p:sldId id="335" r:id="rId12"/>
    <p:sldId id="336" r:id="rId13"/>
    <p:sldId id="337" r:id="rId14"/>
    <p:sldId id="321" r:id="rId15"/>
    <p:sldId id="324" r:id="rId16"/>
    <p:sldId id="322" r:id="rId17"/>
    <p:sldId id="323" r:id="rId18"/>
    <p:sldId id="326" r:id="rId19"/>
    <p:sldId id="325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16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8B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F96E0-85C6-4E97-B9A4-4EDF23B7257E}" v="10" dt="2023-06-20T07:27:36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04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758" y="-171400"/>
            <a:ext cx="9234641" cy="2412752"/>
          </a:xfrm>
        </p:spPr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861724" cy="2901032"/>
          </a:xfrm>
        </p:spPr>
        <p:txBody>
          <a:bodyPr>
            <a:normAutofit/>
          </a:bodyPr>
          <a:lstStyle/>
          <a:p>
            <a:r>
              <a:rPr lang="en-US" dirty="0"/>
              <a:t>Internship under </a:t>
            </a:r>
            <a:r>
              <a:rPr lang="en-US" dirty="0">
                <a:solidFill>
                  <a:srgbClr val="FFFF00"/>
                </a:solidFill>
              </a:rPr>
              <a:t>dr gs javed sir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rgbClr val="FFFF00"/>
                </a:solidFill>
              </a:rPr>
              <a:t>INTERN NAME</a:t>
            </a:r>
            <a:r>
              <a:rPr lang="en-US" sz="1600" dirty="0">
                <a:solidFill>
                  <a:srgbClr val="FFFF00"/>
                </a:solidFill>
              </a:rPr>
              <a:t> -  </a:t>
            </a:r>
            <a:r>
              <a:rPr lang="en-US" sz="1600" dirty="0">
                <a:solidFill>
                  <a:schemeClr val="tx1"/>
                </a:solidFill>
              </a:rPr>
              <a:t>AFZAL MALIK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rgbClr val="FFFF00"/>
                </a:solidFill>
              </a:rPr>
              <a:t>College/UNIVERSITY</a:t>
            </a:r>
            <a:r>
              <a:rPr lang="en-US" sz="1600" dirty="0">
                <a:solidFill>
                  <a:srgbClr val="FFFF00"/>
                </a:solidFill>
              </a:rPr>
              <a:t> –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ZAKIR HUSAIN COLLEGE OF ENGG. &amp; TECH.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ALIGARH MUSLIM UNIVERSITY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rgbClr val="FFFF00"/>
                </a:solidFill>
              </a:rPr>
              <a:t>COURSE</a:t>
            </a:r>
            <a:r>
              <a:rPr lang="en-US" sz="1600" dirty="0">
                <a:solidFill>
                  <a:srgbClr val="FFFF00"/>
                </a:solidFill>
              </a:rPr>
              <a:t>-</a:t>
            </a:r>
            <a:r>
              <a:rPr lang="en-US" sz="1600" dirty="0">
                <a:solidFill>
                  <a:schemeClr val="tx1"/>
                </a:solidFill>
              </a:rPr>
              <a:t> BACHELOR OF TECHNOLOGY (ELECTRONICS ENGG.)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u="sng" dirty="0">
                <a:solidFill>
                  <a:srgbClr val="FFFF00"/>
                </a:solidFill>
              </a:rPr>
              <a:t>YEAR</a:t>
            </a:r>
            <a:r>
              <a:rPr lang="en-US" sz="1600" dirty="0">
                <a:solidFill>
                  <a:srgbClr val="FFFF00"/>
                </a:solidFill>
              </a:rPr>
              <a:t> – </a:t>
            </a:r>
            <a:r>
              <a:rPr lang="en-US" sz="1600" dirty="0">
                <a:solidFill>
                  <a:schemeClr val="tx1"/>
                </a:solidFill>
              </a:rPr>
              <a:t>SECOND 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0C03216-197E-2383-39A7-9F65DE66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26779"/>
              </p:ext>
            </p:extLst>
          </p:nvPr>
        </p:nvGraphicFramePr>
        <p:xfrm>
          <a:off x="2782044" y="1988840"/>
          <a:ext cx="6624736" cy="265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384">
                  <a:extLst>
                    <a:ext uri="{9D8B030D-6E8A-4147-A177-3AD203B41FA5}">
                      <a16:colId xmlns:a16="http://schemas.microsoft.com/office/drawing/2014/main" val="2629471563"/>
                    </a:ext>
                  </a:extLst>
                </a:gridCol>
                <a:gridCol w="3349352">
                  <a:extLst>
                    <a:ext uri="{9D8B030D-6E8A-4147-A177-3AD203B41FA5}">
                      <a16:colId xmlns:a16="http://schemas.microsoft.com/office/drawing/2014/main" val="3530386315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SIMULATION</a:t>
                      </a:r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1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 100MHz , Gain=10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 100MHz , Gain=9.903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65006"/>
                  </a:ext>
                </a:extLst>
              </a:tr>
              <a:tr h="6731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GBW=1GHz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GBW=800MHz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018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7A97A5-0607-8B06-B270-7842E87BB723}"/>
              </a:ext>
            </a:extLst>
          </p:cNvPr>
          <p:cNvSpPr txBox="1"/>
          <p:nvPr/>
        </p:nvSpPr>
        <p:spPr>
          <a:xfrm>
            <a:off x="3040969" y="476672"/>
            <a:ext cx="6106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134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884" y="-1063527"/>
            <a:ext cx="8938472" cy="2764335"/>
          </a:xfrm>
        </p:spPr>
        <p:txBody>
          <a:bodyPr/>
          <a:lstStyle/>
          <a:p>
            <a:r>
              <a:rPr lang="en-US" dirty="0"/>
              <a:t>COMMON SOURCE AMPLIFIER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85900" y="2132856"/>
            <a:ext cx="7920880" cy="2448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</a:t>
            </a:r>
            <a:r>
              <a:rPr lang="en-US" dirty="0" err="1"/>
              <a:t>pMOS</a:t>
            </a:r>
            <a:r>
              <a:rPr lang="en-US" dirty="0"/>
              <a:t> AND CURRENT SOURCE LOAD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Model file : 180</a:t>
            </a:r>
            <a:r>
              <a:rPr lang="en-US" cap="none" dirty="0">
                <a:solidFill>
                  <a:srgbClr val="FF0000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GBW=1GHz , Gain = 10 at 100MHz</a:t>
            </a:r>
            <a:endParaRPr lang="en-US" u="sng" cap="none" dirty="0">
              <a:solidFill>
                <a:srgbClr val="FFFF00"/>
              </a:solidFill>
            </a:endParaRPr>
          </a:p>
          <a:p>
            <a:endParaRPr lang="en-US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2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1214448" y="548680"/>
                <a:ext cx="10981220" cy="5206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CALCULATIONS</a:t>
                </a:r>
              </a:p>
              <a:p>
                <a:r>
                  <a:rPr lang="en-US" cap="none" dirty="0">
                    <a:solidFill>
                      <a:srgbClr val="FFFF00"/>
                    </a:solidFill>
                  </a:rPr>
                  <a:t>GBW=1GHz , Gain = 10 at 100MHz</a:t>
                </a:r>
                <a:endParaRPr lang="en-US" u="sng" cap="none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LET </a:t>
                </a:r>
                <a:r>
                  <a:rPr lang="en-US" dirty="0">
                    <a:solidFill>
                      <a:srgbClr val="FFFF00"/>
                    </a:solidFill>
                  </a:rPr>
                  <a:t>Gm=2mS </a:t>
                </a:r>
                <a:r>
                  <a:rPr lang="en-US" dirty="0"/>
                  <a:t>(Practical value range 1-3 S given by Javed Sir)	</a:t>
                </a:r>
              </a:p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FFFF00"/>
                        </a:solidFill>
                      </a:rPr>
                      <m:t>L</m:t>
                    </m:r>
                    <m:r>
                      <a:rPr lang="en-US" i="1" baseline="-2500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𝐺𝐵𝑊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FFFF00"/>
                        </a:solidFill>
                      </a:rPr>
                      <m:t>L</m:t>
                    </m:r>
                  </m:oMath>
                </a14:m>
                <a:r>
                  <a:rPr lang="en-US" dirty="0"/>
                  <a:t> =0.318pF   (assume 0.3pF)</a:t>
                </a:r>
              </a:p>
              <a:p>
                <a:r>
                  <a:rPr lang="en-US" dirty="0"/>
                  <a:t>Now by Back calculation ,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𝐺𝑚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=</a:t>
                </a:r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𝐺𝐵𝑊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FFFF00"/>
                        </a:solidFill>
                      </a:rPr>
                      <m:t>L</m:t>
                    </m:r>
                  </m:oMath>
                </a14:m>
                <a:r>
                  <a:rPr lang="en-US" dirty="0"/>
                  <a:t> =1.884mS</a:t>
                </a:r>
              </a:p>
              <a:p>
                <a:r>
                  <a:rPr lang="en-US" dirty="0"/>
                  <a:t>(For PMOS)</a:t>
                </a:r>
              </a:p>
              <a:p>
                <a:r>
                  <a:rPr lang="en-US" dirty="0"/>
                  <a:t> Vov=Vsg-|Vt|=1.8 – 1.1145 -0.44      Vov=0.2355V     </a:t>
                </a:r>
                <a:r>
                  <a:rPr lang="en-US" dirty="0">
                    <a:solidFill>
                      <a:srgbClr val="FFFF00"/>
                    </a:solidFill>
                  </a:rPr>
                  <a:t>Id=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𝑉𝑜𝑣</m:t>
                        </m:r>
                      </m:num>
                      <m:den>
                        <m:r>
                          <a:rPr lang="en-I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221.8uA</a:t>
                </a:r>
              </a:p>
              <a:p>
                <a:r>
                  <a:rPr lang="en-US" dirty="0"/>
                  <a:t>Then , Gm/Id = 8.49	Id/W = 4.71	W=47u</a:t>
                </a:r>
              </a:p>
              <a:p>
                <a:r>
                  <a:rPr lang="en-US" dirty="0"/>
                  <a:t>(For NMOS)</a:t>
                </a:r>
              </a:p>
              <a:p>
                <a:r>
                  <a:rPr lang="en-US" dirty="0"/>
                  <a:t>Vgs=0.2355+0.45V=0.6855 </a:t>
                </a:r>
              </a:p>
              <a:p>
                <a:r>
                  <a:rPr lang="en-US" dirty="0"/>
                  <a:t>Width of NMOS is taken by sweeping method </a:t>
                </a:r>
              </a:p>
              <a:p>
                <a:r>
                  <a:rPr lang="en-US" dirty="0"/>
                  <a:t>W=15.1546u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48" y="548680"/>
                <a:ext cx="10981220" cy="5206618"/>
              </a:xfrm>
              <a:prstGeom prst="rect">
                <a:avLst/>
              </a:prstGeom>
              <a:blipFill>
                <a:blip r:embed="rId2"/>
                <a:stretch>
                  <a:fillRect l="-832" t="-937" b="-17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4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981844" y="26064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SCHEMATIC IN LT SPICE</a:t>
            </a:r>
            <a:endParaRPr lang="en-US" sz="24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00D4B-CADD-04BF-6A8C-619328F1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5" y="1052736"/>
            <a:ext cx="11616254" cy="52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C2D401-5097-ECF3-BC3D-491D93F7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554848"/>
            <a:ext cx="3853586" cy="3284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BA649-0FD4-B2FD-B954-0096359A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554848"/>
            <a:ext cx="3925661" cy="3246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E028C-D492-B5EB-3DD9-E33D8C270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740" y="4437112"/>
            <a:ext cx="7619344" cy="17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D30B0-C6A4-BAE8-512D-9DFE3D1D7B3E}"/>
              </a:ext>
            </a:extLst>
          </p:cNvPr>
          <p:cNvSpPr txBox="1"/>
          <p:nvPr/>
        </p:nvSpPr>
        <p:spPr>
          <a:xfrm>
            <a:off x="3790156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TRANSIENT ANALYSIS IN LT SPICE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12B60-70EC-BF3E-A3AB-7BCDEF8D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58" y="1052736"/>
            <a:ext cx="11388507" cy="51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66F829-64CD-ABE6-2DF9-8792C4399549}"/>
              </a:ext>
            </a:extLst>
          </p:cNvPr>
          <p:cNvSpPr txBox="1"/>
          <p:nvPr/>
        </p:nvSpPr>
        <p:spPr>
          <a:xfrm>
            <a:off x="3646068" y="192621"/>
            <a:ext cx="6109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FREQUENCY RESPONSE IN LT SPICE</a:t>
            </a:r>
            <a:endParaRPr lang="en-US" sz="24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31D55-89C8-01CB-8773-55A42CB5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052736"/>
            <a:ext cx="11228080" cy="5039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F5E67A-5AFF-A4A5-55E4-5B91A7E1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1628800"/>
            <a:ext cx="2987299" cy="9830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369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66F829-64CD-ABE6-2DF9-8792C4399549}"/>
              </a:ext>
            </a:extLst>
          </p:cNvPr>
          <p:cNvSpPr txBox="1"/>
          <p:nvPr/>
        </p:nvSpPr>
        <p:spPr>
          <a:xfrm>
            <a:off x="3646068" y="192621"/>
            <a:ext cx="6109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FREQUENCY RESPONSE IN LT SPICE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C6757-593C-6198-9453-F6BA783C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7" y="1124744"/>
            <a:ext cx="11388507" cy="5111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1BC25-E78C-319F-D54A-3A982A7BB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8" y="1772816"/>
            <a:ext cx="3002540" cy="9983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9127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0C03216-197E-2383-39A7-9F65DE66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16891"/>
              </p:ext>
            </p:extLst>
          </p:nvPr>
        </p:nvGraphicFramePr>
        <p:xfrm>
          <a:off x="2782044" y="1988840"/>
          <a:ext cx="6624736" cy="265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384">
                  <a:extLst>
                    <a:ext uri="{9D8B030D-6E8A-4147-A177-3AD203B41FA5}">
                      <a16:colId xmlns:a16="http://schemas.microsoft.com/office/drawing/2014/main" val="2629471563"/>
                    </a:ext>
                  </a:extLst>
                </a:gridCol>
                <a:gridCol w="3349352">
                  <a:extLst>
                    <a:ext uri="{9D8B030D-6E8A-4147-A177-3AD203B41FA5}">
                      <a16:colId xmlns:a16="http://schemas.microsoft.com/office/drawing/2014/main" val="3530386315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SIMULATION</a:t>
                      </a:r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1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 100MHz , Gain=10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 100MHz , Gain=9.54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65006"/>
                  </a:ext>
                </a:extLst>
              </a:tr>
              <a:tr h="6731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GBW=1GHz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GBW=1GHz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018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7A97A5-0607-8B06-B270-7842E87BB723}"/>
              </a:ext>
            </a:extLst>
          </p:cNvPr>
          <p:cNvSpPr txBox="1"/>
          <p:nvPr/>
        </p:nvSpPr>
        <p:spPr>
          <a:xfrm>
            <a:off x="3040969" y="476672"/>
            <a:ext cx="6106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723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7948" y="-675456"/>
            <a:ext cx="8938472" cy="2764335"/>
          </a:xfrm>
        </p:spPr>
        <p:txBody>
          <a:bodyPr/>
          <a:lstStyle/>
          <a:p>
            <a:r>
              <a:rPr lang="en-US" dirty="0"/>
              <a:t>TWO STAGE OPAMP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61964" y="2564904"/>
            <a:ext cx="7717591" cy="3096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 AND SIMULATION using lt spice</a:t>
            </a:r>
          </a:p>
          <a:p>
            <a:r>
              <a:rPr lang="en-US" dirty="0">
                <a:solidFill>
                  <a:schemeClr val="tx1"/>
                </a:solidFill>
              </a:rPr>
              <a:t>Model file : 180</a:t>
            </a:r>
            <a:r>
              <a:rPr lang="en-US" cap="none" dirty="0">
                <a:solidFill>
                  <a:schemeClr val="tx1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r>
              <a:rPr lang="en-US" cap="none" dirty="0">
                <a:solidFill>
                  <a:srgbClr val="FFFF00"/>
                </a:solidFill>
              </a:rPr>
              <a:t>Gain &gt; 60db i.e 1000</a:t>
            </a:r>
          </a:p>
        </p:txBody>
      </p:sp>
    </p:spTree>
    <p:extLst>
      <p:ext uri="{BB962C8B-B14F-4D97-AF65-F5344CB8AC3E}">
        <p14:creationId xmlns:p14="http://schemas.microsoft.com/office/powerpoint/2010/main" val="27133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27984"/>
            <a:ext cx="10360501" cy="1223963"/>
          </a:xfrm>
        </p:spPr>
        <p:txBody>
          <a:bodyPr/>
          <a:lstStyle/>
          <a:p>
            <a:r>
              <a:rPr lang="en-US" u="sng" dirty="0"/>
              <a:t>WEEK 4 INTERNSHIP PLAN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48450"/>
            <a:ext cx="10360501" cy="4462272"/>
          </a:xfrm>
        </p:spPr>
        <p:txBody>
          <a:bodyPr>
            <a:normAutofit/>
          </a:bodyPr>
          <a:lstStyle/>
          <a:p>
            <a:r>
              <a:rPr lang="en-US" dirty="0"/>
              <a:t>One stage </a:t>
            </a:r>
            <a:r>
              <a:rPr lang="en-US" dirty="0">
                <a:solidFill>
                  <a:srgbClr val="FFFF00"/>
                </a:solidFill>
              </a:rPr>
              <a:t>OPAMP</a:t>
            </a:r>
          </a:p>
          <a:p>
            <a:r>
              <a:rPr lang="en-US" dirty="0">
                <a:solidFill>
                  <a:srgbClr val="FFFF00"/>
                </a:solidFill>
              </a:rPr>
              <a:t>CS Amplifier </a:t>
            </a:r>
            <a:r>
              <a:rPr lang="en-US" dirty="0"/>
              <a:t>using PMOS and current source load</a:t>
            </a:r>
          </a:p>
          <a:p>
            <a:r>
              <a:rPr lang="en-US" dirty="0"/>
              <a:t>Two stage </a:t>
            </a:r>
            <a:r>
              <a:rPr lang="en-US" dirty="0">
                <a:solidFill>
                  <a:srgbClr val="FFFF00"/>
                </a:solidFill>
              </a:rPr>
              <a:t>OPAMP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SOFTWARE USED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LT Spice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470" y="-531440"/>
            <a:ext cx="10792549" cy="1368152"/>
          </a:xfrm>
        </p:spPr>
        <p:txBody>
          <a:bodyPr/>
          <a:lstStyle/>
          <a:p>
            <a:pPr algn="ctr"/>
            <a:r>
              <a:rPr lang="en-US" u="sng" dirty="0"/>
              <a:t>SCHEMATIC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8D111-9A70-454B-989E-34BFB498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16" y="1052736"/>
            <a:ext cx="11681391" cy="54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FB6664-40AF-7861-6AD9-D4188E18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09" y="2132856"/>
            <a:ext cx="8949405" cy="20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66F829-64CD-ABE6-2DF9-8792C4399549}"/>
              </a:ext>
            </a:extLst>
          </p:cNvPr>
          <p:cNvSpPr txBox="1"/>
          <p:nvPr/>
        </p:nvSpPr>
        <p:spPr>
          <a:xfrm>
            <a:off x="3646068" y="192621"/>
            <a:ext cx="6109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FREQUENCY RESPONSE IN LT SPICE</a:t>
            </a:r>
            <a:endParaRPr lang="en-US" sz="24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5E67A-5AFF-A4A5-55E4-5B91A7E14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36" y="1628800"/>
            <a:ext cx="2987299" cy="9830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03B4E-E195-159C-866E-B9F862733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1124744"/>
            <a:ext cx="11228080" cy="5039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E599-703E-3CD0-80F9-C2C757FFD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67" y="1484007"/>
            <a:ext cx="2892817" cy="10623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8D4FE4-ABF9-4529-D183-8CB8F43E4180}"/>
              </a:ext>
            </a:extLst>
          </p:cNvPr>
          <p:cNvSpPr txBox="1"/>
          <p:nvPr/>
        </p:nvSpPr>
        <p:spPr>
          <a:xfrm>
            <a:off x="4798268" y="6292918"/>
            <a:ext cx="6109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cap="none" dirty="0">
                <a:solidFill>
                  <a:srgbClr val="FFFF00"/>
                </a:solidFill>
              </a:rPr>
              <a:t>GBW=</a:t>
            </a:r>
            <a:r>
              <a:rPr lang="en-US" dirty="0">
                <a:solidFill>
                  <a:srgbClr val="FFFF00"/>
                </a:solidFill>
              </a:rPr>
              <a:t>1.06G</a:t>
            </a:r>
            <a:r>
              <a:rPr lang="en-US" cap="none" dirty="0">
                <a:solidFill>
                  <a:srgbClr val="FFFF00"/>
                </a:solidFill>
              </a:rPr>
              <a:t>Hz</a:t>
            </a:r>
          </a:p>
        </p:txBody>
      </p:sp>
    </p:spTree>
    <p:extLst>
      <p:ext uri="{BB962C8B-B14F-4D97-AF65-F5344CB8AC3E}">
        <p14:creationId xmlns:p14="http://schemas.microsoft.com/office/powerpoint/2010/main" val="96401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66F829-64CD-ABE6-2DF9-8792C4399549}"/>
              </a:ext>
            </a:extLst>
          </p:cNvPr>
          <p:cNvSpPr txBox="1"/>
          <p:nvPr/>
        </p:nvSpPr>
        <p:spPr>
          <a:xfrm>
            <a:off x="3646068" y="192621"/>
            <a:ext cx="6109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FREQUENCY RESPONSE IN LT SPICE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BF8DE-83EC-E2AE-5A34-52E8F206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4" y="980728"/>
            <a:ext cx="11228080" cy="5039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2A46F-97B1-C6FD-31FB-D7054BB87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2" y="1412776"/>
            <a:ext cx="3124471" cy="10821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FEB23C-148A-BC6F-BEF4-20B4CD376579}"/>
              </a:ext>
            </a:extLst>
          </p:cNvPr>
          <p:cNvSpPr txBox="1"/>
          <p:nvPr/>
        </p:nvSpPr>
        <p:spPr>
          <a:xfrm>
            <a:off x="4839685" y="6203714"/>
            <a:ext cx="6109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cap="none" dirty="0">
                <a:solidFill>
                  <a:srgbClr val="FFFF00"/>
                </a:solidFill>
              </a:rPr>
              <a:t>Gain at 100 MHz =69.99</a:t>
            </a:r>
          </a:p>
        </p:txBody>
      </p:sp>
    </p:spTree>
    <p:extLst>
      <p:ext uri="{BB962C8B-B14F-4D97-AF65-F5344CB8AC3E}">
        <p14:creationId xmlns:p14="http://schemas.microsoft.com/office/powerpoint/2010/main" val="39418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0C03216-197E-2383-39A7-9F65DE66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36476"/>
              </p:ext>
            </p:extLst>
          </p:nvPr>
        </p:nvGraphicFramePr>
        <p:xfrm>
          <a:off x="2638028" y="2060848"/>
          <a:ext cx="7632848" cy="1985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12">
                  <a:extLst>
                    <a:ext uri="{9D8B030D-6E8A-4147-A177-3AD203B41FA5}">
                      <a16:colId xmlns:a16="http://schemas.microsoft.com/office/drawing/2014/main" val="2629471563"/>
                    </a:ext>
                  </a:extLst>
                </a:gridCol>
                <a:gridCol w="3859036">
                  <a:extLst>
                    <a:ext uri="{9D8B030D-6E8A-4147-A177-3AD203B41FA5}">
                      <a16:colId xmlns:a16="http://schemas.microsoft.com/office/drawing/2014/main" val="3530386315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SIMULATION</a:t>
                      </a:r>
                    </a:p>
                    <a:p>
                      <a:pPr algn="ctr"/>
                      <a:r>
                        <a:rPr lang="en-IN" dirty="0"/>
                        <a:t>RESULTS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12745"/>
                  </a:ext>
                </a:extLst>
              </a:tr>
              <a:tr h="9052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Gain &gt; 60db i.e 1000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Gain=2828 which is </a:t>
                      </a:r>
                    </a:p>
                    <a:p>
                      <a:pPr algn="ctr"/>
                      <a:r>
                        <a:rPr lang="en-IN" dirty="0"/>
                        <a:t>Greater than 1000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650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7A97A5-0607-8B06-B270-7842E87BB723}"/>
              </a:ext>
            </a:extLst>
          </p:cNvPr>
          <p:cNvSpPr txBox="1"/>
          <p:nvPr/>
        </p:nvSpPr>
        <p:spPr>
          <a:xfrm>
            <a:off x="3040969" y="476672"/>
            <a:ext cx="6106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1946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E2823D-FF79-16C7-3585-9CB053A44B86}"/>
              </a:ext>
            </a:extLst>
          </p:cNvPr>
          <p:cNvSpPr txBox="1"/>
          <p:nvPr/>
        </p:nvSpPr>
        <p:spPr>
          <a:xfrm>
            <a:off x="3574132" y="2636912"/>
            <a:ext cx="5918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37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7948" y="-675456"/>
            <a:ext cx="8938472" cy="2764335"/>
          </a:xfrm>
        </p:spPr>
        <p:txBody>
          <a:bodyPr/>
          <a:lstStyle/>
          <a:p>
            <a:r>
              <a:rPr lang="en-US" dirty="0"/>
              <a:t>SINGLE STAGE OPAMP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61964" y="2564904"/>
            <a:ext cx="7717591" cy="3096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 AND SIMULATION using lt spice</a:t>
            </a:r>
          </a:p>
          <a:p>
            <a:r>
              <a:rPr lang="en-US" dirty="0">
                <a:solidFill>
                  <a:schemeClr val="tx1"/>
                </a:solidFill>
              </a:rPr>
              <a:t>Model file : 180</a:t>
            </a:r>
            <a:r>
              <a:rPr lang="en-US" cap="none" dirty="0">
                <a:solidFill>
                  <a:schemeClr val="tx1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GBW=1GHz</a:t>
            </a:r>
          </a:p>
          <a:p>
            <a:endParaRPr lang="en-US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At 100Mhz gain=10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470" y="-531440"/>
            <a:ext cx="10792549" cy="1368152"/>
          </a:xfrm>
        </p:spPr>
        <p:txBody>
          <a:bodyPr/>
          <a:lstStyle/>
          <a:p>
            <a:pPr algn="ctr"/>
            <a:r>
              <a:rPr lang="en-US" u="sng" dirty="0"/>
              <a:t>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9D05D-BF60-22BD-D7D1-9373BA55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9" y="1052736"/>
            <a:ext cx="11707125" cy="54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854052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SPICE ERROR LOG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C8A9F-B800-F104-D54D-CFD34723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75066"/>
            <a:ext cx="6841370" cy="3868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6CA01-CE2C-354B-08E0-6DB9F11DB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9" y="1509881"/>
            <a:ext cx="3528392" cy="38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260648"/>
            <a:ext cx="668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u="sng" dirty="0"/>
              <a:t>TRANSFER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172A4-5A86-B1E1-F313-410EC0AD8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35"/>
          <a:stretch/>
        </p:blipFill>
        <p:spPr>
          <a:xfrm>
            <a:off x="405780" y="2132856"/>
            <a:ext cx="1155920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FREQUENCY RESPONSE </a:t>
            </a:r>
            <a:endParaRPr 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BC80D-17CD-6F29-A708-C2F1CBE64D11}"/>
              </a:ext>
            </a:extLst>
          </p:cNvPr>
          <p:cNvSpPr txBox="1"/>
          <p:nvPr/>
        </p:nvSpPr>
        <p:spPr>
          <a:xfrm>
            <a:off x="4841169" y="6201610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cap="none" dirty="0">
                <a:solidFill>
                  <a:srgbClr val="FFFF00"/>
                </a:solidFill>
              </a:rPr>
              <a:t>GAIN = 9.903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30966-B4FE-9438-1B2A-A46BF8C68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36" y="1340768"/>
            <a:ext cx="3048264" cy="11659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86AEF-2875-F5BE-AB2F-D254B3FE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980728"/>
            <a:ext cx="11278989" cy="5062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FACE7-E6ED-47CB-7582-110BA2F59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145" y="1438962"/>
            <a:ext cx="2949196" cy="12193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0858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422004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FREQUENCY RESPONSE </a:t>
            </a:r>
            <a:endParaRPr 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BC80D-17CD-6F29-A708-C2F1CBE64D11}"/>
              </a:ext>
            </a:extLst>
          </p:cNvPr>
          <p:cNvSpPr txBox="1"/>
          <p:nvPr/>
        </p:nvSpPr>
        <p:spPr>
          <a:xfrm>
            <a:off x="4726260" y="6181409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cap="none" dirty="0">
                <a:solidFill>
                  <a:srgbClr val="FFFF00"/>
                </a:solidFill>
              </a:rPr>
              <a:t>GBW=863.169MHz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C858A-3747-ED29-B9C1-FA54B87D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44" y="837120"/>
            <a:ext cx="11548935" cy="5183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DD9D4-69C1-0C8F-E529-11C5D5E1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68" y="1340768"/>
            <a:ext cx="2933954" cy="11735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522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61B77-B24D-9182-24C7-37E3B8911BEB}"/>
              </a:ext>
            </a:extLst>
          </p:cNvPr>
          <p:cNvSpPr txBox="1"/>
          <p:nvPr/>
        </p:nvSpPr>
        <p:spPr>
          <a:xfrm>
            <a:off x="2557543" y="188640"/>
            <a:ext cx="7073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TRANSIENT ANALYSIS </a:t>
            </a:r>
            <a:endParaRPr lang="en-US" sz="24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BC80D-17CD-6F29-A708-C2F1CBE64D11}"/>
              </a:ext>
            </a:extLst>
          </p:cNvPr>
          <p:cNvSpPr txBox="1"/>
          <p:nvPr/>
        </p:nvSpPr>
        <p:spPr>
          <a:xfrm>
            <a:off x="510451" y="5877271"/>
            <a:ext cx="11305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If 10mV signal is given at 100MHz then by measuring peak to peak voltages 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 we can observe from here Gain is nearly 9.9</a:t>
            </a:r>
          </a:p>
          <a:p>
            <a:pPr algn="ctr"/>
            <a:endParaRPr lang="en-US" cap="none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939C-5A91-DAA2-DF23-8F7DE10E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57" y="707912"/>
            <a:ext cx="11388507" cy="51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4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957</TotalTime>
  <Words>390</Words>
  <Application>Microsoft Office PowerPoint</Application>
  <PresentationFormat>Custom</PresentationFormat>
  <Paragraphs>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Tech 16x9</vt:lpstr>
      <vt:lpstr>WEEK 4</vt:lpstr>
      <vt:lpstr>WEEK 4 INTERNSHIP PLAN</vt:lpstr>
      <vt:lpstr>SINGLE STAGE OPAMP</vt:lpstr>
      <vt:lpstr>SCHEMATIC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SOURCE AMPLIFIER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STAGE OPAMP</vt:lpstr>
      <vt:lpstr>SCHEMATIC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Afzal Malik</dc:creator>
  <cp:lastModifiedBy>Afzal Malik</cp:lastModifiedBy>
  <cp:revision>13</cp:revision>
  <dcterms:created xsi:type="dcterms:W3CDTF">2023-06-10T05:12:29Z</dcterms:created>
  <dcterms:modified xsi:type="dcterms:W3CDTF">2023-07-01T13:55:21Z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