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handoutMasterIdLst>
    <p:handoutMasterId r:id="rId59"/>
  </p:handoutMasterIdLst>
  <p:sldIdLst>
    <p:sldId id="402" r:id="rId5"/>
    <p:sldId id="268" r:id="rId6"/>
    <p:sldId id="403" r:id="rId7"/>
    <p:sldId id="404" r:id="rId8"/>
    <p:sldId id="405" r:id="rId9"/>
    <p:sldId id="406" r:id="rId10"/>
    <p:sldId id="407" r:id="rId11"/>
    <p:sldId id="393" r:id="rId12"/>
    <p:sldId id="394" r:id="rId13"/>
    <p:sldId id="321" r:id="rId14"/>
    <p:sldId id="352" r:id="rId15"/>
    <p:sldId id="322" r:id="rId16"/>
    <p:sldId id="356" r:id="rId17"/>
    <p:sldId id="355" r:id="rId18"/>
    <p:sldId id="357" r:id="rId19"/>
    <p:sldId id="358" r:id="rId20"/>
    <p:sldId id="337" r:id="rId21"/>
    <p:sldId id="351" r:id="rId22"/>
    <p:sldId id="360" r:id="rId23"/>
    <p:sldId id="361" r:id="rId24"/>
    <p:sldId id="398" r:id="rId25"/>
    <p:sldId id="363" r:id="rId26"/>
    <p:sldId id="408" r:id="rId27"/>
    <p:sldId id="409" r:id="rId28"/>
    <p:sldId id="410" r:id="rId29"/>
    <p:sldId id="367" r:id="rId30"/>
    <p:sldId id="368" r:id="rId31"/>
    <p:sldId id="369" r:id="rId32"/>
    <p:sldId id="370" r:id="rId33"/>
    <p:sldId id="411" r:id="rId34"/>
    <p:sldId id="412" r:id="rId35"/>
    <p:sldId id="413" r:id="rId36"/>
    <p:sldId id="374" r:id="rId37"/>
    <p:sldId id="376" r:id="rId38"/>
    <p:sldId id="378" r:id="rId39"/>
    <p:sldId id="379" r:id="rId40"/>
    <p:sldId id="414" r:id="rId41"/>
    <p:sldId id="415" r:id="rId42"/>
    <p:sldId id="416" r:id="rId43"/>
    <p:sldId id="377" r:id="rId44"/>
    <p:sldId id="324" r:id="rId45"/>
    <p:sldId id="346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417" r:id="rId54"/>
    <p:sldId id="419" r:id="rId55"/>
    <p:sldId id="420" r:id="rId56"/>
    <p:sldId id="421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66897-83B1-487C-AAFE-89648AF89F11}">
          <p14:sldIdLst>
            <p14:sldId id="402"/>
            <p14:sldId id="268"/>
          </p14:sldIdLst>
        </p14:section>
        <p14:section name="Overview" id="{1F73C8DB-F79A-4A85-9EFA-04A6B9937E05}">
          <p14:sldIdLst>
            <p14:sldId id="403"/>
            <p14:sldId id="404"/>
            <p14:sldId id="405"/>
            <p14:sldId id="406"/>
          </p14:sldIdLst>
        </p14:section>
        <p14:section name="Week 4, 5" id="{8603E844-2453-4B10-8DF2-CAAC23169AFB}">
          <p14:sldIdLst>
            <p14:sldId id="407"/>
            <p14:sldId id="393"/>
            <p14:sldId id="394"/>
            <p14:sldId id="321"/>
            <p14:sldId id="352"/>
            <p14:sldId id="322"/>
            <p14:sldId id="356"/>
            <p14:sldId id="355"/>
            <p14:sldId id="357"/>
            <p14:sldId id="358"/>
            <p14:sldId id="337"/>
            <p14:sldId id="351"/>
            <p14:sldId id="360"/>
            <p14:sldId id="361"/>
            <p14:sldId id="398"/>
            <p14:sldId id="363"/>
            <p14:sldId id="408"/>
            <p14:sldId id="409"/>
            <p14:sldId id="410"/>
            <p14:sldId id="367"/>
            <p14:sldId id="368"/>
            <p14:sldId id="369"/>
            <p14:sldId id="370"/>
            <p14:sldId id="411"/>
            <p14:sldId id="412"/>
            <p14:sldId id="413"/>
            <p14:sldId id="374"/>
            <p14:sldId id="376"/>
            <p14:sldId id="378"/>
            <p14:sldId id="379"/>
            <p14:sldId id="414"/>
            <p14:sldId id="415"/>
            <p14:sldId id="416"/>
          </p14:sldIdLst>
        </p14:section>
        <p14:section name="PROJECT" id="{7FD3ACE1-462B-430B-90DA-54C2ED0F6BF4}">
          <p14:sldIdLst>
            <p14:sldId id="377"/>
            <p14:sldId id="324"/>
            <p14:sldId id="346"/>
            <p14:sldId id="383"/>
            <p14:sldId id="384"/>
            <p14:sldId id="385"/>
            <p14:sldId id="386"/>
            <p14:sldId id="387"/>
            <p14:sldId id="388"/>
            <p14:sldId id="389"/>
            <p14:sldId id="417"/>
            <p14:sldId id="419"/>
          </p14:sldIdLst>
        </p14:section>
        <p14:section name="SUMMARY" id="{9A5D3CDA-DCB1-405F-9F0C-3356C5985F72}">
          <p14:sldIdLst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8B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F96E0-85C6-4E97-B9A4-4EDF23B7257E}" v="10" dt="2023-06-20T07:27:36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976" y="545728"/>
            <a:ext cx="9255376" cy="82857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ANALOG DESIGN INTERNSHIP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78976" y="3684709"/>
            <a:ext cx="9781998" cy="290103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u="sng" dirty="0">
                <a:solidFill>
                  <a:srgbClr val="FFFF00"/>
                </a:solidFill>
              </a:rPr>
              <a:t>INTERN NAME</a:t>
            </a:r>
            <a:r>
              <a:rPr lang="en-US" sz="1400" dirty="0">
                <a:solidFill>
                  <a:srgbClr val="FFFF00"/>
                </a:solidFill>
              </a:rPr>
              <a:t> -  </a:t>
            </a:r>
            <a:r>
              <a:rPr lang="en-US" sz="1400" dirty="0">
                <a:solidFill>
                  <a:schemeClr val="tx1"/>
                </a:solidFill>
              </a:rPr>
              <a:t>AFZAL MALIK</a:t>
            </a:r>
            <a:endParaRPr lang="en-US" sz="14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u="sng" dirty="0">
                <a:solidFill>
                  <a:srgbClr val="FFFF00"/>
                </a:solidFill>
              </a:rPr>
              <a:t>College/UNIVERSITY</a:t>
            </a:r>
            <a:r>
              <a:rPr lang="en-US" sz="1400" dirty="0">
                <a:solidFill>
                  <a:srgbClr val="FFFF00"/>
                </a:solidFill>
              </a:rPr>
              <a:t> – </a:t>
            </a:r>
            <a:r>
              <a:rPr lang="en-US" sz="1400" dirty="0">
                <a:solidFill>
                  <a:schemeClr val="tx1"/>
                </a:solidFill>
              </a:rPr>
              <a:t>ZAKIR HUSAIN COLLEGE OF ENGG. &amp; TECH.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 ALIGARH MUSLIM UNIVERSITY</a:t>
            </a:r>
          </a:p>
          <a:p>
            <a:pPr>
              <a:lnSpc>
                <a:spcPct val="150000"/>
              </a:lnSpc>
            </a:pPr>
            <a:r>
              <a:rPr lang="en-US" sz="1400" u="sng" dirty="0">
                <a:solidFill>
                  <a:srgbClr val="FFFF00"/>
                </a:solidFill>
              </a:rPr>
              <a:t>COURSE</a:t>
            </a:r>
            <a:r>
              <a:rPr lang="en-US" sz="1400" dirty="0">
                <a:solidFill>
                  <a:srgbClr val="FFFF00"/>
                </a:solidFill>
              </a:rPr>
              <a:t>-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BACHELOR OF TECHNOLOGY (ELECTRONICS ENGG.)</a:t>
            </a:r>
          </a:p>
          <a:p>
            <a:pPr>
              <a:lnSpc>
                <a:spcPct val="150000"/>
              </a:lnSpc>
            </a:pPr>
            <a:r>
              <a:rPr lang="en-US" sz="1400" u="sng" dirty="0">
                <a:solidFill>
                  <a:srgbClr val="FFFF00"/>
                </a:solidFill>
              </a:rPr>
              <a:t>YEAR</a:t>
            </a:r>
            <a:r>
              <a:rPr lang="en-US" sz="1400" dirty="0">
                <a:solidFill>
                  <a:srgbClr val="FFFF00"/>
                </a:solidFill>
              </a:rPr>
              <a:t> – </a:t>
            </a:r>
            <a:r>
              <a:rPr lang="en-US" sz="1400" dirty="0">
                <a:solidFill>
                  <a:schemeClr val="tx1"/>
                </a:solidFill>
              </a:rPr>
              <a:t>third </a:t>
            </a:r>
          </a:p>
          <a:p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C450-2BF0-DFC6-F649-ABA21407CECB}"/>
              </a:ext>
            </a:extLst>
          </p:cNvPr>
          <p:cNvSpPr txBox="1"/>
          <p:nvPr/>
        </p:nvSpPr>
        <p:spPr>
          <a:xfrm>
            <a:off x="1578976" y="1988840"/>
            <a:ext cx="97819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MENTORS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- Dr . GS Javed ( Technical Lead @ intel )</a:t>
            </a:r>
          </a:p>
          <a:p>
            <a:r>
              <a:rPr lang="en-US" dirty="0"/>
              <a:t>	  - Prof . Naushad Alam ( Department of Electronics Engg. ,AMU)</a:t>
            </a:r>
          </a:p>
          <a:p>
            <a:r>
              <a:rPr lang="en-US" sz="2400" dirty="0"/>
              <a:t>	  - </a:t>
            </a:r>
            <a:r>
              <a:rPr lang="en-US" dirty="0"/>
              <a:t>Prof . Atiqur Rahman ( Department of Electronics Engg. ,AMU)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9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3892" y="404664"/>
            <a:ext cx="8938472" cy="2764335"/>
          </a:xfrm>
        </p:spPr>
        <p:txBody>
          <a:bodyPr/>
          <a:lstStyle/>
          <a:p>
            <a:r>
              <a:rPr lang="en-US" dirty="0"/>
              <a:t>COMMON SOURCE AMPLIFIER using Gm over Id Method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9916" y="2464866"/>
            <a:ext cx="792088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nMOS AND CURRENT SOURCE LOAD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 file : 180</a:t>
            </a: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</a:rPr>
              <a:t>GBW=1GHz , Gain =10 at 100MHz 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DC6C91-7D48-CC95-1A61-53BC793C96B1}"/>
              </a:ext>
            </a:extLst>
          </p:cNvPr>
          <p:cNvSpPr/>
          <p:nvPr/>
        </p:nvSpPr>
        <p:spPr>
          <a:xfrm>
            <a:off x="1629916" y="3645025"/>
            <a:ext cx="6408712" cy="1584176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3930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981844" y="116632"/>
                <a:ext cx="11089232" cy="7301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CALCULATIONS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GBW=1GHz ,  Gain =10 at 100MHz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= </a:t>
                </a:r>
                <a:r>
                  <a:rPr lang="en-US" dirty="0"/>
                  <a:t>2mS  (Assumed )	CL=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𝐺h𝑧</m:t>
                        </m:r>
                      </m:den>
                    </m:f>
                  </m:oMath>
                </a14:m>
                <a:r>
                  <a:rPr lang="en-US" dirty="0"/>
                  <a:t> = 0.27pF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Taking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	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= 166.67uA = 167uA</a:t>
                </a:r>
              </a:p>
              <a:p>
                <a:r>
                  <a:rPr lang="en-US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 NMOS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:</a:t>
                </a:r>
                <a:r>
                  <a:rPr lang="en-US" dirty="0"/>
                  <a:t> (From Look Up Tables in ADT)</a:t>
                </a:r>
              </a:p>
              <a:p>
                <a:r>
                  <a:rPr lang="en-US" dirty="0"/>
                  <a:t>For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	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𝐺𝑑𝑠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83.71</m:t>
                    </m:r>
                  </m:oMath>
                </a14:m>
                <a:r>
                  <a:rPr lang="en-US" dirty="0"/>
                  <a:t>    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9.356</m:t>
                    </m:r>
                  </m:oMath>
                </a14:m>
                <a:r>
                  <a:rPr lang="en-US" dirty="0"/>
                  <a:t>   ,   Vgs=0.6238 </a:t>
                </a:r>
              </a:p>
              <a:p>
                <a:r>
                  <a:rPr lang="en-US" i="1" dirty="0"/>
                  <a:t>Hence ,	Gds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83.71</m:t>
                        </m:r>
                      </m:den>
                    </m:f>
                  </m:oMath>
                </a14:m>
                <a:r>
                  <a:rPr lang="en-US" dirty="0"/>
                  <a:t> = 23.892uS 	</a:t>
                </a:r>
                <a:r>
                  <a:rPr lang="en-US" i="1" dirty="0"/>
                  <a:t>W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9.356</m:t>
                        </m:r>
                      </m:den>
                    </m:f>
                  </m:oMath>
                </a14:m>
                <a:r>
                  <a:rPr lang="en-US" dirty="0"/>
                  <a:t> =17.84.u 	(Taken 17.82u)</a:t>
                </a:r>
              </a:p>
              <a:p>
                <a:endParaRPr lang="en-US" dirty="0"/>
              </a:p>
              <a:p>
                <a:r>
                  <a:rPr lang="en-US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 PMOS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: </a:t>
                </a:r>
                <a:r>
                  <a:rPr lang="en-US" dirty="0"/>
                  <a:t>(From Look Up Tables in ADT)</a:t>
                </a: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From </a:t>
                </a:r>
                <a:r>
                  <a:rPr lang="en-US" dirty="0">
                    <a:solidFill>
                      <a:srgbClr val="92D050"/>
                    </a:solidFill>
                  </a:rPr>
                  <a:t>Id vs Gm/Id  </a:t>
                </a:r>
                <a:r>
                  <a:rPr lang="en-US" dirty="0"/>
                  <a:t>graph , AT </a:t>
                </a:r>
                <a:r>
                  <a:rPr lang="en-US" dirty="0">
                    <a:solidFill>
                      <a:srgbClr val="92D050"/>
                    </a:solidFill>
                  </a:rPr>
                  <a:t>Id=167uA  , Gm/Id=8.989  </a:t>
                </a:r>
                <a:r>
                  <a:rPr lang="en-US" dirty="0"/>
                  <a:t>Hence , Gm=1.5mS</a:t>
                </a:r>
              </a:p>
              <a:p>
                <a:r>
                  <a:rPr lang="en-US" dirty="0"/>
                  <a:t>For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=8.989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𝐺𝑑𝑠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62.51</m:t>
                    </m:r>
                  </m:oMath>
                </a14:m>
                <a:r>
                  <a:rPr lang="en-US" dirty="0"/>
                  <a:t>   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4.801</m:t>
                    </m:r>
                  </m:oMath>
                </a14:m>
                <a:r>
                  <a:rPr lang="en-US" dirty="0"/>
                  <a:t>   ,   Vsg=0.6798</a:t>
                </a:r>
              </a:p>
              <a:p>
                <a:r>
                  <a:rPr lang="en-US" i="1" dirty="0"/>
                  <a:t>Hence ,	Gds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62.51</m:t>
                        </m:r>
                      </m:den>
                    </m:f>
                  </m:oMath>
                </a14:m>
                <a:r>
                  <a:rPr lang="en-US" dirty="0"/>
                  <a:t> = 23.9uS 	</a:t>
                </a:r>
                <a:r>
                  <a:rPr lang="en-US" i="1" dirty="0"/>
                  <a:t>W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4.801</m:t>
                        </m:r>
                      </m:den>
                    </m:f>
                  </m:oMath>
                </a14:m>
                <a:r>
                  <a:rPr lang="en-US" dirty="0"/>
                  <a:t> =34.784u 	(Taken 34.74u)</a:t>
                </a:r>
              </a:p>
              <a:p>
                <a:r>
                  <a:rPr lang="en-US" dirty="0"/>
                  <a:t>And , Vb = 1.8 – 0.6798 = 1.1202	Rout = 20.924K</a:t>
                </a: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16632"/>
                <a:ext cx="11089232" cy="7301166"/>
              </a:xfrm>
              <a:prstGeom prst="rect">
                <a:avLst/>
              </a:prstGeom>
              <a:blipFill>
                <a:blip r:embed="rId2"/>
                <a:stretch>
                  <a:fillRect l="-825" t="-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510236" y="279831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SCHEMATIC IN LT SPICE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6F99E-8923-DA02-8E30-E259BAD1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124744"/>
            <a:ext cx="10754292" cy="5074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6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C05FE-1E3D-B750-A679-40B5C290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908720"/>
            <a:ext cx="3627434" cy="2872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D085C-55E5-E255-96C0-24777A13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935806"/>
            <a:ext cx="3888432" cy="2840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57C19-A238-14AD-9E62-C1963521D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80" y="4293096"/>
            <a:ext cx="7463188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98AB6-BE31-3F07-2AAE-F37E507DBBAA}"/>
              </a:ext>
            </a:extLst>
          </p:cNvPr>
          <p:cNvSpPr txBox="1"/>
          <p:nvPr/>
        </p:nvSpPr>
        <p:spPr>
          <a:xfrm>
            <a:off x="3479610" y="231031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SPICE ERROR LOG &amp; TRANSFER FUNCTION  </a:t>
            </a:r>
          </a:p>
        </p:txBody>
      </p:sp>
    </p:spTree>
    <p:extLst>
      <p:ext uri="{BB962C8B-B14F-4D97-AF65-F5344CB8AC3E}">
        <p14:creationId xmlns:p14="http://schemas.microsoft.com/office/powerpoint/2010/main" val="358688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582244" y="212061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TRANSIENT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69C20-64BF-4970-AC28-F0526783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81" y="824397"/>
            <a:ext cx="11498661" cy="5209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2D532-9F8E-BFC4-4A25-BCBA4082AFDB}"/>
              </a:ext>
            </a:extLst>
          </p:cNvPr>
          <p:cNvSpPr txBox="1"/>
          <p:nvPr/>
        </p:nvSpPr>
        <p:spPr>
          <a:xfrm>
            <a:off x="3574132" y="618427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=10 at 100MHz , Input given is 10mV </a:t>
            </a:r>
          </a:p>
        </p:txBody>
      </p:sp>
    </p:spTree>
    <p:extLst>
      <p:ext uri="{BB962C8B-B14F-4D97-AF65-F5344CB8AC3E}">
        <p14:creationId xmlns:p14="http://schemas.microsoft.com/office/powerpoint/2010/main" val="27516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745821" y="341394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0F293-587E-22B4-F078-F39B05C0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22" y="965115"/>
            <a:ext cx="10929404" cy="4951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D2808-6179-F4A4-15E3-E4482D7C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04" y="1340768"/>
            <a:ext cx="2903472" cy="9297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4D14C2-EB34-8F13-61B8-BF565614C247}"/>
              </a:ext>
            </a:extLst>
          </p:cNvPr>
          <p:cNvSpPr txBox="1"/>
          <p:nvPr/>
        </p:nvSpPr>
        <p:spPr>
          <a:xfrm>
            <a:off x="8326660" y="2366883"/>
            <a:ext cx="22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GBW=1.04 GHz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89F48-7670-0D59-D99C-041529176778}"/>
              </a:ext>
            </a:extLst>
          </p:cNvPr>
          <p:cNvSpPr txBox="1"/>
          <p:nvPr/>
        </p:nvSpPr>
        <p:spPr>
          <a:xfrm rot="16200000">
            <a:off x="-2692979" y="132291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Decibel 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ECF0AE-8491-A965-3605-81A956B5A72E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4181A9-BB40-FB13-A3F3-E4D4019510C6}"/>
              </a:ext>
            </a:extLst>
          </p:cNvPr>
          <p:cNvSpPr txBox="1"/>
          <p:nvPr/>
        </p:nvSpPr>
        <p:spPr>
          <a:xfrm>
            <a:off x="5514441" y="59399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5CDFC0-1F33-37BB-D4AD-E0BA312187E5}"/>
              </a:ext>
            </a:extLst>
          </p:cNvPr>
          <p:cNvCxnSpPr>
            <a:cxnSpLocks/>
          </p:cNvCxnSpPr>
          <p:nvPr/>
        </p:nvCxnSpPr>
        <p:spPr>
          <a:xfrm>
            <a:off x="6742484" y="612465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621804" y="28835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703AE-F823-864E-5E0D-F64C9A00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3" y="1123309"/>
            <a:ext cx="10934534" cy="495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8AC94-5127-6AA1-1F4A-80FA2FCA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1520596"/>
            <a:ext cx="2993060" cy="763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2CBD4-B851-D7E6-D451-A2F2C52A1420}"/>
              </a:ext>
            </a:extLst>
          </p:cNvPr>
          <p:cNvSpPr txBox="1"/>
          <p:nvPr/>
        </p:nvSpPr>
        <p:spPr>
          <a:xfrm>
            <a:off x="7606580" y="2390831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10.07 at 100MHz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AE99DA9-88DC-D456-24D6-FE23DA67A6A6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2C3B0C-0A1C-D166-FDA7-5E496F8673D7}"/>
              </a:ext>
            </a:extLst>
          </p:cNvPr>
          <p:cNvSpPr txBox="1"/>
          <p:nvPr/>
        </p:nvSpPr>
        <p:spPr>
          <a:xfrm rot="16200000">
            <a:off x="-2692979" y="130011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</a:t>
            </a:r>
            <a:r>
              <a:rPr lang="en-US" sz="1800" b="1" dirty="0">
                <a:solidFill>
                  <a:schemeClr val="bg1"/>
                </a:solidFill>
              </a:rPr>
              <a:t>Volts/Volts</a:t>
            </a:r>
            <a:r>
              <a:rPr lang="en-US" sz="1800" b="1" cap="none" dirty="0">
                <a:solidFill>
                  <a:schemeClr val="bg1"/>
                </a:solidFill>
              </a:rPr>
              <a:t> 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1D3FB-9FC0-9F85-EE5B-469E8F9EE20A}"/>
              </a:ext>
            </a:extLst>
          </p:cNvPr>
          <p:cNvCxnSpPr>
            <a:cxnSpLocks/>
          </p:cNvCxnSpPr>
          <p:nvPr/>
        </p:nvCxnSpPr>
        <p:spPr>
          <a:xfrm>
            <a:off x="6872706" y="638132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BB5C5D-2490-1A7F-5D16-6889204AB1B6}"/>
              </a:ext>
            </a:extLst>
          </p:cNvPr>
          <p:cNvSpPr txBox="1"/>
          <p:nvPr/>
        </p:nvSpPr>
        <p:spPr>
          <a:xfrm>
            <a:off x="5446340" y="619666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59193"/>
              </p:ext>
            </p:extLst>
          </p:nvPr>
        </p:nvGraphicFramePr>
        <p:xfrm>
          <a:off x="2926060" y="2348880"/>
          <a:ext cx="6624736" cy="2654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5384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 100MHz , Gain=10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 100MHz , Gain=10.07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6731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GBW=1GHz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GBW=1.04GHz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3040969" y="476672"/>
            <a:ext cx="6106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SUMMARY OF DESIGN OF  CS AMPLIFIER </a:t>
            </a:r>
          </a:p>
        </p:txBody>
      </p:sp>
    </p:spTree>
    <p:extLst>
      <p:ext uri="{BB962C8B-B14F-4D97-AF65-F5344CB8AC3E}">
        <p14:creationId xmlns:p14="http://schemas.microsoft.com/office/powerpoint/2010/main" val="12134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3892" y="404664"/>
            <a:ext cx="8938472" cy="2764335"/>
          </a:xfrm>
        </p:spPr>
        <p:txBody>
          <a:bodyPr/>
          <a:lstStyle/>
          <a:p>
            <a:r>
              <a:rPr lang="en-US" dirty="0"/>
              <a:t>COMMON SOURCE AMPLIFIER</a:t>
            </a:r>
            <a:br>
              <a:rPr lang="en-US" dirty="0"/>
            </a:br>
            <a:r>
              <a:rPr lang="en-US" dirty="0"/>
              <a:t>for Design of Differential Pair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13892" y="2492896"/>
            <a:ext cx="7920880" cy="2448272"/>
          </a:xfrm>
        </p:spPr>
        <p:txBody>
          <a:bodyPr>
            <a:normAutofit/>
          </a:bodyPr>
          <a:lstStyle/>
          <a:p>
            <a:r>
              <a:rPr lang="en-US" dirty="0"/>
              <a:t>Using nMOS AND CURRENT SOURCE LOAD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 file : 180</a:t>
            </a: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r>
              <a:rPr lang="en-US" cap="none" dirty="0">
                <a:solidFill>
                  <a:schemeClr val="tx1"/>
                </a:solidFill>
              </a:rPr>
              <a:t>GBW=1GHz , Gain =10 at 100MHz 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757A98-3458-CB8A-CEC8-17BE1516C2EA}"/>
              </a:ext>
            </a:extLst>
          </p:cNvPr>
          <p:cNvSpPr/>
          <p:nvPr/>
        </p:nvSpPr>
        <p:spPr>
          <a:xfrm>
            <a:off x="1413892" y="3861047"/>
            <a:ext cx="6120680" cy="1368153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36217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042346" y="0"/>
                <a:ext cx="11089232" cy="692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CALCULATIONS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GBW=1GHz ,  Gain =10 at 100MHz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= </a:t>
                </a:r>
                <a:r>
                  <a:rPr lang="en-US" dirty="0"/>
                  <a:t>2mS  (Assumed )	CL=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𝐺h𝑧</m:t>
                        </m:r>
                      </m:den>
                    </m:f>
                  </m:oMath>
                </a14:m>
                <a:r>
                  <a:rPr lang="en-US" dirty="0"/>
                  <a:t> = 0.29pF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Taking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	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= 166.67uA = 167uA</a:t>
                </a:r>
              </a:p>
              <a:p>
                <a:r>
                  <a:rPr lang="en-US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 NMOS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:</a:t>
                </a:r>
                <a:r>
                  <a:rPr lang="en-US" dirty="0"/>
                  <a:t> (From Look Up Tables in ADT)</a:t>
                </a:r>
              </a:p>
              <a:p>
                <a:r>
                  <a:rPr lang="en-US" dirty="0"/>
                  <a:t>For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	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9.913</m:t>
                    </m:r>
                  </m:oMath>
                </a14:m>
                <a:r>
                  <a:rPr lang="en-US" dirty="0"/>
                  <a:t>   ,   Vgs=0.7417 hence Vg =1.1917</a:t>
                </a:r>
              </a:p>
              <a:p>
                <a:r>
                  <a:rPr lang="en-US" i="1" dirty="0"/>
                  <a:t>Hence ,	W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9.913</m:t>
                        </m:r>
                      </m:den>
                    </m:f>
                  </m:oMath>
                </a14:m>
                <a:r>
                  <a:rPr lang="en-US" dirty="0"/>
                  <a:t> =16.84u 	(Taken 16.92u)</a:t>
                </a:r>
              </a:p>
              <a:p>
                <a:endParaRPr lang="en-US" dirty="0"/>
              </a:p>
              <a:p>
                <a:r>
                  <a:rPr lang="en-US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 PMOS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: </a:t>
                </a:r>
                <a:r>
                  <a:rPr lang="en-US" dirty="0"/>
                  <a:t>(From Look Up Tables in ADT)</a:t>
                </a: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From </a:t>
                </a:r>
                <a:r>
                  <a:rPr lang="en-US" dirty="0">
                    <a:solidFill>
                      <a:srgbClr val="92D050"/>
                    </a:solidFill>
                  </a:rPr>
                  <a:t>Id vs Gm/Id  </a:t>
                </a:r>
                <a:r>
                  <a:rPr lang="en-US" dirty="0"/>
                  <a:t>graph , AT </a:t>
                </a:r>
                <a:r>
                  <a:rPr lang="en-US" dirty="0">
                    <a:solidFill>
                      <a:srgbClr val="92D050"/>
                    </a:solidFill>
                  </a:rPr>
                  <a:t>Id=167uA  , Gm/Id=4.144  </a:t>
                </a:r>
                <a:r>
                  <a:rPr lang="en-US" dirty="0"/>
                  <a:t>Hence , Gm=0.69mS</a:t>
                </a:r>
              </a:p>
              <a:p>
                <a:r>
                  <a:rPr lang="en-US" dirty="0"/>
                  <a:t>For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=4.144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16.7</m:t>
                    </m:r>
                  </m:oMath>
                </a14:m>
                <a:r>
                  <a:rPr lang="en-US" dirty="0"/>
                  <a:t>   ,   Vsg=0.8743</a:t>
                </a:r>
              </a:p>
              <a:p>
                <a:r>
                  <a:rPr lang="en-US" i="1" dirty="0"/>
                  <a:t>Hence ,	W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16.7</m:t>
                        </m:r>
                      </m:den>
                    </m:f>
                  </m:oMath>
                </a14:m>
                <a:r>
                  <a:rPr lang="en-US" dirty="0"/>
                  <a:t> =10u 	(Taken 9.9u)</a:t>
                </a:r>
              </a:p>
              <a:p>
                <a:r>
                  <a:rPr lang="en-US" dirty="0"/>
                  <a:t>And , Vb = 1.8 – 0.8743= 0.9257	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6" y="0"/>
                <a:ext cx="11089232" cy="6924268"/>
              </a:xfrm>
              <a:prstGeom prst="rect">
                <a:avLst/>
              </a:prstGeom>
              <a:blipFill>
                <a:blip r:embed="rId2"/>
                <a:stretch>
                  <a:fillRect l="-880" t="-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28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0" y="116632"/>
            <a:ext cx="10360501" cy="804669"/>
          </a:xfrm>
        </p:spPr>
        <p:txBody>
          <a:bodyPr/>
          <a:lstStyle/>
          <a:p>
            <a:r>
              <a:rPr lang="en-US" u="sng" dirty="0"/>
              <a:t>INTERNSHIP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1" y="1197864"/>
            <a:ext cx="10360501" cy="4462272"/>
          </a:xfrm>
        </p:spPr>
        <p:txBody>
          <a:bodyPr>
            <a:noAutofit/>
          </a:bodyPr>
          <a:lstStyle/>
          <a:p>
            <a:r>
              <a:rPr lang="en-US" sz="2000" dirty="0"/>
              <a:t>Design  and Simulation of </a:t>
            </a:r>
            <a:r>
              <a:rPr lang="en-US" sz="2000" dirty="0">
                <a:solidFill>
                  <a:srgbClr val="FFFF00"/>
                </a:solidFill>
              </a:rPr>
              <a:t>CS Amplifier ( NMOS + Current Source )</a:t>
            </a:r>
          </a:p>
          <a:p>
            <a:r>
              <a:rPr lang="en-US" sz="2000" dirty="0"/>
              <a:t>Design  and Simulation of </a:t>
            </a:r>
            <a:r>
              <a:rPr lang="en-US" sz="2000" dirty="0">
                <a:solidFill>
                  <a:srgbClr val="FFFF00"/>
                </a:solidFill>
              </a:rPr>
              <a:t>Common Drain  Amplifier</a:t>
            </a:r>
          </a:p>
          <a:p>
            <a:r>
              <a:rPr lang="en-US" sz="2000" dirty="0"/>
              <a:t>Design of </a:t>
            </a:r>
            <a:r>
              <a:rPr lang="en-US" sz="2000" dirty="0">
                <a:solidFill>
                  <a:srgbClr val="FFFF00"/>
                </a:solidFill>
              </a:rPr>
              <a:t>Simple Current Mirror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CS Amplifier </a:t>
            </a:r>
            <a:r>
              <a:rPr lang="en-US" sz="2000" dirty="0"/>
              <a:t>for Design of Differential Pair</a:t>
            </a:r>
          </a:p>
          <a:p>
            <a:r>
              <a:rPr lang="en-US" sz="2000" dirty="0"/>
              <a:t>Design  and Simulation of </a:t>
            </a:r>
            <a:r>
              <a:rPr lang="en-US" sz="2000" dirty="0">
                <a:solidFill>
                  <a:srgbClr val="FFFF00"/>
                </a:solidFill>
              </a:rPr>
              <a:t>Differential Pair </a:t>
            </a:r>
          </a:p>
          <a:p>
            <a:r>
              <a:rPr lang="en-US" sz="2000" dirty="0"/>
              <a:t>Design  and Simulation of </a:t>
            </a:r>
            <a:r>
              <a:rPr lang="en-US" sz="2000" dirty="0">
                <a:solidFill>
                  <a:srgbClr val="FFFF00"/>
                </a:solidFill>
              </a:rPr>
              <a:t>Single Stage OPAMP</a:t>
            </a:r>
          </a:p>
          <a:p>
            <a:r>
              <a:rPr lang="en-US" sz="2000" dirty="0"/>
              <a:t>Design  and Simulation of </a:t>
            </a:r>
            <a:r>
              <a:rPr lang="en-US" sz="2000" dirty="0">
                <a:solidFill>
                  <a:srgbClr val="FFFF00"/>
                </a:solidFill>
              </a:rPr>
              <a:t>Two Stage OPAMP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solidFill>
                  <a:srgbClr val="92D050"/>
                </a:solidFill>
              </a:rPr>
              <a:t>SOFTWARE USED </a:t>
            </a:r>
            <a:r>
              <a:rPr lang="en-US" sz="2000" dirty="0">
                <a:solidFill>
                  <a:srgbClr val="92D050"/>
                </a:solidFill>
              </a:rPr>
              <a:t>: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LT Spice , ADT (Analog Designer Toolbox)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92D050"/>
                </a:solidFill>
              </a:rPr>
              <a:t>TECHNOLOGY NODE </a:t>
            </a:r>
            <a:r>
              <a:rPr lang="en-US" sz="2000" dirty="0">
                <a:solidFill>
                  <a:srgbClr val="92D050"/>
                </a:solidFill>
              </a:rPr>
              <a:t>: </a:t>
            </a:r>
            <a:r>
              <a:rPr lang="en-US" sz="2000" dirty="0"/>
              <a:t>180n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92D050"/>
                </a:solidFill>
              </a:rPr>
              <a:t>DESIGN METHODOLOGY </a:t>
            </a:r>
            <a:r>
              <a:rPr lang="en-US" sz="2000" dirty="0">
                <a:solidFill>
                  <a:srgbClr val="92D050"/>
                </a:solidFill>
              </a:rPr>
              <a:t>: </a:t>
            </a:r>
            <a:r>
              <a:rPr lang="en-US" sz="2000" dirty="0"/>
              <a:t>Gm over Id method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366220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SCHEMATIC IN LT SPICE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9D2C5-ACD1-532C-B8F5-AA2EBD4E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9" y="908720"/>
            <a:ext cx="11783045" cy="551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5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D810A2-7B63-0360-C337-88D660E4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94" y="937901"/>
            <a:ext cx="4988460" cy="2721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4E417-348F-37A0-4F23-2E1E9E6C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893965"/>
            <a:ext cx="3866305" cy="2721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71420-7EAB-4235-75BF-E6C16760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68" y="4335923"/>
            <a:ext cx="6574334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AB179-A9DF-7DD4-C15B-BA326122D831}"/>
              </a:ext>
            </a:extLst>
          </p:cNvPr>
          <p:cNvSpPr txBox="1"/>
          <p:nvPr/>
        </p:nvSpPr>
        <p:spPr>
          <a:xfrm>
            <a:off x="3457424" y="233498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SPICE ERROR LOG &amp; TRANSFER FUNCTION  </a:t>
            </a:r>
          </a:p>
        </p:txBody>
      </p:sp>
    </p:spTree>
    <p:extLst>
      <p:ext uri="{BB962C8B-B14F-4D97-AF65-F5344CB8AC3E}">
        <p14:creationId xmlns:p14="http://schemas.microsoft.com/office/powerpoint/2010/main" val="11373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582244" y="212061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TRANSIENT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2D532-9F8E-BFC4-4A25-BCBA4082AFDB}"/>
              </a:ext>
            </a:extLst>
          </p:cNvPr>
          <p:cNvSpPr txBox="1"/>
          <p:nvPr/>
        </p:nvSpPr>
        <p:spPr>
          <a:xfrm>
            <a:off x="3574132" y="618427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=10 at 100MHz , Input given is 10mV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935DC-3EC9-D2CB-201C-1B565275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7" y="788393"/>
            <a:ext cx="11657610" cy="5281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99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745821" y="341394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D2808-6179-F4A4-15E3-E4482D7C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1340768"/>
            <a:ext cx="2903472" cy="9297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4D14C2-EB34-8F13-61B8-BF565614C247}"/>
              </a:ext>
            </a:extLst>
          </p:cNvPr>
          <p:cNvSpPr txBox="1"/>
          <p:nvPr/>
        </p:nvSpPr>
        <p:spPr>
          <a:xfrm>
            <a:off x="8326660" y="2366883"/>
            <a:ext cx="22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GBW=1.04 GHz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89F48-7670-0D59-D99C-041529176778}"/>
              </a:ext>
            </a:extLst>
          </p:cNvPr>
          <p:cNvSpPr txBox="1"/>
          <p:nvPr/>
        </p:nvSpPr>
        <p:spPr>
          <a:xfrm rot="16200000">
            <a:off x="-2692979" y="132291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Decibel 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ECF0AE-8491-A965-3605-81A956B5A72E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4181A9-BB40-FB13-A3F3-E4D4019510C6}"/>
              </a:ext>
            </a:extLst>
          </p:cNvPr>
          <p:cNvSpPr txBox="1"/>
          <p:nvPr/>
        </p:nvSpPr>
        <p:spPr>
          <a:xfrm>
            <a:off x="5514441" y="59399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5CDFC0-1F33-37BB-D4AD-E0BA312187E5}"/>
              </a:ext>
            </a:extLst>
          </p:cNvPr>
          <p:cNvCxnSpPr>
            <a:cxnSpLocks/>
          </p:cNvCxnSpPr>
          <p:nvPr/>
        </p:nvCxnSpPr>
        <p:spPr>
          <a:xfrm>
            <a:off x="6742484" y="612465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854103-1CE3-0B3B-48BA-E32E0D0A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3" y="908720"/>
            <a:ext cx="11067743" cy="511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15581-ABA4-3BBE-FD1E-9EA6E8B81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952" y="1395333"/>
            <a:ext cx="3152775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8C950-44D3-FF79-E45F-F80247B096B2}"/>
              </a:ext>
            </a:extLst>
          </p:cNvPr>
          <p:cNvSpPr txBox="1"/>
          <p:nvPr/>
        </p:nvSpPr>
        <p:spPr>
          <a:xfrm>
            <a:off x="8176660" y="2312430"/>
            <a:ext cx="25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GBW=1.038 GHz</a:t>
            </a:r>
          </a:p>
        </p:txBody>
      </p:sp>
    </p:spTree>
    <p:extLst>
      <p:ext uri="{BB962C8B-B14F-4D97-AF65-F5344CB8AC3E}">
        <p14:creationId xmlns:p14="http://schemas.microsoft.com/office/powerpoint/2010/main" val="22225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621804" y="28835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8AC94-5127-6AA1-1F4A-80FA2FCA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1520596"/>
            <a:ext cx="2993060" cy="763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2CBD4-B851-D7E6-D451-A2F2C52A1420}"/>
              </a:ext>
            </a:extLst>
          </p:cNvPr>
          <p:cNvSpPr txBox="1"/>
          <p:nvPr/>
        </p:nvSpPr>
        <p:spPr>
          <a:xfrm>
            <a:off x="7606580" y="2390831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10.07 at 100MHz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AE99DA9-88DC-D456-24D6-FE23DA67A6A6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2C3B0C-0A1C-D166-FDA7-5E496F8673D7}"/>
              </a:ext>
            </a:extLst>
          </p:cNvPr>
          <p:cNvSpPr txBox="1"/>
          <p:nvPr/>
        </p:nvSpPr>
        <p:spPr>
          <a:xfrm rot="16200000">
            <a:off x="-2692979" y="130011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</a:t>
            </a:r>
            <a:r>
              <a:rPr lang="en-US" sz="1800" b="1" dirty="0">
                <a:solidFill>
                  <a:schemeClr val="bg1"/>
                </a:solidFill>
              </a:rPr>
              <a:t>Volts/Volts</a:t>
            </a:r>
            <a:r>
              <a:rPr lang="en-US" sz="1800" b="1" cap="none" dirty="0">
                <a:solidFill>
                  <a:schemeClr val="bg1"/>
                </a:solidFill>
              </a:rPr>
              <a:t> 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1D3FB-9FC0-9F85-EE5B-469E8F9EE20A}"/>
              </a:ext>
            </a:extLst>
          </p:cNvPr>
          <p:cNvCxnSpPr>
            <a:cxnSpLocks/>
          </p:cNvCxnSpPr>
          <p:nvPr/>
        </p:nvCxnSpPr>
        <p:spPr>
          <a:xfrm>
            <a:off x="6872706" y="638132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BB5C5D-2490-1A7F-5D16-6889204AB1B6}"/>
              </a:ext>
            </a:extLst>
          </p:cNvPr>
          <p:cNvSpPr txBox="1"/>
          <p:nvPr/>
        </p:nvSpPr>
        <p:spPr>
          <a:xfrm>
            <a:off x="5446340" y="619666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C31944-A108-0F43-B2F8-A66C9AD5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898795"/>
            <a:ext cx="11416208" cy="5278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431D0-96DD-247F-2233-BAF05C1CB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593" y="1484783"/>
            <a:ext cx="3152775" cy="1038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B8FABC-8E57-1D7E-9265-931E5682BE17}"/>
              </a:ext>
            </a:extLst>
          </p:cNvPr>
          <p:cNvSpPr txBox="1"/>
          <p:nvPr/>
        </p:nvSpPr>
        <p:spPr>
          <a:xfrm>
            <a:off x="7678588" y="2456920"/>
            <a:ext cx="3695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10.00498 at 100MHz</a:t>
            </a:r>
          </a:p>
        </p:txBody>
      </p:sp>
    </p:spTree>
    <p:extLst>
      <p:ext uri="{BB962C8B-B14F-4D97-AF65-F5344CB8AC3E}">
        <p14:creationId xmlns:p14="http://schemas.microsoft.com/office/powerpoint/2010/main" val="27881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65124"/>
              </p:ext>
            </p:extLst>
          </p:nvPr>
        </p:nvGraphicFramePr>
        <p:xfrm>
          <a:off x="2926060" y="2348880"/>
          <a:ext cx="6624736" cy="2654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5384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 100MHz , Gain=10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 100MHz , Gain=10.004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6731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GBW=1GHz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GBW=1.038GHz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2155422" y="404664"/>
            <a:ext cx="8166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SUMMARY OF DESIGN OF  CS AMPLIFIER For Designing Differential Pair</a:t>
            </a:r>
          </a:p>
        </p:txBody>
      </p:sp>
    </p:spTree>
    <p:extLst>
      <p:ext uri="{BB962C8B-B14F-4D97-AF65-F5344CB8AC3E}">
        <p14:creationId xmlns:p14="http://schemas.microsoft.com/office/powerpoint/2010/main" val="27175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747464"/>
            <a:ext cx="9195370" cy="2880320"/>
          </a:xfrm>
        </p:spPr>
        <p:txBody>
          <a:bodyPr/>
          <a:lstStyle/>
          <a:p>
            <a:r>
              <a:rPr lang="en-US" dirty="0"/>
              <a:t>DIFFERENTIAL PAIR DESIGN ( Gm over Id Method 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287421"/>
            <a:ext cx="7717591" cy="266429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u="sng" cap="none" dirty="0">
                <a:solidFill>
                  <a:schemeClr val="tx1"/>
                </a:solidFill>
              </a:rPr>
              <a:t>GBW</a:t>
            </a:r>
            <a:r>
              <a:rPr lang="en-US" cap="none" dirty="0">
                <a:solidFill>
                  <a:schemeClr val="tx1"/>
                </a:solidFill>
              </a:rPr>
              <a:t>= 1GHz </a:t>
            </a:r>
          </a:p>
          <a:p>
            <a:r>
              <a:rPr lang="en-US" cap="none" dirty="0">
                <a:solidFill>
                  <a:schemeClr val="tx1"/>
                </a:solidFill>
              </a:rPr>
              <a:t> </a:t>
            </a:r>
          </a:p>
          <a:p>
            <a:r>
              <a:rPr lang="en-US" cap="none" dirty="0">
                <a:solidFill>
                  <a:schemeClr val="tx1"/>
                </a:solidFill>
              </a:rPr>
              <a:t>Gain = 10 at 100 MHz frequency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DB277A-25D5-BD11-A20C-356D6DE4A819}"/>
              </a:ext>
            </a:extLst>
          </p:cNvPr>
          <p:cNvSpPr/>
          <p:nvPr/>
        </p:nvSpPr>
        <p:spPr>
          <a:xfrm>
            <a:off x="2061964" y="3284984"/>
            <a:ext cx="5976664" cy="1944217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5636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3574132" y="268893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DIFFERENTIAL PAIR SCHEMATIC IN LT SPICE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619C5-38FC-27BC-F498-82436406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81" y="908720"/>
            <a:ext cx="11498661" cy="5209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3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4E46D-C1FB-6B34-BF41-6021ECDB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17" y="899979"/>
            <a:ext cx="3833881" cy="3635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9E7C6-44D2-A11B-18D8-D1FF3BAC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16" y="899979"/>
            <a:ext cx="6574334" cy="357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C38199-D9B6-E26A-ACA8-277D4F2D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274" y="4811334"/>
            <a:ext cx="7602276" cy="1453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48967-EC89-4902-8DEF-647DA0C00509}"/>
              </a:ext>
            </a:extLst>
          </p:cNvPr>
          <p:cNvSpPr txBox="1"/>
          <p:nvPr/>
        </p:nvSpPr>
        <p:spPr>
          <a:xfrm>
            <a:off x="3286100" y="193307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SPICE ERROR LOG &amp; TRANSFER FUNCTION  </a:t>
            </a:r>
          </a:p>
        </p:txBody>
      </p:sp>
    </p:spTree>
    <p:extLst>
      <p:ext uri="{BB962C8B-B14F-4D97-AF65-F5344CB8AC3E}">
        <p14:creationId xmlns:p14="http://schemas.microsoft.com/office/powerpoint/2010/main" val="13790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582244" y="212061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TRANSIENT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2D532-9F8E-BFC4-4A25-BCBA4082AFDB}"/>
              </a:ext>
            </a:extLst>
          </p:cNvPr>
          <p:cNvSpPr txBox="1"/>
          <p:nvPr/>
        </p:nvSpPr>
        <p:spPr>
          <a:xfrm>
            <a:off x="3574132" y="618427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=10 at 100MHz , Input given is 10mV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AF41B-AE36-63D9-6863-7F910B73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8" y="827227"/>
            <a:ext cx="11486168" cy="5203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70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4B47-4BD3-38E1-5AD2-4B30F9B9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5547F-7079-DD70-F6B9-947BA0149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Week 1 to week 5</a:t>
            </a:r>
          </a:p>
        </p:txBody>
      </p:sp>
    </p:spTree>
    <p:extLst>
      <p:ext uri="{BB962C8B-B14F-4D97-AF65-F5344CB8AC3E}">
        <p14:creationId xmlns:p14="http://schemas.microsoft.com/office/powerpoint/2010/main" val="1110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745821" y="341394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D2808-6179-F4A4-15E3-E4482D7C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1340768"/>
            <a:ext cx="2903472" cy="9297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4D14C2-EB34-8F13-61B8-BF565614C247}"/>
              </a:ext>
            </a:extLst>
          </p:cNvPr>
          <p:cNvSpPr txBox="1"/>
          <p:nvPr/>
        </p:nvSpPr>
        <p:spPr>
          <a:xfrm>
            <a:off x="8326660" y="2366883"/>
            <a:ext cx="22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GBW=1.04 GHz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89F48-7670-0D59-D99C-041529176778}"/>
              </a:ext>
            </a:extLst>
          </p:cNvPr>
          <p:cNvSpPr txBox="1"/>
          <p:nvPr/>
        </p:nvSpPr>
        <p:spPr>
          <a:xfrm rot="16200000">
            <a:off x="-2692979" y="132291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Decibel 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ECF0AE-8491-A965-3605-81A956B5A72E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4181A9-BB40-FB13-A3F3-E4D4019510C6}"/>
              </a:ext>
            </a:extLst>
          </p:cNvPr>
          <p:cNvSpPr txBox="1"/>
          <p:nvPr/>
        </p:nvSpPr>
        <p:spPr>
          <a:xfrm>
            <a:off x="5514441" y="59399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5CDFC0-1F33-37BB-D4AD-E0BA312187E5}"/>
              </a:ext>
            </a:extLst>
          </p:cNvPr>
          <p:cNvCxnSpPr>
            <a:cxnSpLocks/>
          </p:cNvCxnSpPr>
          <p:nvPr/>
        </p:nvCxnSpPr>
        <p:spPr>
          <a:xfrm>
            <a:off x="6742484" y="612465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E15581-ABA4-3BBE-FD1E-9EA6E8B8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52" y="1395333"/>
            <a:ext cx="3152775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8C950-44D3-FF79-E45F-F80247B096B2}"/>
              </a:ext>
            </a:extLst>
          </p:cNvPr>
          <p:cNvSpPr txBox="1"/>
          <p:nvPr/>
        </p:nvSpPr>
        <p:spPr>
          <a:xfrm>
            <a:off x="8176660" y="2312430"/>
            <a:ext cx="25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GBW=1.038 GHz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8EB50-C2C7-B0A2-744A-51911154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42" y="908719"/>
            <a:ext cx="11078694" cy="51118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C5F251-08ED-F960-42CE-3342040AC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952" y="1262760"/>
            <a:ext cx="3133725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1844B2-E937-8974-1352-0323A749367C}"/>
              </a:ext>
            </a:extLst>
          </p:cNvPr>
          <p:cNvSpPr txBox="1"/>
          <p:nvPr/>
        </p:nvSpPr>
        <p:spPr>
          <a:xfrm>
            <a:off x="8002728" y="2225962"/>
            <a:ext cx="25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GBW=1.038 GHz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08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621804" y="28835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8AC94-5127-6AA1-1F4A-80FA2FCA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1520596"/>
            <a:ext cx="2993060" cy="763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2CBD4-B851-D7E6-D451-A2F2C52A1420}"/>
              </a:ext>
            </a:extLst>
          </p:cNvPr>
          <p:cNvSpPr txBox="1"/>
          <p:nvPr/>
        </p:nvSpPr>
        <p:spPr>
          <a:xfrm>
            <a:off x="7606580" y="2390831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10.07 at 100MHz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AE99DA9-88DC-D456-24D6-FE23DA67A6A6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2C3B0C-0A1C-D166-FDA7-5E496F8673D7}"/>
              </a:ext>
            </a:extLst>
          </p:cNvPr>
          <p:cNvSpPr txBox="1"/>
          <p:nvPr/>
        </p:nvSpPr>
        <p:spPr>
          <a:xfrm rot="16200000">
            <a:off x="-2682339" y="162096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</a:t>
            </a:r>
            <a:r>
              <a:rPr lang="en-US" sz="1800" b="1" dirty="0">
                <a:solidFill>
                  <a:schemeClr val="bg1"/>
                </a:solidFill>
              </a:rPr>
              <a:t>Volts/Volts</a:t>
            </a:r>
            <a:r>
              <a:rPr lang="en-US" sz="1800" b="1" cap="none" dirty="0">
                <a:solidFill>
                  <a:schemeClr val="bg1"/>
                </a:solidFill>
              </a:rPr>
              <a:t> 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1D3FB-9FC0-9F85-EE5B-469E8F9EE20A}"/>
              </a:ext>
            </a:extLst>
          </p:cNvPr>
          <p:cNvCxnSpPr>
            <a:cxnSpLocks/>
          </p:cNvCxnSpPr>
          <p:nvPr/>
        </p:nvCxnSpPr>
        <p:spPr>
          <a:xfrm>
            <a:off x="6872706" y="638132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BB5C5D-2490-1A7F-5D16-6889204AB1B6}"/>
              </a:ext>
            </a:extLst>
          </p:cNvPr>
          <p:cNvSpPr txBox="1"/>
          <p:nvPr/>
        </p:nvSpPr>
        <p:spPr>
          <a:xfrm>
            <a:off x="5446340" y="619666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B431D0-96DD-247F-2233-BAF05C1C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93" y="1484783"/>
            <a:ext cx="3152775" cy="1038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B8FABC-8E57-1D7E-9265-931E5682BE17}"/>
              </a:ext>
            </a:extLst>
          </p:cNvPr>
          <p:cNvSpPr txBox="1"/>
          <p:nvPr/>
        </p:nvSpPr>
        <p:spPr>
          <a:xfrm>
            <a:off x="7678588" y="2456920"/>
            <a:ext cx="3695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10.00498 at 100MHz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6E8F1-72F0-7D60-5F0F-12BFB85EAE18}"/>
              </a:ext>
            </a:extLst>
          </p:cNvPr>
          <p:cNvSpPr txBox="1"/>
          <p:nvPr/>
        </p:nvSpPr>
        <p:spPr>
          <a:xfrm>
            <a:off x="3047134" y="2418850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10.043 at 100MHz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6F0E6C-BE48-C402-F477-7F912A49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01" y="914359"/>
            <a:ext cx="11465888" cy="52948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665DD3-DBF4-3EA4-8659-3FDD744E6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826" y="1381737"/>
            <a:ext cx="3124200" cy="981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24B795-B28B-B427-D74E-C182CF039E52}"/>
              </a:ext>
            </a:extLst>
          </p:cNvPr>
          <p:cNvSpPr txBox="1"/>
          <p:nvPr/>
        </p:nvSpPr>
        <p:spPr>
          <a:xfrm>
            <a:off x="7930746" y="2358264"/>
            <a:ext cx="3344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Gain 10.043 at 100MHz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53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73766"/>
              </p:ext>
            </p:extLst>
          </p:nvPr>
        </p:nvGraphicFramePr>
        <p:xfrm>
          <a:off x="2926060" y="2348880"/>
          <a:ext cx="6624736" cy="2654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5384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 100MHz , Gain=10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 100MHz , Gain=10.04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6731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GBW=1GHz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GBW=1.038GHz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2155422" y="404664"/>
            <a:ext cx="8166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SUMMARY OF DESIGN OF DIFFERENTIAL PAIR</a:t>
            </a:r>
          </a:p>
        </p:txBody>
      </p:sp>
    </p:spTree>
    <p:extLst>
      <p:ext uri="{BB962C8B-B14F-4D97-AF65-F5344CB8AC3E}">
        <p14:creationId xmlns:p14="http://schemas.microsoft.com/office/powerpoint/2010/main" val="5551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1964" y="-963488"/>
            <a:ext cx="9195370" cy="2880320"/>
          </a:xfrm>
        </p:spPr>
        <p:txBody>
          <a:bodyPr/>
          <a:lstStyle/>
          <a:p>
            <a:r>
              <a:rPr lang="en-US" dirty="0"/>
              <a:t>SINGLE SATGE OPAMP DESIGN (Gm over Id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287421"/>
            <a:ext cx="7717591" cy="266429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chemeClr val="tx1"/>
              </a:solidFill>
            </a:endParaRPr>
          </a:p>
          <a:p>
            <a:r>
              <a:rPr lang="en-US" u="sng" cap="none" dirty="0">
                <a:solidFill>
                  <a:schemeClr val="tx1"/>
                </a:solidFill>
              </a:rPr>
              <a:t>GBW</a:t>
            </a:r>
            <a:r>
              <a:rPr lang="en-US" cap="none" dirty="0">
                <a:solidFill>
                  <a:schemeClr val="tx1"/>
                </a:solidFill>
              </a:rPr>
              <a:t>= 1GHz </a:t>
            </a:r>
          </a:p>
          <a:p>
            <a:r>
              <a:rPr lang="en-US" cap="none" dirty="0">
                <a:solidFill>
                  <a:schemeClr val="tx1"/>
                </a:solidFill>
              </a:rPr>
              <a:t> </a:t>
            </a:r>
          </a:p>
          <a:p>
            <a:r>
              <a:rPr lang="en-US" cap="none" dirty="0">
                <a:solidFill>
                  <a:schemeClr val="tx1"/>
                </a:solidFill>
              </a:rPr>
              <a:t>Gain = 10 at 100 MHz frequency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CFAA3-23C4-671C-B48D-3969CA07E87C}"/>
              </a:ext>
            </a:extLst>
          </p:cNvPr>
          <p:cNvSpPr/>
          <p:nvPr/>
        </p:nvSpPr>
        <p:spPr>
          <a:xfrm>
            <a:off x="2061964" y="3212976"/>
            <a:ext cx="6624736" cy="1944217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42281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3286100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SINGLE STAGE OPAMP SCHEMATIC IN LT SPICE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7C35A-3646-A205-7970-A9D3CEE8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3" y="908720"/>
            <a:ext cx="11350997" cy="5314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6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F5DCD7-6E19-6F01-039C-4AF6A94E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3" y="836712"/>
            <a:ext cx="4208496" cy="34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3B64-8906-C338-6F59-DA5A555F4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887075"/>
            <a:ext cx="6037214" cy="3354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420227-D632-CECD-18A6-0DA6CB66D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004" y="4575323"/>
            <a:ext cx="7857469" cy="1806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7DAE60-B5C8-4FBE-C051-8948E122DF60}"/>
              </a:ext>
            </a:extLst>
          </p:cNvPr>
          <p:cNvSpPr txBox="1"/>
          <p:nvPr/>
        </p:nvSpPr>
        <p:spPr>
          <a:xfrm>
            <a:off x="3303604" y="207926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SPICE ERROR LOG &amp; TRANSFER FUNCTION  </a:t>
            </a:r>
          </a:p>
        </p:txBody>
      </p:sp>
    </p:spTree>
    <p:extLst>
      <p:ext uri="{BB962C8B-B14F-4D97-AF65-F5344CB8AC3E}">
        <p14:creationId xmlns:p14="http://schemas.microsoft.com/office/powerpoint/2010/main" val="2000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582244" y="100501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TRANSIENT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2D532-9F8E-BFC4-4A25-BCBA4082AFDB}"/>
              </a:ext>
            </a:extLst>
          </p:cNvPr>
          <p:cNvSpPr txBox="1"/>
          <p:nvPr/>
        </p:nvSpPr>
        <p:spPr>
          <a:xfrm>
            <a:off x="3574132" y="618427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=10 at 100MHz , Input given is 10mV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58EDD-7FA6-4F2A-2BB6-40880C2C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81" y="699800"/>
            <a:ext cx="11498661" cy="5209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745821" y="341394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D2808-6179-F4A4-15E3-E4482D7C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1340768"/>
            <a:ext cx="2903472" cy="9297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4D14C2-EB34-8F13-61B8-BF565614C247}"/>
              </a:ext>
            </a:extLst>
          </p:cNvPr>
          <p:cNvSpPr txBox="1"/>
          <p:nvPr/>
        </p:nvSpPr>
        <p:spPr>
          <a:xfrm>
            <a:off x="8326660" y="2366883"/>
            <a:ext cx="22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GBW=1.04 GHz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89F48-7670-0D59-D99C-041529176778}"/>
              </a:ext>
            </a:extLst>
          </p:cNvPr>
          <p:cNvSpPr txBox="1"/>
          <p:nvPr/>
        </p:nvSpPr>
        <p:spPr>
          <a:xfrm rot="16200000">
            <a:off x="-2692979" y="132291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Decibel 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ECF0AE-8491-A965-3605-81A956B5A72E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4181A9-BB40-FB13-A3F3-E4D4019510C6}"/>
              </a:ext>
            </a:extLst>
          </p:cNvPr>
          <p:cNvSpPr txBox="1"/>
          <p:nvPr/>
        </p:nvSpPr>
        <p:spPr>
          <a:xfrm>
            <a:off x="5514441" y="59399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5CDFC0-1F33-37BB-D4AD-E0BA312187E5}"/>
              </a:ext>
            </a:extLst>
          </p:cNvPr>
          <p:cNvCxnSpPr>
            <a:cxnSpLocks/>
          </p:cNvCxnSpPr>
          <p:nvPr/>
        </p:nvCxnSpPr>
        <p:spPr>
          <a:xfrm>
            <a:off x="6742484" y="612465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E15581-ABA4-3BBE-FD1E-9EA6E8B8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52" y="1395333"/>
            <a:ext cx="3152775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8C950-44D3-FF79-E45F-F80247B096B2}"/>
              </a:ext>
            </a:extLst>
          </p:cNvPr>
          <p:cNvSpPr txBox="1"/>
          <p:nvPr/>
        </p:nvSpPr>
        <p:spPr>
          <a:xfrm>
            <a:off x="8176660" y="2312430"/>
            <a:ext cx="25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GBW=1.038 GHz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C5F251-08ED-F960-42CE-3342040A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952" y="1262760"/>
            <a:ext cx="3133725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1844B2-E937-8974-1352-0323A749367C}"/>
              </a:ext>
            </a:extLst>
          </p:cNvPr>
          <p:cNvSpPr txBox="1"/>
          <p:nvPr/>
        </p:nvSpPr>
        <p:spPr>
          <a:xfrm>
            <a:off x="8002728" y="2225962"/>
            <a:ext cx="25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GBW=1.038 GHz</a:t>
            </a:r>
            <a:endParaRPr lang="en-IN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BC437-6E21-EFF8-A303-B29D5A408A9E}"/>
              </a:ext>
            </a:extLst>
          </p:cNvPr>
          <p:cNvSpPr txBox="1"/>
          <p:nvPr/>
        </p:nvSpPr>
        <p:spPr>
          <a:xfrm>
            <a:off x="3047134" y="2429240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</a:t>
            </a:r>
            <a:r>
              <a:rPr lang="en-US" b="1" dirty="0">
                <a:solidFill>
                  <a:schemeClr val="bg1"/>
                </a:solidFill>
              </a:rPr>
              <a:t>955M</a:t>
            </a:r>
            <a:r>
              <a:rPr lang="en-US" b="1" cap="none" dirty="0">
                <a:solidFill>
                  <a:schemeClr val="bg1"/>
                </a:solidFill>
              </a:rPr>
              <a:t>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49946-E7C6-09A5-5004-AE621D516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88" y="949759"/>
            <a:ext cx="10952573" cy="50557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C67BF-590C-8A8D-0DED-77EC06E73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351" y="1265252"/>
            <a:ext cx="3143250" cy="1095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76E815-49F9-5F5C-0678-07A53F522246}"/>
              </a:ext>
            </a:extLst>
          </p:cNvPr>
          <p:cNvSpPr txBox="1"/>
          <p:nvPr/>
        </p:nvSpPr>
        <p:spPr>
          <a:xfrm>
            <a:off x="8147255" y="2346025"/>
            <a:ext cx="2111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GBW=955MHz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3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621804" y="28835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8AC94-5127-6AA1-1F4A-80FA2FCA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1520596"/>
            <a:ext cx="2993060" cy="763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2CBD4-B851-D7E6-D451-A2F2C52A1420}"/>
              </a:ext>
            </a:extLst>
          </p:cNvPr>
          <p:cNvSpPr txBox="1"/>
          <p:nvPr/>
        </p:nvSpPr>
        <p:spPr>
          <a:xfrm>
            <a:off x="7606580" y="2390831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10.07 at 100MHz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AE99DA9-88DC-D456-24D6-FE23DA67A6A6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2C3B0C-0A1C-D166-FDA7-5E496F8673D7}"/>
              </a:ext>
            </a:extLst>
          </p:cNvPr>
          <p:cNvSpPr txBox="1"/>
          <p:nvPr/>
        </p:nvSpPr>
        <p:spPr>
          <a:xfrm rot="16200000">
            <a:off x="-2682339" y="162096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</a:t>
            </a:r>
            <a:r>
              <a:rPr lang="en-US" sz="1800" b="1" dirty="0">
                <a:solidFill>
                  <a:schemeClr val="bg1"/>
                </a:solidFill>
              </a:rPr>
              <a:t>Volts/Volts</a:t>
            </a:r>
            <a:r>
              <a:rPr lang="en-US" sz="1800" b="1" cap="none" dirty="0">
                <a:solidFill>
                  <a:schemeClr val="bg1"/>
                </a:solidFill>
              </a:rPr>
              <a:t> 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1D3FB-9FC0-9F85-EE5B-469E8F9EE20A}"/>
              </a:ext>
            </a:extLst>
          </p:cNvPr>
          <p:cNvCxnSpPr>
            <a:cxnSpLocks/>
          </p:cNvCxnSpPr>
          <p:nvPr/>
        </p:nvCxnSpPr>
        <p:spPr>
          <a:xfrm>
            <a:off x="6872706" y="638132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BB5C5D-2490-1A7F-5D16-6889204AB1B6}"/>
              </a:ext>
            </a:extLst>
          </p:cNvPr>
          <p:cNvSpPr txBox="1"/>
          <p:nvPr/>
        </p:nvSpPr>
        <p:spPr>
          <a:xfrm>
            <a:off x="5446340" y="619666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B431D0-96DD-247F-2233-BAF05C1C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93" y="1484783"/>
            <a:ext cx="3152775" cy="1038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B8FABC-8E57-1D7E-9265-931E5682BE17}"/>
              </a:ext>
            </a:extLst>
          </p:cNvPr>
          <p:cNvSpPr txBox="1"/>
          <p:nvPr/>
        </p:nvSpPr>
        <p:spPr>
          <a:xfrm>
            <a:off x="7678588" y="2456920"/>
            <a:ext cx="3695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10.00498 at 100MHz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6E8F1-72F0-7D60-5F0F-12BFB85EAE18}"/>
              </a:ext>
            </a:extLst>
          </p:cNvPr>
          <p:cNvSpPr txBox="1"/>
          <p:nvPr/>
        </p:nvSpPr>
        <p:spPr>
          <a:xfrm>
            <a:off x="3047134" y="2418850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10.043 at 100MHz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665DD3-DBF4-3EA4-8659-3FDD744E6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826" y="1381737"/>
            <a:ext cx="3124200" cy="981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24B795-B28B-B427-D74E-C182CF039E52}"/>
              </a:ext>
            </a:extLst>
          </p:cNvPr>
          <p:cNvSpPr txBox="1"/>
          <p:nvPr/>
        </p:nvSpPr>
        <p:spPr>
          <a:xfrm>
            <a:off x="7930746" y="2358264"/>
            <a:ext cx="3344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Gain 10.043 at 100MHz</a:t>
            </a:r>
            <a:endParaRPr lang="en-IN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560A78-8BA5-2FAD-3DD0-497BC2234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83" y="970689"/>
            <a:ext cx="11326625" cy="5234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2874C3-E2B9-2B8E-9506-8E7211971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772" y="1417427"/>
            <a:ext cx="3114675" cy="1009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BF1D95-4501-F37F-C9C5-9FE555A2BEC2}"/>
              </a:ext>
            </a:extLst>
          </p:cNvPr>
          <p:cNvSpPr txBox="1"/>
          <p:nvPr/>
        </p:nvSpPr>
        <p:spPr>
          <a:xfrm>
            <a:off x="7575647" y="2434495"/>
            <a:ext cx="3394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Gain 10.149 at 100MHz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14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9378"/>
              </p:ext>
            </p:extLst>
          </p:nvPr>
        </p:nvGraphicFramePr>
        <p:xfrm>
          <a:off x="2926060" y="2348880"/>
          <a:ext cx="6624736" cy="2654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5384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 100MHz , Gain=10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 100MHz , Gain=10.14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6731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GBW=1GHz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GBW=955MHz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2155422" y="404664"/>
            <a:ext cx="8166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SUMMARY OF DESIGN OF SINGLE STAGE OPAMP</a:t>
            </a:r>
          </a:p>
        </p:txBody>
      </p:sp>
    </p:spTree>
    <p:extLst>
      <p:ext uri="{BB962C8B-B14F-4D97-AF65-F5344CB8AC3E}">
        <p14:creationId xmlns:p14="http://schemas.microsoft.com/office/powerpoint/2010/main" val="24357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F9DC80D-B0D5-13AE-6E91-BFFF66A8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0" y="364780"/>
            <a:ext cx="9733444" cy="589880"/>
          </a:xfrm>
        </p:spPr>
        <p:txBody>
          <a:bodyPr>
            <a:noAutofit/>
          </a:bodyPr>
          <a:lstStyle/>
          <a:p>
            <a:r>
              <a:rPr lang="en-IN" sz="4000" u="sng" dirty="0"/>
              <a:t>WEEK 1 INTERNSHIP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E0238-FDC3-19AD-D476-47D0FC1883C8}"/>
              </a:ext>
            </a:extLst>
          </p:cNvPr>
          <p:cNvSpPr txBox="1"/>
          <p:nvPr/>
        </p:nvSpPr>
        <p:spPr>
          <a:xfrm>
            <a:off x="1227690" y="1124744"/>
            <a:ext cx="1005129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Gained proficiency in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LTspice</a:t>
            </a:r>
            <a:r>
              <a:rPr lang="en-US" sz="2800" b="0" i="0" dirty="0">
                <a:effectLst/>
                <a:latin typeface="Söhne"/>
              </a:rPr>
              <a:t> for circuit analysis and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Used LTspice and MS Excel to plot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parameter charts </a:t>
            </a:r>
            <a:r>
              <a:rPr lang="en-US" sz="2800" b="0" i="0" dirty="0">
                <a:effectLst/>
                <a:latin typeface="Söhne"/>
              </a:rPr>
              <a:t>using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Söhne"/>
              </a:rPr>
              <a:t>  </a:t>
            </a:r>
            <a:r>
              <a:rPr lang="en-US" sz="2800" b="0" i="0" dirty="0">
                <a:effectLst/>
                <a:latin typeface="Söhne"/>
              </a:rPr>
              <a:t>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Gm over Id methodology.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Designed a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Common Source Amplifier </a:t>
            </a:r>
            <a:r>
              <a:rPr lang="en-US" sz="2800" b="0" i="0" dirty="0">
                <a:effectLst/>
                <a:latin typeface="Söhne"/>
              </a:rPr>
              <a:t>using the Gm over Id method.</a:t>
            </a:r>
          </a:p>
          <a:p>
            <a:pPr algn="l"/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</a:t>
            </a:r>
            <a:r>
              <a:rPr lang="en-US" sz="2800" b="0" i="0" u="sng" dirty="0">
                <a:solidFill>
                  <a:srgbClr val="FFFF00"/>
                </a:solidFill>
                <a:effectLst/>
                <a:latin typeface="Söhne"/>
              </a:rPr>
              <a:t>Initial Design Constraints: </a:t>
            </a:r>
            <a:r>
              <a:rPr lang="en-US" sz="2800" b="0" i="0" dirty="0">
                <a:effectLst/>
                <a:latin typeface="Söhne"/>
              </a:rPr>
              <a:t>No specific constraints, focused on understanding the design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</a:t>
            </a:r>
            <a:r>
              <a:rPr lang="en-US" sz="2800" b="0" i="0" u="sng" dirty="0">
                <a:solidFill>
                  <a:srgbClr val="FFFF00"/>
                </a:solidFill>
                <a:effectLst/>
                <a:latin typeface="Söhne"/>
              </a:rPr>
              <a:t>New Design Constraint: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sz="2800" b="0" i="0" dirty="0">
                <a:effectLst/>
                <a:latin typeface="Söhne"/>
              </a:rPr>
              <a:t>Optimizing the W/L ratio for improved performance based on feedback</a:t>
            </a:r>
          </a:p>
          <a:p>
            <a:pPr marL="952393" lvl="1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3074" y="-963488"/>
            <a:ext cx="9195370" cy="2880320"/>
          </a:xfrm>
        </p:spPr>
        <p:txBody>
          <a:bodyPr/>
          <a:lstStyle/>
          <a:p>
            <a:r>
              <a:rPr lang="en-US" dirty="0"/>
              <a:t>DESIGN OF TWO  SATGE OPAMP (Gm over Id Method 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13892" y="2204864"/>
            <a:ext cx="8280920" cy="31683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</a:rPr>
              <a:t>Gain &gt; 60dB 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</a:rPr>
              <a:t>CONSTRAINTS = (CL=20f , Phase Margin &gt;50 Degree)</a:t>
            </a:r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0AC0A-9BA1-4F3F-BC55-9005CA876A44}"/>
              </a:ext>
            </a:extLst>
          </p:cNvPr>
          <p:cNvSpPr/>
          <p:nvPr/>
        </p:nvSpPr>
        <p:spPr>
          <a:xfrm>
            <a:off x="1413892" y="3284985"/>
            <a:ext cx="7992888" cy="1800200"/>
          </a:xfrm>
          <a:prstGeom prst="rect">
            <a:avLst/>
          </a:prstGeom>
          <a:noFill/>
          <a:ln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6495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765820" y="44624"/>
                <a:ext cx="11089232" cy="6992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CALCULATIONS for FIRST STAGE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cap="none" dirty="0">
                    <a:solidFill>
                      <a:srgbClr val="FFFF00"/>
                    </a:solidFill>
                  </a:rPr>
                  <a:t>Gain = 40  ,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aseline="-25000" dirty="0" smtClean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=20f ,</a:t>
                </a:r>
                <a:r>
                  <a:rPr lang="en-US" cap="none" dirty="0">
                    <a:solidFill>
                      <a:srgbClr val="FFFF00"/>
                    </a:solidFill>
                  </a:rPr>
                  <a:t> Rout = 93 K</a:t>
                </a:r>
                <a:r>
                  <a:rPr lang="el-GR" cap="none" dirty="0">
                    <a:solidFill>
                      <a:srgbClr val="FFFF00"/>
                    </a:solidFill>
                  </a:rPr>
                  <a:t>Ω</a:t>
                </a:r>
                <a:r>
                  <a:rPr lang="en-IN" cap="none" dirty="0">
                    <a:solidFill>
                      <a:srgbClr val="FFFF00"/>
                    </a:solidFill>
                  </a:rPr>
                  <a:t> </a:t>
                </a:r>
                <a:r>
                  <a:rPr lang="en-IN" cap="none" dirty="0"/>
                  <a:t>(Assumed after Back Calculations)</a:t>
                </a:r>
                <a:endParaRPr lang="en-US" u="sng" cap="none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𝐺𝑎𝑖𝑛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𝑅𝑜𝑢𝑡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= </a:t>
                </a:r>
                <a:r>
                  <a:rPr lang="en-US" dirty="0"/>
                  <a:t>0.43mS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Taking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	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0.43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= 35.83uA</a:t>
                </a:r>
              </a:p>
              <a:p>
                <a:r>
                  <a:rPr lang="en-US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 NMOS :</a:t>
                </a:r>
                <a:r>
                  <a:rPr lang="en-US" u="sng" dirty="0"/>
                  <a:t> </a:t>
                </a:r>
                <a:r>
                  <a:rPr lang="en-US" dirty="0"/>
                  <a:t>(From Look Up Tables in ADT)</a:t>
                </a:r>
              </a:p>
              <a:p>
                <a:r>
                  <a:rPr lang="en-US" dirty="0"/>
                  <a:t>For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	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𝐺𝑑𝑠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77.05    ,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9.913</m:t>
                    </m:r>
                  </m:oMath>
                </a14:m>
                <a:r>
                  <a:rPr lang="en-US" dirty="0"/>
                  <a:t>   ,   Vgs=0.7316 </a:t>
                </a:r>
              </a:p>
              <a:p>
                <a:r>
                  <a:rPr lang="en-US" i="1" dirty="0"/>
                  <a:t>Hence ,	Gds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0.43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77.05</m:t>
                        </m:r>
                      </m:den>
                    </m:f>
                  </m:oMath>
                </a14:m>
                <a:r>
                  <a:rPr lang="en-US" dirty="0"/>
                  <a:t> = 5.58uS 	</a:t>
                </a:r>
                <a:r>
                  <a:rPr lang="en-US" i="1" dirty="0"/>
                  <a:t>W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35.83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9.913</m:t>
                        </m:r>
                      </m:den>
                    </m:f>
                  </m:oMath>
                </a14:m>
                <a:r>
                  <a:rPr lang="en-US" dirty="0"/>
                  <a:t> =3.6u 	and  Vg =0.7316+0.45</a:t>
                </a:r>
              </a:p>
              <a:p>
                <a:r>
                  <a:rPr lang="en-US" dirty="0"/>
                  <a:t>Vg = 1.18</a:t>
                </a:r>
              </a:p>
              <a:p>
                <a:r>
                  <a:rPr lang="en-US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 PMOS :</a:t>
                </a:r>
              </a:p>
              <a:p>
                <a:r>
                  <a:rPr lang="en-US" dirty="0"/>
                  <a:t>As , Rout = Ro(NMOS) || Ro(PMOS)   	Gds(PMOS)=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𝑅𝑂𝑈𝑇</m:t>
                        </m:r>
                      </m:den>
                    </m:f>
                  </m:oMath>
                </a14:m>
                <a:r>
                  <a:rPr lang="en-US" dirty="0"/>
                  <a:t> - Gds(NMOS)</a:t>
                </a:r>
              </a:p>
              <a:p>
                <a:r>
                  <a:rPr lang="en-US" dirty="0"/>
                  <a:t>Hence , Gds(PMOS)= 5.172uS</a:t>
                </a:r>
              </a:p>
              <a:p>
                <a:r>
                  <a:rPr lang="en-US" dirty="0"/>
                  <a:t>Now , as current will remain same i.e 35.83uA 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𝐺𝑑𝑠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𝑃𝑀𝑂𝑆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35.83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5.17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/>
                  <a:t>=6.93    using this From LUT in ADT , </a:t>
                </a:r>
                <a:r>
                  <a:rPr lang="en-US" dirty="0">
                    <a:solidFill>
                      <a:srgbClr val="92D050"/>
                    </a:solidFill>
                  </a:rPr>
                  <a:t>Gm/Id is calculated for PMOS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0" y="44624"/>
                <a:ext cx="11089232" cy="6992299"/>
              </a:xfrm>
              <a:prstGeom prst="rect">
                <a:avLst/>
              </a:prstGeom>
              <a:blipFill>
                <a:blip r:embed="rId2"/>
                <a:stretch>
                  <a:fillRect l="-880" t="-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4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099593" y="476672"/>
                <a:ext cx="11089232" cy="394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Hence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=5.487</m:t>
                    </m:r>
                  </m:oMath>
                </a14:m>
                <a:r>
                  <a:rPr lang="en-US" dirty="0"/>
                  <a:t>	Gm (PMOS) = 5.487 * 35.83uA = 0.196mS</a:t>
                </a:r>
              </a:p>
              <a:p>
                <a:r>
                  <a:rPr lang="en-US" dirty="0"/>
                  <a:t>For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=5.487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10.8</m:t>
                    </m:r>
                  </m:oMath>
                </a14:m>
                <a:r>
                  <a:rPr lang="en-US" dirty="0"/>
                  <a:t>	Vsg=0.781</a:t>
                </a:r>
              </a:p>
              <a:p>
                <a:endParaRPr lang="en-US" dirty="0"/>
              </a:p>
              <a:p>
                <a:r>
                  <a:rPr lang="en-US" i="1" dirty="0"/>
                  <a:t>Hence ,</a:t>
                </a:r>
                <a:r>
                  <a:rPr lang="en-US" dirty="0"/>
                  <a:t>	</a:t>
                </a:r>
                <a:r>
                  <a:rPr lang="en-US" i="1" dirty="0"/>
                  <a:t>W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35.83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10.8</m:t>
                        </m:r>
                      </m:den>
                    </m:f>
                  </m:oMath>
                </a14:m>
                <a:r>
                  <a:rPr lang="en-US" dirty="0"/>
                  <a:t> = 3.317  (Taken 3.24u)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And </a:t>
                </a:r>
                <a:r>
                  <a:rPr lang="en-US" dirty="0">
                    <a:solidFill>
                      <a:srgbClr val="FFFF00"/>
                    </a:solidFill>
                  </a:rPr>
                  <a:t>Vb = 1.8 – 0.781 = 1.019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 CL=20f 	BW (-3dB) =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𝑅𝑜𝑢𝑡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𝐶𝐿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85.56MHz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3" y="476672"/>
                <a:ext cx="11089232" cy="3948325"/>
              </a:xfrm>
              <a:prstGeom prst="rect">
                <a:avLst/>
              </a:prstGeom>
              <a:blipFill>
                <a:blip r:embed="rId2"/>
                <a:stretch>
                  <a:fillRect l="-825" b="-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366220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SCHEMATIC IN LT SPICE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DF6BA-6633-D9AB-0C64-DE0BB4D9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3" y="980728"/>
            <a:ext cx="11449158" cy="5360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4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981844" y="116632"/>
                <a:ext cx="11089232" cy="684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CALCULATIONS for Next STAGE</a:t>
                </a:r>
              </a:p>
              <a:p>
                <a:r>
                  <a:rPr lang="en-US" u="sng" dirty="0"/>
                  <a:t>( COMMON SOURCE USING PMOS AND CURRENT SOURCE LOAD 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cap="none" dirty="0">
                    <a:solidFill>
                      <a:srgbClr val="FFFF00"/>
                    </a:solidFill>
                  </a:rPr>
                  <a:t>Gain = </a:t>
                </a:r>
                <a:r>
                  <a:rPr lang="en-US" dirty="0">
                    <a:solidFill>
                      <a:srgbClr val="FFFF00"/>
                    </a:solidFill>
                  </a:rPr>
                  <a:t>28</a:t>
                </a:r>
                <a:r>
                  <a:rPr lang="en-US" cap="none" dirty="0">
                    <a:solidFill>
                      <a:srgbClr val="FFFF00"/>
                    </a:solidFill>
                  </a:rPr>
                  <a:t>  ,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aseline="-25000" dirty="0" smtClean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=20f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 PMOS :</a:t>
                </a:r>
                <a:endParaRPr lang="en-US" u="sng" dirty="0">
                  <a:solidFill>
                    <a:srgbClr val="FFFF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Taking 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= </a:t>
                </a:r>
                <a:r>
                  <a:rPr lang="en-US" dirty="0"/>
                  <a:t>8 * 0.43mS = 3.44 mS 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 Av=Gm*Rout		Rout = Av/Gm=8.139K</a:t>
                </a:r>
              </a:p>
              <a:p>
                <a:r>
                  <a:rPr lang="en-US" dirty="0">
                    <a:solidFill>
                      <a:srgbClr val="FFFF00"/>
                    </a:solidFill>
                  </a:rPr>
                  <a:t>Vb(PMOS) = </a:t>
                </a:r>
                <a:r>
                  <a:rPr lang="en-US" dirty="0"/>
                  <a:t>1.0296 V     	Vsg=0.7704 </a:t>
                </a:r>
              </a:p>
              <a:p>
                <a:r>
                  <a:rPr lang="en-US" dirty="0"/>
                  <a:t>From ADT , For Vsg =0.7704 Gm/Id is Calculated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=5.658</m:t>
                    </m:r>
                  </m:oMath>
                </a14:m>
                <a:r>
                  <a:rPr lang="en-US" dirty="0"/>
                  <a:t>	Id=607.8U</a:t>
                </a:r>
              </a:p>
              <a:p>
                <a:r>
                  <a:rPr lang="en-US" dirty="0"/>
                  <a:t>Now , for above Gm/Id 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𝐺𝑑𝑠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47.92</m:t>
                    </m:r>
                  </m:oMath>
                </a14:m>
                <a:r>
                  <a:rPr lang="en-US" dirty="0"/>
                  <a:t>   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10.51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i="1" dirty="0"/>
                  <a:t>Hence ,	Gds</a:t>
                </a:r>
                <a:r>
                  <a:rPr lang="en-US" dirty="0"/>
                  <a:t> = 71.7uS 	</a:t>
                </a:r>
                <a:r>
                  <a:rPr lang="en-US" i="1" dirty="0"/>
                  <a:t>W </a:t>
                </a:r>
                <a:r>
                  <a:rPr lang="en-US" dirty="0"/>
                  <a:t>= 57.84u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For NMOS :</a:t>
                </a:r>
              </a:p>
              <a:p>
                <a:r>
                  <a:rPr lang="en-US" dirty="0"/>
                  <a:t>As , Rout = Ro(NMOS) || Ro(PMOS)   	Gds(NMOS)=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𝑅𝑂𝑈𝑇</m:t>
                        </m:r>
                      </m:den>
                    </m:f>
                  </m:oMath>
                </a14:m>
                <a:r>
                  <a:rPr lang="en-US" dirty="0"/>
                  <a:t> - Gds(PMOS)</a:t>
                </a:r>
              </a:p>
              <a:p>
                <a:endParaRPr lang="en-US" dirty="0">
                  <a:solidFill>
                    <a:srgbClr val="FFFF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16632"/>
                <a:ext cx="11089232" cy="6845207"/>
              </a:xfrm>
              <a:prstGeom prst="rect">
                <a:avLst/>
              </a:prstGeom>
              <a:blipFill>
                <a:blip r:embed="rId2"/>
                <a:stretch>
                  <a:fillRect l="-825" t="-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099593" y="476672"/>
                <a:ext cx="11089232" cy="494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, Gds(NMOS)= 48.5uS</a:t>
                </a:r>
              </a:p>
              <a:p>
                <a:endParaRPr lang="en-US" dirty="0"/>
              </a:p>
              <a:p>
                <a:r>
                  <a:rPr lang="en-US" dirty="0"/>
                  <a:t>Now , as current will remain same i.e 607.98uA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𝐺𝑑𝑠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𝑁𝑀𝑂𝑆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=12.534   using this From LUT in ADT , 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Gm/Id is calculated for NMOS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Hence </a:t>
                </a:r>
                <a:r>
                  <a:rPr lang="en-US" dirty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=5.61</m:t>
                    </m:r>
                  </m:oMath>
                </a14:m>
                <a:r>
                  <a:rPr lang="en-US" dirty="0"/>
                  <a:t>	Gm (PMOS) = 5.61 * 607.98uA = 3.41mS</a:t>
                </a:r>
              </a:p>
              <a:p>
                <a:r>
                  <a:rPr lang="en-US" dirty="0"/>
                  <a:t>For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𝐼𝑑</m:t>
                        </m:r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=5.61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36.7</m:t>
                    </m:r>
                  </m:oMath>
                </a14:m>
                <a:r>
                  <a:rPr lang="en-US" dirty="0"/>
                  <a:t>	Vgs=0.7913</a:t>
                </a:r>
              </a:p>
              <a:p>
                <a:endParaRPr lang="en-US" dirty="0"/>
              </a:p>
              <a:p>
                <a:r>
                  <a:rPr lang="en-US" i="1" dirty="0"/>
                  <a:t>Hence ,</a:t>
                </a:r>
                <a:r>
                  <a:rPr lang="en-US" dirty="0"/>
                  <a:t>	</a:t>
                </a:r>
                <a:r>
                  <a:rPr lang="en-US" i="1" dirty="0"/>
                  <a:t>W</a:t>
                </a:r>
                <a:r>
                  <a:rPr lang="en-US" dirty="0"/>
                  <a:t>= 16.56u  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3" y="476672"/>
                <a:ext cx="11089232" cy="4948149"/>
              </a:xfrm>
              <a:prstGeom prst="rect">
                <a:avLst/>
              </a:prstGeom>
              <a:blipFill>
                <a:blip r:embed="rId2"/>
                <a:stretch>
                  <a:fillRect l="-825" t="-985" b="-18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366220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SCHEMATIC IN LT SPICE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3F8AB-B6F9-C23C-A6FC-1795FFEA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4" y="1124744"/>
            <a:ext cx="11122535" cy="5207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2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3358108" y="286369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TWO STAGE OPMAP SCHEMATIC IN LT SPICE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C92B4-E864-ECA3-4EC4-DE4CF046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3" y="1052736"/>
            <a:ext cx="11428297" cy="5219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41D41C-C1C0-CC88-0D04-6624DFCEDD08}"/>
              </a:ext>
            </a:extLst>
          </p:cNvPr>
          <p:cNvSpPr/>
          <p:nvPr/>
        </p:nvSpPr>
        <p:spPr>
          <a:xfrm>
            <a:off x="10918948" y="2276872"/>
            <a:ext cx="64807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34BC4-E4D8-FA95-AB52-9D7450C24EF5}"/>
              </a:ext>
            </a:extLst>
          </p:cNvPr>
          <p:cNvSpPr txBox="1"/>
          <p:nvPr/>
        </p:nvSpPr>
        <p:spPr>
          <a:xfrm flipH="1">
            <a:off x="10918948" y="2266856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solidFill>
                  <a:schemeClr val="accent6">
                    <a:lumMod val="75000"/>
                  </a:schemeClr>
                </a:solidFill>
              </a:rPr>
              <a:t>47 degree</a:t>
            </a:r>
          </a:p>
        </p:txBody>
      </p:sp>
    </p:spTree>
    <p:extLst>
      <p:ext uri="{BB962C8B-B14F-4D97-AF65-F5344CB8AC3E}">
        <p14:creationId xmlns:p14="http://schemas.microsoft.com/office/powerpoint/2010/main" val="37921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79A014-CB73-F549-DBC6-CDEBC141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788398"/>
            <a:ext cx="4846145" cy="3802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AE9B4-26CB-2E18-CD97-0FD846A2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788399"/>
            <a:ext cx="2807992" cy="3802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CE14C7-D15D-D528-8249-2860C98560D9}"/>
              </a:ext>
            </a:extLst>
          </p:cNvPr>
          <p:cNvSpPr txBox="1"/>
          <p:nvPr/>
        </p:nvSpPr>
        <p:spPr>
          <a:xfrm>
            <a:off x="3430116" y="4104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SPICE ERROR LOG AND TRANSFER FUNCTION 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825442-F702-04A9-0B32-51E0E13D7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3"/>
          <a:stretch/>
        </p:blipFill>
        <p:spPr>
          <a:xfrm>
            <a:off x="1007043" y="5013176"/>
            <a:ext cx="10055921" cy="1368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76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4582244" y="100501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TRANSIENT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2D532-9F8E-BFC4-4A25-BCBA4082AFDB}"/>
              </a:ext>
            </a:extLst>
          </p:cNvPr>
          <p:cNvSpPr txBox="1"/>
          <p:nvPr/>
        </p:nvSpPr>
        <p:spPr>
          <a:xfrm>
            <a:off x="3574132" y="618427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Gain </a:t>
            </a:r>
            <a:r>
              <a:rPr lang="en-US" b="1" dirty="0">
                <a:solidFill>
                  <a:schemeClr val="bg1"/>
                </a:solidFill>
              </a:rPr>
              <a:t>&gt; 1000 </a:t>
            </a:r>
            <a:r>
              <a:rPr lang="en-US" b="1" cap="none" dirty="0">
                <a:solidFill>
                  <a:schemeClr val="bg1"/>
                </a:solidFill>
              </a:rPr>
              <a:t> at 10k , Input given is </a:t>
            </a:r>
            <a:r>
              <a:rPr lang="en-US" b="1" dirty="0">
                <a:solidFill>
                  <a:schemeClr val="bg1"/>
                </a:solidFill>
              </a:rPr>
              <a:t>1u</a:t>
            </a:r>
            <a:r>
              <a:rPr lang="en-US" b="1" cap="none" dirty="0">
                <a:solidFill>
                  <a:schemeClr val="bg1"/>
                </a:solidFill>
              </a:rPr>
              <a:t>V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A4725-9A17-DB45-0DDE-7C418266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692696"/>
            <a:ext cx="11180713" cy="5106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7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F9DC80D-B0D5-13AE-6E91-BFFF66A8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0" y="364780"/>
            <a:ext cx="9733444" cy="589880"/>
          </a:xfrm>
        </p:spPr>
        <p:txBody>
          <a:bodyPr>
            <a:noAutofit/>
          </a:bodyPr>
          <a:lstStyle/>
          <a:p>
            <a:r>
              <a:rPr lang="en-IN" sz="4000" u="sng" dirty="0"/>
              <a:t>WEEK 2 INTERNSHIP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E0238-FDC3-19AD-D476-47D0FC1883C8}"/>
              </a:ext>
            </a:extLst>
          </p:cNvPr>
          <p:cNvSpPr txBox="1"/>
          <p:nvPr/>
        </p:nvSpPr>
        <p:spPr>
          <a:xfrm>
            <a:off x="1053852" y="1268760"/>
            <a:ext cx="10846941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800" b="0" i="0" dirty="0">
              <a:effectLst/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</a:t>
            </a:r>
            <a:r>
              <a:rPr lang="en-US" sz="2800" b="0" i="0" u="sng" dirty="0">
                <a:solidFill>
                  <a:srgbClr val="FFFF00"/>
                </a:solidFill>
                <a:effectLst/>
                <a:latin typeface="Söhne"/>
              </a:rPr>
              <a:t>Design constraint: </a:t>
            </a:r>
            <a:r>
              <a:rPr lang="en-US" sz="2800" b="0" i="0" dirty="0">
                <a:effectLst/>
                <a:latin typeface="Söhne"/>
              </a:rPr>
              <a:t>Optimized W/L ratio in circuit design.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Designed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Common Source Amplifier, Common Drain Amplifier 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Söhne"/>
              </a:rPr>
              <a:t>  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Simple Current Mirror</a:t>
            </a:r>
            <a:r>
              <a:rPr lang="en-US" sz="2800" b="0" i="0" dirty="0">
                <a:effectLst/>
                <a:latin typeface="Söhne"/>
              </a:rPr>
              <a:t>,   and 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Differential Pair</a:t>
            </a:r>
            <a:r>
              <a:rPr lang="en-US" sz="2800" b="0" i="0" dirty="0">
                <a:effectLst/>
                <a:latin typeface="Söhne"/>
              </a:rPr>
              <a:t> using the Gm over Id 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Söhne"/>
              </a:rPr>
              <a:t>  </a:t>
            </a:r>
            <a:r>
              <a:rPr lang="en-US" sz="2800" b="0" i="0" dirty="0">
                <a:effectLst/>
                <a:latin typeface="Söhne"/>
              </a:rPr>
              <a:t>method.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</a:t>
            </a:r>
            <a:r>
              <a:rPr lang="en-US" sz="2800" b="0" i="0" u="sng" dirty="0">
                <a:solidFill>
                  <a:srgbClr val="FFFF00"/>
                </a:solidFill>
                <a:effectLst/>
                <a:latin typeface="Söhne"/>
              </a:rPr>
              <a:t>Additional </a:t>
            </a:r>
            <a:r>
              <a:rPr lang="en-US" sz="2800" u="sng" dirty="0">
                <a:solidFill>
                  <a:srgbClr val="FFFF00"/>
                </a:solidFill>
                <a:latin typeface="Söhne"/>
              </a:rPr>
              <a:t>D</a:t>
            </a:r>
            <a:r>
              <a:rPr lang="en-US" sz="2800" b="0" i="0" u="sng" dirty="0">
                <a:solidFill>
                  <a:srgbClr val="FFFF00"/>
                </a:solidFill>
                <a:effectLst/>
                <a:latin typeface="Söhne"/>
              </a:rPr>
              <a:t>esign constraint:</a:t>
            </a:r>
            <a:r>
              <a:rPr lang="en-US" sz="2800" b="0" i="0" dirty="0">
                <a:effectLst/>
                <a:latin typeface="Söhne"/>
              </a:rPr>
              <a:t> Designing circuits using unit devices.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745821" y="341394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AC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  <a:r>
              <a:rPr lang="en-US" b="1" u="sng" dirty="0">
                <a:solidFill>
                  <a:schemeClr val="bg1"/>
                </a:solidFill>
              </a:rPr>
              <a:t>ANALYSIS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D2808-6179-F4A4-15E3-E4482D7C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1340768"/>
            <a:ext cx="2903472" cy="9297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4D14C2-EB34-8F13-61B8-BF565614C247}"/>
              </a:ext>
            </a:extLst>
          </p:cNvPr>
          <p:cNvSpPr txBox="1"/>
          <p:nvPr/>
        </p:nvSpPr>
        <p:spPr>
          <a:xfrm>
            <a:off x="8326660" y="2366883"/>
            <a:ext cx="22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GBW=1.04 GHz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89F48-7670-0D59-D99C-041529176778}"/>
              </a:ext>
            </a:extLst>
          </p:cNvPr>
          <p:cNvSpPr txBox="1"/>
          <p:nvPr/>
        </p:nvSpPr>
        <p:spPr>
          <a:xfrm rot="16200000">
            <a:off x="-2692979" y="132291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chemeClr val="bg1"/>
                </a:solidFill>
              </a:rPr>
              <a:t>Gain ( In Decibel 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ECF0AE-8491-A965-3605-81A956B5A72E}"/>
              </a:ext>
            </a:extLst>
          </p:cNvPr>
          <p:cNvCxnSpPr>
            <a:cxnSpLocks/>
          </p:cNvCxnSpPr>
          <p:nvPr/>
        </p:nvCxnSpPr>
        <p:spPr>
          <a:xfrm flipV="1">
            <a:off x="354155" y="18056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4181A9-BB40-FB13-A3F3-E4D4019510C6}"/>
              </a:ext>
            </a:extLst>
          </p:cNvPr>
          <p:cNvSpPr txBox="1"/>
          <p:nvPr/>
        </p:nvSpPr>
        <p:spPr>
          <a:xfrm>
            <a:off x="5514441" y="59399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Frequency </a:t>
            </a:r>
            <a:endParaRPr lang="en-US" sz="1800" b="1" cap="non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5CDFC0-1F33-37BB-D4AD-E0BA312187E5}"/>
              </a:ext>
            </a:extLst>
          </p:cNvPr>
          <p:cNvCxnSpPr>
            <a:cxnSpLocks/>
          </p:cNvCxnSpPr>
          <p:nvPr/>
        </p:nvCxnSpPr>
        <p:spPr>
          <a:xfrm>
            <a:off x="6742484" y="612465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E15581-ABA4-3BBE-FD1E-9EA6E8B8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52" y="1395333"/>
            <a:ext cx="3152775" cy="971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8C950-44D3-FF79-E45F-F80247B096B2}"/>
              </a:ext>
            </a:extLst>
          </p:cNvPr>
          <p:cNvSpPr txBox="1"/>
          <p:nvPr/>
        </p:nvSpPr>
        <p:spPr>
          <a:xfrm>
            <a:off x="8176660" y="2312430"/>
            <a:ext cx="25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GBW=1.038 GHz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C5F251-08ED-F960-42CE-3342040A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952" y="1262760"/>
            <a:ext cx="3133725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1844B2-E937-8974-1352-0323A749367C}"/>
              </a:ext>
            </a:extLst>
          </p:cNvPr>
          <p:cNvSpPr txBox="1"/>
          <p:nvPr/>
        </p:nvSpPr>
        <p:spPr>
          <a:xfrm>
            <a:off x="8002728" y="2225962"/>
            <a:ext cx="254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GBW=1.038 GHz</a:t>
            </a:r>
            <a:endParaRPr lang="en-IN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BC437-6E21-EFF8-A303-B29D5A408A9E}"/>
              </a:ext>
            </a:extLst>
          </p:cNvPr>
          <p:cNvSpPr txBox="1"/>
          <p:nvPr/>
        </p:nvSpPr>
        <p:spPr>
          <a:xfrm>
            <a:off x="3047134" y="2429240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GBW=</a:t>
            </a:r>
            <a:r>
              <a:rPr lang="en-US" b="1" dirty="0">
                <a:solidFill>
                  <a:schemeClr val="bg1"/>
                </a:solidFill>
              </a:rPr>
              <a:t>955M</a:t>
            </a:r>
            <a:r>
              <a:rPr lang="en-US" b="1" cap="none" dirty="0">
                <a:solidFill>
                  <a:schemeClr val="bg1"/>
                </a:solidFill>
              </a:rPr>
              <a:t>Hz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2C67BF-590C-8A8D-0DED-77EC06E7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351" y="1265252"/>
            <a:ext cx="3143250" cy="1095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76E815-49F9-5F5C-0678-07A53F522246}"/>
              </a:ext>
            </a:extLst>
          </p:cNvPr>
          <p:cNvSpPr txBox="1"/>
          <p:nvPr/>
        </p:nvSpPr>
        <p:spPr>
          <a:xfrm>
            <a:off x="8147255" y="2346025"/>
            <a:ext cx="2111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GBW=955MHz</a:t>
            </a:r>
            <a:endParaRPr lang="en-IN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4A55A-C8EA-729C-341D-439979510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30" y="827424"/>
            <a:ext cx="10978279" cy="5112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FF68EC-13F5-BE5A-5DC0-C383FD4F4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924" y="3750690"/>
            <a:ext cx="2940433" cy="10127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44565E-B3E4-579E-8AB2-70C5CFFC3E75}"/>
              </a:ext>
            </a:extLst>
          </p:cNvPr>
          <p:cNvSpPr txBox="1"/>
          <p:nvPr/>
        </p:nvSpPr>
        <p:spPr>
          <a:xfrm>
            <a:off x="2102065" y="4797152"/>
            <a:ext cx="189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GBW=1.01GHz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Gain Margin=47°</a:t>
            </a:r>
            <a:endParaRPr lang="en-I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306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093"/>
              </p:ext>
            </p:extLst>
          </p:nvPr>
        </p:nvGraphicFramePr>
        <p:xfrm>
          <a:off x="2155422" y="1916832"/>
          <a:ext cx="8166012" cy="34561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7418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4128594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620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Gain&gt;1000 i.e. 60dB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Gain=1125 i.e. 61.03dB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9136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GBW=1GHz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GBW=1.01GHz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  <a:tr h="913698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Phase Margin &gt; 50°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Phase Margin = 47°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55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2155422" y="404664"/>
            <a:ext cx="8166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SUMMARY OF DESIGN OF SINGLE STAGE OPAMP</a:t>
            </a:r>
          </a:p>
        </p:txBody>
      </p:sp>
    </p:spTree>
    <p:extLst>
      <p:ext uri="{BB962C8B-B14F-4D97-AF65-F5344CB8AC3E}">
        <p14:creationId xmlns:p14="http://schemas.microsoft.com/office/powerpoint/2010/main" val="41493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F5F5D-C2CC-6B2B-6C9D-9529F337B916}"/>
              </a:ext>
            </a:extLst>
          </p:cNvPr>
          <p:cNvSpPr txBox="1"/>
          <p:nvPr/>
        </p:nvSpPr>
        <p:spPr>
          <a:xfrm>
            <a:off x="621804" y="332656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SUMMARY 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BD83C-C723-2B21-7820-22CD0E232E74}"/>
              </a:ext>
            </a:extLst>
          </p:cNvPr>
          <p:cNvSpPr txBox="1"/>
          <p:nvPr/>
        </p:nvSpPr>
        <p:spPr>
          <a:xfrm>
            <a:off x="621804" y="1052736"/>
            <a:ext cx="1056619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Designed and Simulated Various Circuits using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Gm over Id Method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such as :</a:t>
            </a:r>
          </a:p>
          <a:p>
            <a:r>
              <a:rPr lang="en-IN" sz="2800" b="0" i="0" dirty="0">
                <a:solidFill>
                  <a:srgbClr val="D1D5DB"/>
                </a:solidFill>
                <a:effectLst/>
                <a:latin typeface="Söhne"/>
              </a:rPr>
              <a:t>Common Source , Common Drain Amplifier , Current Mirror , CS Amplifier for Differential Pair Design , Differential Pair , Single Stage Op Amp , and Two Stage Op Amp</a:t>
            </a:r>
          </a:p>
          <a:p>
            <a:endParaRPr lang="en-IN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800" b="0" i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Software Used: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LTspice, Analog Designer Toolbox (ADT)</a:t>
            </a:r>
          </a:p>
          <a:p>
            <a:endParaRPr lang="en-US" sz="2800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sz="2800" b="0" i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Final Project: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Design and Simulation of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Two Stage Op Amp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with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Gain &gt; 1000 (60 dB)</a:t>
            </a:r>
          </a:p>
          <a:p>
            <a:pPr algn="l"/>
            <a:r>
              <a:rPr lang="en-US" sz="2800" b="0" i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Results: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All simulation results met the specifications.</a:t>
            </a:r>
          </a:p>
          <a:p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4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10198-55A5-E823-C74F-EB7D0579239D}"/>
              </a:ext>
            </a:extLst>
          </p:cNvPr>
          <p:cNvSpPr txBox="1"/>
          <p:nvPr/>
        </p:nvSpPr>
        <p:spPr>
          <a:xfrm>
            <a:off x="4222204" y="476672"/>
            <a:ext cx="5040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SPECIAL THANKS TO :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2DBB-4BD6-3F6D-99AC-BA4E384A2CBD}"/>
              </a:ext>
            </a:extLst>
          </p:cNvPr>
          <p:cNvSpPr txBox="1"/>
          <p:nvPr/>
        </p:nvSpPr>
        <p:spPr>
          <a:xfrm>
            <a:off x="3047278" y="1268760"/>
            <a:ext cx="60942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effectLst/>
                <a:latin typeface="Söhne"/>
              </a:rPr>
              <a:t>Dr. Saif Abrar Sir </a:t>
            </a:r>
          </a:p>
          <a:p>
            <a:pPr algn="ctr"/>
            <a:r>
              <a:rPr lang="en-US" dirty="0">
                <a:latin typeface="Söhne"/>
              </a:rPr>
              <a:t>Prof . Mohammad Jawaid Siddiqui Sir </a:t>
            </a:r>
          </a:p>
          <a:p>
            <a:pPr algn="ctr"/>
            <a:r>
              <a:rPr lang="en-US" dirty="0">
                <a:latin typeface="Söhne"/>
              </a:rPr>
              <a:t>Mudassir Sir </a:t>
            </a:r>
          </a:p>
          <a:p>
            <a:pPr algn="ctr"/>
            <a:r>
              <a:rPr lang="en-US" sz="2400" b="0" i="0" dirty="0">
                <a:effectLst/>
                <a:latin typeface="Söhne"/>
              </a:rPr>
              <a:t>Shamshul Haq Sir   </a:t>
            </a:r>
          </a:p>
          <a:p>
            <a:pPr algn="ctr"/>
            <a:r>
              <a:rPr lang="en-US" dirty="0">
                <a:latin typeface="Söhne"/>
              </a:rPr>
              <a:t>Mohd Kashif Sir </a:t>
            </a:r>
          </a:p>
          <a:p>
            <a:pPr algn="ctr"/>
            <a:r>
              <a:rPr lang="en-US" dirty="0">
                <a:latin typeface="Söhne"/>
              </a:rPr>
              <a:t>And My Internship Partners </a:t>
            </a:r>
          </a:p>
          <a:p>
            <a:pPr algn="ctr"/>
            <a:r>
              <a:rPr lang="en-US" dirty="0">
                <a:latin typeface="Söhne"/>
              </a:rPr>
              <a:t>Munazir Reza</a:t>
            </a:r>
          </a:p>
          <a:p>
            <a:pPr algn="ctr"/>
            <a:r>
              <a:rPr lang="en-US" dirty="0">
                <a:latin typeface="Söhne"/>
              </a:rPr>
              <a:t>Ayush Sharma </a:t>
            </a:r>
          </a:p>
          <a:p>
            <a:pPr algn="ctr"/>
            <a:r>
              <a:rPr lang="en-US" dirty="0">
                <a:latin typeface="Söhne"/>
              </a:rPr>
              <a:t>Mohsin Husain </a:t>
            </a:r>
          </a:p>
          <a:p>
            <a:pPr algn="ctr"/>
            <a:r>
              <a:rPr lang="en-US" dirty="0">
                <a:latin typeface="Söhne"/>
              </a:rPr>
              <a:t>&amp;</a:t>
            </a:r>
          </a:p>
          <a:p>
            <a:pPr algn="ctr"/>
            <a:r>
              <a:rPr lang="en-US" dirty="0">
                <a:latin typeface="Söhne"/>
              </a:rPr>
              <a:t>My Parents </a:t>
            </a:r>
          </a:p>
          <a:p>
            <a:r>
              <a:rPr lang="en-US" dirty="0">
                <a:latin typeface="Söhne"/>
              </a:rPr>
              <a:t>	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5E33C-9FBD-3153-EBF0-4B2226DECF63}"/>
              </a:ext>
            </a:extLst>
          </p:cNvPr>
          <p:cNvSpPr txBox="1"/>
          <p:nvPr/>
        </p:nvSpPr>
        <p:spPr>
          <a:xfrm>
            <a:off x="5158308" y="5769555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THANK YOU 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523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F9DC80D-B0D5-13AE-6E91-BFFF66A8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0" y="364780"/>
            <a:ext cx="9733444" cy="589880"/>
          </a:xfrm>
        </p:spPr>
        <p:txBody>
          <a:bodyPr>
            <a:noAutofit/>
          </a:bodyPr>
          <a:lstStyle/>
          <a:p>
            <a:r>
              <a:rPr lang="en-IN" sz="4000" u="sng" dirty="0"/>
              <a:t>WEEK 3 INTERNSHIP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E0238-FDC3-19AD-D476-47D0FC1883C8}"/>
              </a:ext>
            </a:extLst>
          </p:cNvPr>
          <p:cNvSpPr txBox="1"/>
          <p:nvPr/>
        </p:nvSpPr>
        <p:spPr>
          <a:xfrm>
            <a:off x="1223607" y="954660"/>
            <a:ext cx="10090677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sz="2800" b="0" i="0" u="sng" dirty="0">
                <a:solidFill>
                  <a:srgbClr val="FFFF00"/>
                </a:solidFill>
                <a:effectLst/>
                <a:latin typeface="Söhne"/>
              </a:rPr>
              <a:t>Design constraint:  </a:t>
            </a:r>
            <a:r>
              <a:rPr lang="en-US" sz="2800" b="0" i="0" dirty="0">
                <a:effectLst/>
                <a:latin typeface="Söhne"/>
              </a:rPr>
              <a:t>Optimized W/L ratio and using unit devices in circuit design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Designed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Common Source Amplifier</a:t>
            </a:r>
            <a:r>
              <a:rPr lang="en-US" sz="2800" b="0" i="0" dirty="0">
                <a:effectLst/>
                <a:latin typeface="Söhne"/>
              </a:rPr>
              <a:t>,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Differential Pair</a:t>
            </a:r>
            <a:r>
              <a:rPr lang="en-US" sz="2800" b="0" i="0" dirty="0">
                <a:effectLst/>
                <a:latin typeface="Söhne"/>
              </a:rPr>
              <a:t>, and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Single-Stage Op Amp</a:t>
            </a:r>
            <a:r>
              <a:rPr lang="en-US" sz="2800" b="0" i="0" dirty="0">
                <a:effectLst/>
                <a:latin typeface="Söhne"/>
              </a:rPr>
              <a:t> with GBW = 1GHz.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 Designed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Söhne"/>
              </a:rPr>
              <a:t>a Two-Stage Op Amp </a:t>
            </a:r>
            <a:r>
              <a:rPr lang="en-US" sz="2800" b="0" i="0" dirty="0">
                <a:effectLst/>
                <a:latin typeface="Söhne"/>
              </a:rPr>
              <a:t>with a gain &gt; 60dB using the Gm over Id method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2746-0332-D276-EF02-F1D4D748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4,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7A6A-86C9-32D6-709F-2BB32E838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INTERNSHIP WORK</a:t>
            </a:r>
          </a:p>
        </p:txBody>
      </p:sp>
    </p:spTree>
    <p:extLst>
      <p:ext uri="{BB962C8B-B14F-4D97-AF65-F5344CB8AC3E}">
        <p14:creationId xmlns:p14="http://schemas.microsoft.com/office/powerpoint/2010/main" val="22011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2278063" y="188913"/>
            <a:ext cx="9910762" cy="758825"/>
          </a:xfrm>
        </p:spPr>
        <p:txBody>
          <a:bodyPr>
            <a:normAutofit fontScale="90000"/>
          </a:bodyPr>
          <a:lstStyle/>
          <a:p>
            <a:br>
              <a:rPr lang="en-US" u="sng" dirty="0"/>
            </a:br>
            <a:endParaRPr lang="en-US" u="sng" dirty="0"/>
          </a:p>
        </p:txBody>
      </p:sp>
      <p:pic>
        <p:nvPicPr>
          <p:cNvPr id="1026" name="Picture 2" descr="ADT - Home">
            <a:extLst>
              <a:ext uri="{FF2B5EF4-FFF2-40B4-BE49-F238E27FC236}">
                <a16:creationId xmlns:a16="http://schemas.microsoft.com/office/drawing/2014/main" id="{BF3945E6-A4B3-7245-903B-F77270FB7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50" b="32150"/>
          <a:stretch/>
        </p:blipFill>
        <p:spPr bwMode="auto">
          <a:xfrm>
            <a:off x="2566020" y="764704"/>
            <a:ext cx="68580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D29E3A-454D-02A2-C38E-04D726FD2917}"/>
              </a:ext>
            </a:extLst>
          </p:cNvPr>
          <p:cNvSpPr txBox="1"/>
          <p:nvPr/>
        </p:nvSpPr>
        <p:spPr>
          <a:xfrm>
            <a:off x="3039485" y="3356719"/>
            <a:ext cx="61098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designing circuits , NMOS AND PMOS parameter charts are required .</a:t>
            </a:r>
          </a:p>
          <a:p>
            <a:endParaRPr lang="en-IN" dirty="0"/>
          </a:p>
          <a:p>
            <a:r>
              <a:rPr lang="en-IN" dirty="0"/>
              <a:t>Here , ADT is used to generate the Parameter Charts for NMOS and PMOS for 180nm Technology </a:t>
            </a:r>
          </a:p>
        </p:txBody>
      </p:sp>
    </p:spTree>
    <p:extLst>
      <p:ext uri="{BB962C8B-B14F-4D97-AF65-F5344CB8AC3E}">
        <p14:creationId xmlns:p14="http://schemas.microsoft.com/office/powerpoint/2010/main" val="39059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2278063" y="188913"/>
            <a:ext cx="9910762" cy="758825"/>
          </a:xfrm>
        </p:spPr>
        <p:txBody>
          <a:bodyPr>
            <a:normAutofit fontScale="90000"/>
          </a:bodyPr>
          <a:lstStyle/>
          <a:p>
            <a:br>
              <a:rPr lang="en-US" u="sng" dirty="0"/>
            </a:b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EF59C-9F44-EB08-C49F-1C48086A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508034"/>
            <a:ext cx="10111608" cy="5841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7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2001</TotalTime>
  <Words>1885</Words>
  <Application>Microsoft Office PowerPoint</Application>
  <PresentationFormat>Custom</PresentationFormat>
  <Paragraphs>318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Söhne</vt:lpstr>
      <vt:lpstr>Tech 16x9</vt:lpstr>
      <vt:lpstr>ANALOG DESIGN INTERNSHIP</vt:lpstr>
      <vt:lpstr>INTERNSHIP OBJECTIVES</vt:lpstr>
      <vt:lpstr>INTERNSHIP OVERVIEW </vt:lpstr>
      <vt:lpstr>WEEK 1 INTERNSHIP OVERVIEW</vt:lpstr>
      <vt:lpstr>WEEK 2 INTERNSHIP OVERVIEW</vt:lpstr>
      <vt:lpstr>WEEK 3 INTERNSHIP OVERVIEW</vt:lpstr>
      <vt:lpstr>WEEK 4, 5</vt:lpstr>
      <vt:lpstr> </vt:lpstr>
      <vt:lpstr> </vt:lpstr>
      <vt:lpstr>COMMON SOURCE AMPLIFIER using Gm over Id Method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SOURCE AMPLIFIER for Design of Differential Pair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DIFFERENTIAL PAIR DESIGN ( Gm over Id Method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SATGE OPAMP DESIGN (Gm over Id Method)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OF TWO  SATGE OPAMP (Gm over Id Method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Afzal Malik</dc:creator>
  <cp:lastModifiedBy>Afzal Malik</cp:lastModifiedBy>
  <cp:revision>95</cp:revision>
  <dcterms:created xsi:type="dcterms:W3CDTF">2023-06-10T05:12:29Z</dcterms:created>
  <dcterms:modified xsi:type="dcterms:W3CDTF">2023-07-11T15:45:33Z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