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59" r:id="rId7"/>
    <p:sldId id="262" r:id="rId8"/>
    <p:sldId id="286" r:id="rId9"/>
    <p:sldId id="317" r:id="rId10"/>
    <p:sldId id="318" r:id="rId11"/>
    <p:sldId id="333" r:id="rId12"/>
    <p:sldId id="320" r:id="rId13"/>
    <p:sldId id="281" r:id="rId14"/>
    <p:sldId id="334" r:id="rId15"/>
    <p:sldId id="322" r:id="rId16"/>
    <p:sldId id="328" r:id="rId17"/>
    <p:sldId id="329" r:id="rId18"/>
    <p:sldId id="330" r:id="rId19"/>
    <p:sldId id="331" r:id="rId20"/>
    <p:sldId id="332" r:id="rId21"/>
    <p:sldId id="335" r:id="rId22"/>
    <p:sldId id="316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8B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F96E0-85C6-4E97-B9A4-4EDF23B7257E}" v="10" dt="2023-06-20T07:27:36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758" y="-171400"/>
            <a:ext cx="9234641" cy="2412752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861724" cy="2901032"/>
          </a:xfrm>
        </p:spPr>
        <p:txBody>
          <a:bodyPr>
            <a:normAutofit/>
          </a:bodyPr>
          <a:lstStyle/>
          <a:p>
            <a:r>
              <a:rPr lang="en-US" dirty="0"/>
              <a:t>Internship under </a:t>
            </a:r>
            <a:r>
              <a:rPr lang="en-US" dirty="0">
                <a:solidFill>
                  <a:srgbClr val="FFFF00"/>
                </a:solidFill>
              </a:rPr>
              <a:t>dr gs javed sir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INTERN NAME</a:t>
            </a:r>
            <a:r>
              <a:rPr lang="en-US" sz="1600" dirty="0">
                <a:solidFill>
                  <a:srgbClr val="FFFF00"/>
                </a:solidFill>
              </a:rPr>
              <a:t> -  </a:t>
            </a:r>
            <a:r>
              <a:rPr lang="en-US" sz="1600" dirty="0">
                <a:solidFill>
                  <a:schemeClr val="tx1"/>
                </a:solidFill>
              </a:rPr>
              <a:t>AFZAL MALIK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College/UNIVERSITY</a:t>
            </a:r>
            <a:r>
              <a:rPr lang="en-US" sz="1600" dirty="0">
                <a:solidFill>
                  <a:srgbClr val="FFFF00"/>
                </a:solidFill>
              </a:rPr>
              <a:t> –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ZAKIR HUSAIN COLLEGE OF ENGG. &amp; TECH.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ALIGARH MUSLIM UNIVERSITY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COURSE</a:t>
            </a:r>
            <a:r>
              <a:rPr lang="en-US" sz="1600" dirty="0">
                <a:solidFill>
                  <a:srgbClr val="FFFF00"/>
                </a:solidFill>
              </a:rPr>
              <a:t>-</a:t>
            </a:r>
            <a:r>
              <a:rPr lang="en-US" sz="1600" dirty="0">
                <a:solidFill>
                  <a:schemeClr val="tx1"/>
                </a:solidFill>
              </a:rPr>
              <a:t> BACHELOR OF TECHNOLOGY (ELECTRONICS ENGG.)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YEAR</a:t>
            </a:r>
            <a:r>
              <a:rPr lang="en-US" sz="1600" dirty="0">
                <a:solidFill>
                  <a:srgbClr val="FFFF00"/>
                </a:solidFill>
              </a:rPr>
              <a:t> – </a:t>
            </a:r>
            <a:r>
              <a:rPr lang="en-US" sz="1600" dirty="0">
                <a:solidFill>
                  <a:schemeClr val="tx1"/>
                </a:solidFill>
              </a:rPr>
              <a:t>SECOND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279DBA-F7A2-F3A1-50C3-EC1D0B6992D2}"/>
              </a:ext>
            </a:extLst>
          </p:cNvPr>
          <p:cNvSpPr txBox="1"/>
          <p:nvPr/>
        </p:nvSpPr>
        <p:spPr>
          <a:xfrm>
            <a:off x="2422004" y="288511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SCHEMATIC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63B7A-AC6D-FF1B-8AAF-61DF0C8E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1" y="908720"/>
            <a:ext cx="11441982" cy="53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-170284" y="355779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14090"/>
              </p:ext>
            </p:extLst>
          </p:nvPr>
        </p:nvGraphicFramePr>
        <p:xfrm>
          <a:off x="6094412" y="1829746"/>
          <a:ext cx="5825686" cy="231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2945366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6677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66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Iref= 50uA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Iref= 50uA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Id(M4) = 500uA 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Id(M3) = 500uA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Id(M4) = 500uA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Id(M3) = 500uA 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5813212" y="355779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u="sng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86A93-83C4-38BC-C910-A16D579C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22" y="1700808"/>
            <a:ext cx="541829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1964" y="-963488"/>
            <a:ext cx="9195370" cy="2880320"/>
          </a:xfrm>
        </p:spPr>
        <p:txBody>
          <a:bodyPr/>
          <a:lstStyle/>
          <a:p>
            <a:r>
              <a:rPr lang="en-US" dirty="0"/>
              <a:t>DIFFERENTIAL PAIR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287421"/>
            <a:ext cx="7717591" cy="26642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GBW</a:t>
            </a:r>
            <a:r>
              <a:rPr lang="en-US" cap="none" dirty="0">
                <a:solidFill>
                  <a:srgbClr val="FFFF00"/>
                </a:solidFill>
              </a:rPr>
              <a:t>= 1GHz </a:t>
            </a:r>
          </a:p>
          <a:p>
            <a:r>
              <a:rPr lang="en-US" cap="none" dirty="0">
                <a:solidFill>
                  <a:srgbClr val="FFFF00"/>
                </a:solidFill>
              </a:rPr>
              <a:t> </a:t>
            </a:r>
          </a:p>
          <a:p>
            <a:r>
              <a:rPr lang="en-US" cap="none" dirty="0">
                <a:solidFill>
                  <a:srgbClr val="FFFF00"/>
                </a:solidFill>
              </a:rPr>
              <a:t>Gain = 10 at 100 MHz frequency</a:t>
            </a:r>
          </a:p>
        </p:txBody>
      </p:sp>
    </p:spTree>
    <p:extLst>
      <p:ext uri="{BB962C8B-B14F-4D97-AF65-F5344CB8AC3E}">
        <p14:creationId xmlns:p14="http://schemas.microsoft.com/office/powerpoint/2010/main" val="15636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279DBA-F7A2-F3A1-50C3-EC1D0B6992D2}"/>
              </a:ext>
            </a:extLst>
          </p:cNvPr>
          <p:cNvSpPr txBox="1"/>
          <p:nvPr/>
        </p:nvSpPr>
        <p:spPr>
          <a:xfrm>
            <a:off x="2422004" y="116632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SCHEMATIC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C3054-B1BF-45CB-3C44-EC68D280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908720"/>
            <a:ext cx="11289194" cy="53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FBBD2-6F45-691A-D229-1EAD1054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838238"/>
            <a:ext cx="5631668" cy="33454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F4887-E188-C98E-42A7-8BEF70A9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73" y="815114"/>
            <a:ext cx="3394658" cy="31960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2DDC23-09C9-5EE8-EDCA-31505FDD8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036" y="4653136"/>
            <a:ext cx="6588166" cy="12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FREQUENCY RESPONSE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4798268" y="6201609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none" dirty="0">
                <a:solidFill>
                  <a:srgbClr val="FFFF00"/>
                </a:solidFill>
              </a:rPr>
              <a:t>GBW=1.0987GHz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B6302-12C8-4EAB-B79B-FB178C96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837029"/>
            <a:ext cx="11350997" cy="5177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8533C-66DA-C0BC-8204-5344338B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2996952"/>
            <a:ext cx="2956816" cy="11507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6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FREQUENCY RESPONSE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4366220" y="6138598"/>
            <a:ext cx="6106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AT 100MHz Gain = 10.647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cap="none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C5C20-1C6A-7C9C-289C-3DA57BEA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15" y="833030"/>
            <a:ext cx="11264193" cy="5138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E25C4D-9A1D-4A41-6904-CDC626E7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1628800"/>
            <a:ext cx="2994920" cy="12421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624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TRANSIENT ANALYSIS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1125860" y="6046070"/>
            <a:ext cx="11305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10mV signal is given at 100MHz then we can observe from here Gain is nearly 10 </a:t>
            </a:r>
          </a:p>
          <a:p>
            <a:endParaRPr lang="en-US" cap="none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7B75C-FD55-BFE8-22FF-FB1A587A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7" y="736826"/>
            <a:ext cx="11639029" cy="53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489"/>
              </p:ext>
            </p:extLst>
          </p:nvPr>
        </p:nvGraphicFramePr>
        <p:xfrm>
          <a:off x="3063244" y="2060848"/>
          <a:ext cx="5825686" cy="231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2945366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6677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66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GBW=1GHz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GBW=1.09GHz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Gain 10 at 100MHz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Gain 10.647 at 100MHz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2710036" y="764704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u="sn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2850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E2823D-FF79-16C7-3585-9CB053A44B86}"/>
              </a:ext>
            </a:extLst>
          </p:cNvPr>
          <p:cNvSpPr txBox="1"/>
          <p:nvPr/>
        </p:nvSpPr>
        <p:spPr>
          <a:xfrm>
            <a:off x="3574132" y="2636912"/>
            <a:ext cx="5918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3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7984"/>
            <a:ext cx="10360501" cy="1223963"/>
          </a:xfrm>
        </p:spPr>
        <p:txBody>
          <a:bodyPr/>
          <a:lstStyle/>
          <a:p>
            <a:r>
              <a:rPr lang="en-US" u="sng" dirty="0"/>
              <a:t>WEEK 3 INTERNSHIP 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48450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Differential Pair </a:t>
            </a:r>
            <a:r>
              <a:rPr lang="en-US" dirty="0"/>
              <a:t>simulation</a:t>
            </a:r>
          </a:p>
          <a:p>
            <a:r>
              <a:rPr lang="en-US" dirty="0">
                <a:solidFill>
                  <a:srgbClr val="FFFF00"/>
                </a:solidFill>
              </a:rPr>
              <a:t>Current Mirror </a:t>
            </a:r>
            <a:r>
              <a:rPr lang="en-US" dirty="0"/>
              <a:t>simulation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DESIGN CONSTRAINT IS TO USE UNIT DEVICES 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SOFTWARE USED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LT Spice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675456"/>
            <a:ext cx="8938472" cy="2764335"/>
          </a:xfrm>
        </p:spPr>
        <p:txBody>
          <a:bodyPr/>
          <a:lstStyle/>
          <a:p>
            <a:r>
              <a:rPr lang="en-US" dirty="0"/>
              <a:t>SIMPLE CURRENT MIRROR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564904"/>
            <a:ext cx="7357551" cy="23290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Iref=50uA is used for Id(M2) =500uA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470" y="-531440"/>
            <a:ext cx="10792549" cy="1368152"/>
          </a:xfrm>
        </p:spPr>
        <p:txBody>
          <a:bodyPr/>
          <a:lstStyle/>
          <a:p>
            <a:pPr algn="ctr"/>
            <a:r>
              <a:rPr lang="en-US" u="sng" dirty="0"/>
              <a:t>SCHEMATIC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FD629-490E-DECC-76DA-455088C6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980728"/>
            <a:ext cx="11136406" cy="52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-170284" y="355779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2895A-0031-65AF-2BEE-D530FABC3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8135"/>
          <a:stretch/>
        </p:blipFill>
        <p:spPr>
          <a:xfrm>
            <a:off x="412440" y="1196752"/>
            <a:ext cx="4941438" cy="4464496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9251"/>
              </p:ext>
            </p:extLst>
          </p:nvPr>
        </p:nvGraphicFramePr>
        <p:xfrm>
          <a:off x="6094412" y="1829746"/>
          <a:ext cx="582568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2945366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6677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66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Iref= Id(M1) = 50uA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Iref= Id(M1) = 50uA 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Id(M2) = 500uA 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Id(M2) = 500uA 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5813212" y="355779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u="sn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900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675456"/>
            <a:ext cx="8938472" cy="2764335"/>
          </a:xfrm>
        </p:spPr>
        <p:txBody>
          <a:bodyPr/>
          <a:lstStyle/>
          <a:p>
            <a:r>
              <a:rPr lang="en-US" dirty="0"/>
              <a:t>SIMPLE CURRENT MIRROR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564904"/>
            <a:ext cx="7357551" cy="2329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Iref=50uA is used for Id(M2) =500uA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F28F1-5E5D-63FD-D292-C4FDAEC63398}"/>
              </a:ext>
            </a:extLst>
          </p:cNvPr>
          <p:cNvSpPr txBox="1"/>
          <p:nvPr/>
        </p:nvSpPr>
        <p:spPr>
          <a:xfrm>
            <a:off x="2031640" y="4879586"/>
            <a:ext cx="75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: Ideal Current Source is replaced by Diode connected PMOS</a:t>
            </a:r>
          </a:p>
        </p:txBody>
      </p:sp>
    </p:spTree>
    <p:extLst>
      <p:ext uri="{BB962C8B-B14F-4D97-AF65-F5344CB8AC3E}">
        <p14:creationId xmlns:p14="http://schemas.microsoft.com/office/powerpoint/2010/main" val="38296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470" y="-531440"/>
            <a:ext cx="10792549" cy="1368152"/>
          </a:xfrm>
        </p:spPr>
        <p:txBody>
          <a:bodyPr/>
          <a:lstStyle/>
          <a:p>
            <a:pPr algn="ctr"/>
            <a:r>
              <a:rPr lang="en-US" u="sng" dirty="0"/>
              <a:t>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561DD-DC62-9DC0-32F6-5F77DC13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" y="980728"/>
            <a:ext cx="11369019" cy="53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-170284" y="355779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35470"/>
              </p:ext>
            </p:extLst>
          </p:nvPr>
        </p:nvGraphicFramePr>
        <p:xfrm>
          <a:off x="6094412" y="1829746"/>
          <a:ext cx="582568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2945366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6677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66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Iref= Id(M1) = 50uA </a:t>
                      </a:r>
                    </a:p>
                    <a:p>
                      <a:pPr algn="ctr"/>
                      <a:r>
                        <a:rPr lang="en-US" dirty="0"/>
                        <a:t> Id(M3) = 50uA 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Iref= Id(M1) = 50uA </a:t>
                      </a:r>
                      <a:endParaRPr lang="en-IN" dirty="0"/>
                    </a:p>
                    <a:p>
                      <a:pPr algn="ctr"/>
                      <a:r>
                        <a:rPr lang="en-US" dirty="0"/>
                        <a:t>Id(M3) = 50uA 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Id(M2) = 500uA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Id(M2) = 500uA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5813212" y="355779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u="sng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EDF7B-DE17-3D7E-B280-63723A01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700808"/>
            <a:ext cx="524739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675456"/>
            <a:ext cx="8938472" cy="2764335"/>
          </a:xfrm>
        </p:spPr>
        <p:txBody>
          <a:bodyPr/>
          <a:lstStyle/>
          <a:p>
            <a:r>
              <a:rPr lang="en-US" dirty="0"/>
              <a:t>CASCODE CURRENT MIRROR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564904"/>
            <a:ext cx="7357551" cy="23290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Iref=50uA is used for Id(M2) =500uA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0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704</TotalTime>
  <Words>356</Words>
  <Application>Microsoft Office PowerPoint</Application>
  <PresentationFormat>Custom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WEEK 3</vt:lpstr>
      <vt:lpstr>WEEK 3 INTERNSHIP TASK</vt:lpstr>
      <vt:lpstr>SIMPLE CURRENT MIRROR</vt:lpstr>
      <vt:lpstr>SCHEMATIC</vt:lpstr>
      <vt:lpstr>PowerPoint Presentation</vt:lpstr>
      <vt:lpstr>SIMPLE CURRENT MIRROR</vt:lpstr>
      <vt:lpstr>SCHEMATIC</vt:lpstr>
      <vt:lpstr>PowerPoint Presentation</vt:lpstr>
      <vt:lpstr>CASCODE CURRENT MIRROR</vt:lpstr>
      <vt:lpstr>PowerPoint Presentation</vt:lpstr>
      <vt:lpstr>PowerPoint Presentation</vt:lpstr>
      <vt:lpstr>DIFFERENTIAL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Afzal Malik</dc:creator>
  <cp:lastModifiedBy>Afzal Malik</cp:lastModifiedBy>
  <cp:revision>8</cp:revision>
  <dcterms:created xsi:type="dcterms:W3CDTF">2023-06-10T05:12:29Z</dcterms:created>
  <dcterms:modified xsi:type="dcterms:W3CDTF">2023-06-23T19:01:04Z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