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72" r:id="rId5"/>
    <p:sldId id="280" r:id="rId6"/>
    <p:sldId id="283" r:id="rId7"/>
    <p:sldId id="281" r:id="rId8"/>
    <p:sldId id="286" r:id="rId9"/>
    <p:sldId id="290" r:id="rId10"/>
    <p:sldId id="291" r:id="rId11"/>
    <p:sldId id="293" r:id="rId12"/>
    <p:sldId id="320" r:id="rId13"/>
    <p:sldId id="296" r:id="rId14"/>
    <p:sldId id="298" r:id="rId15"/>
    <p:sldId id="299" r:id="rId16"/>
    <p:sldId id="321" r:id="rId17"/>
    <p:sldId id="324" r:id="rId18"/>
    <p:sldId id="322" r:id="rId19"/>
    <p:sldId id="323" r:id="rId20"/>
    <p:sldId id="326" r:id="rId21"/>
    <p:sldId id="325" r:id="rId22"/>
    <p:sldId id="327" r:id="rId23"/>
    <p:sldId id="316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C7F81E-F550-4AD3-9F63-89BD83C1B982}" v="25" dt="2023-06-21T14:18:28.9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1042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6/27/2023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6/27/2023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6/27/2023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6/27/2023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6/27/2023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6/27/2023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6/27/2023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6/27/2023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6/27/2023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6/27/2023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13892" y="188640"/>
            <a:ext cx="8938472" cy="2764335"/>
          </a:xfrm>
        </p:spPr>
        <p:txBody>
          <a:bodyPr/>
          <a:lstStyle/>
          <a:p>
            <a:r>
              <a:rPr lang="en-US" dirty="0"/>
              <a:t>DESIGN OF </a:t>
            </a:r>
            <a:r>
              <a:rPr lang="en-US" dirty="0">
                <a:solidFill>
                  <a:srgbClr val="FF0000"/>
                </a:solidFill>
              </a:rPr>
              <a:t>COMMON SOURCE AMPLIFIER</a:t>
            </a:r>
            <a:r>
              <a:rPr lang="en-US" dirty="0"/>
              <a:t> (REDESIGNED)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57908" y="3294559"/>
            <a:ext cx="7069519" cy="122093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As w/l ratio was very high in previous design approach and simulations result were not exactly matching the specification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1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0FF115-7764-01D9-16F2-B0A0AAEFF41E}"/>
              </a:ext>
            </a:extLst>
          </p:cNvPr>
          <p:cNvSpPr txBox="1"/>
          <p:nvPr/>
        </p:nvSpPr>
        <p:spPr>
          <a:xfrm>
            <a:off x="981844" y="260648"/>
            <a:ext cx="62509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SCHEMATIC IN LT SPICE</a:t>
            </a:r>
            <a:endParaRPr lang="en-US" sz="24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A5AA7-6F50-9146-D55C-B70D50E54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90" y="1196752"/>
            <a:ext cx="10678043" cy="503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5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650FE2-B115-7F3D-1BB3-0A3F81A35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996" y="404664"/>
            <a:ext cx="7106509" cy="17176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B3E87A-35AE-CED8-FA2B-35D23B439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88" y="2564904"/>
            <a:ext cx="4692262" cy="3221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4757C1-7AB5-7F18-17ED-F9EE8218F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444" y="2565715"/>
            <a:ext cx="5143946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3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5D30B0-C6A4-BAE8-512D-9DFE3D1D7B3E}"/>
              </a:ext>
            </a:extLst>
          </p:cNvPr>
          <p:cNvSpPr txBox="1"/>
          <p:nvPr/>
        </p:nvSpPr>
        <p:spPr>
          <a:xfrm>
            <a:off x="3790156" y="213995"/>
            <a:ext cx="61068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TRANSIENT ANALYSIS IN LT SPICE</a:t>
            </a:r>
            <a:endParaRPr lang="en-US" sz="24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698FF-B00E-580A-E109-8049F6A27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44" y="1124744"/>
            <a:ext cx="11278989" cy="514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8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1884" y="-1063527"/>
            <a:ext cx="8938472" cy="2764335"/>
          </a:xfrm>
        </p:spPr>
        <p:txBody>
          <a:bodyPr/>
          <a:lstStyle/>
          <a:p>
            <a:r>
              <a:rPr lang="en-US" dirty="0"/>
              <a:t>COMMON SOURCE AMPLIFIER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85900" y="2132856"/>
            <a:ext cx="7920880" cy="24482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NMOS AND CURRENT SOURCE LOAD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Model file : 180</a:t>
            </a:r>
            <a:r>
              <a:rPr lang="en-US" cap="none" dirty="0">
                <a:solidFill>
                  <a:srgbClr val="FF0000"/>
                </a:solidFill>
              </a:rPr>
              <a:t>n</a:t>
            </a:r>
          </a:p>
          <a:p>
            <a:endParaRPr lang="en-US" cap="none" dirty="0">
              <a:solidFill>
                <a:srgbClr val="FF0000"/>
              </a:solidFill>
            </a:endParaRPr>
          </a:p>
          <a:p>
            <a:r>
              <a:rPr lang="en-US" u="sng" cap="none" dirty="0">
                <a:solidFill>
                  <a:srgbClr val="FFFF00"/>
                </a:solidFill>
              </a:rPr>
              <a:t>SPECIFICATIONS</a:t>
            </a:r>
          </a:p>
          <a:p>
            <a:endParaRPr lang="en-US" u="sng" cap="none" dirty="0">
              <a:solidFill>
                <a:srgbClr val="FFFF00"/>
              </a:solidFill>
            </a:endParaRPr>
          </a:p>
          <a:p>
            <a:r>
              <a:rPr lang="en-US" cap="none" dirty="0">
                <a:solidFill>
                  <a:srgbClr val="FFFF00"/>
                </a:solidFill>
              </a:rPr>
              <a:t>GBW=1GHz , Gain = 10 at 100MHz</a:t>
            </a:r>
            <a:endParaRPr lang="en-US" u="sng" cap="none" dirty="0">
              <a:solidFill>
                <a:srgbClr val="FFFF00"/>
              </a:solidFill>
            </a:endParaRPr>
          </a:p>
          <a:p>
            <a:endParaRPr lang="en-US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02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F07050-7472-FD5F-A3BC-06F7A4A618A3}"/>
                  </a:ext>
                </a:extLst>
              </p:cNvPr>
              <p:cNvSpPr txBox="1"/>
              <p:nvPr/>
            </p:nvSpPr>
            <p:spPr>
              <a:xfrm>
                <a:off x="1053852" y="-9331"/>
                <a:ext cx="10189132" cy="6982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/>
                  <a:t>CALCULATIONS</a:t>
                </a:r>
              </a:p>
              <a:p>
                <a:r>
                  <a:rPr lang="en-US" sz="3200" cap="none" dirty="0">
                    <a:solidFill>
                      <a:srgbClr val="FFFF00"/>
                    </a:solidFill>
                  </a:rPr>
                  <a:t>GBW=1GHz , Gain = 10 at 100MHz</a:t>
                </a:r>
                <a:endParaRPr lang="en-US" sz="3200" u="sng" cap="none" dirty="0">
                  <a:solidFill>
                    <a:srgbClr val="FFFF00"/>
                  </a:solidFill>
                </a:endParaRPr>
              </a:p>
              <a:p>
                <a:r>
                  <a:rPr lang="en-US" sz="2800" dirty="0"/>
                  <a:t>LET </a:t>
                </a:r>
                <a:r>
                  <a:rPr lang="en-US" sz="2800" dirty="0">
                    <a:solidFill>
                      <a:srgbClr val="FFFF00"/>
                    </a:solidFill>
                  </a:rPr>
                  <a:t>Gm=2mS </a:t>
                </a:r>
                <a:r>
                  <a:rPr lang="en-US" sz="2800" dirty="0"/>
                  <a:t>(Practical value range 1-3 S given by Javed Sir)	</a:t>
                </a:r>
              </a:p>
              <a:p>
                <a:r>
                  <a:rPr lang="en-US" sz="2800" dirty="0"/>
                  <a:t>USING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solidFill>
                          <a:srgbClr val="FFFF00"/>
                        </a:solidFill>
                      </a:rPr>
                      <m:t>C</m:t>
                    </m:r>
                    <m:r>
                      <m:rPr>
                        <m:nor/>
                      </m:rPr>
                      <a:rPr lang="en-US" sz="2800" baseline="-25000" dirty="0">
                        <a:solidFill>
                          <a:srgbClr val="FFFF00"/>
                        </a:solidFill>
                      </a:rPr>
                      <m:t>L</m:t>
                    </m:r>
                    <m:r>
                      <a:rPr lang="en-US" sz="2800" i="1" baseline="-25000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FFFF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𝐺𝑚</m:t>
                        </m:r>
                      </m:num>
                      <m:den>
                        <m:r>
                          <a:rPr lang="en-IN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IN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𝐺𝐵𝑊</m:t>
                        </m:r>
                      </m:den>
                    </m:f>
                  </m:oMath>
                </a14:m>
                <a:r>
                  <a:rPr lang="en-US" sz="2800" dirty="0"/>
                  <a:t>	</a:t>
                </a:r>
                <a:r>
                  <a:rPr lang="en-US" sz="2800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solidFill>
                          <a:srgbClr val="FFFF00"/>
                        </a:solidFill>
                      </a:rPr>
                      <m:t>C</m:t>
                    </m:r>
                    <m:r>
                      <m:rPr>
                        <m:nor/>
                      </m:rPr>
                      <a:rPr lang="en-US" sz="2800" baseline="-25000" dirty="0">
                        <a:solidFill>
                          <a:srgbClr val="FFFF00"/>
                        </a:solidFill>
                      </a:rPr>
                      <m:t>L</m:t>
                    </m:r>
                  </m:oMath>
                </a14:m>
                <a:r>
                  <a:rPr lang="en-US" sz="2800" dirty="0"/>
                  <a:t> =0.318pF   (assume 0.3pF)</a:t>
                </a:r>
              </a:p>
              <a:p>
                <a:r>
                  <a:rPr lang="en-US" sz="2800" dirty="0"/>
                  <a:t>Now by Back calculation ,</a:t>
                </a:r>
              </a:p>
              <a:p>
                <a14:m>
                  <m:oMath xmlns:m="http://schemas.openxmlformats.org/officeDocument/2006/math">
                    <m:r>
                      <a:rPr lang="en-IN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𝐺𝑚</m:t>
                    </m:r>
                  </m:oMath>
                </a14:m>
                <a:r>
                  <a:rPr lang="en-US" sz="2800" dirty="0">
                    <a:solidFill>
                      <a:srgbClr val="FFFF00"/>
                    </a:solidFill>
                  </a:rPr>
                  <a:t>=</a:t>
                </a:r>
                <a:r>
                  <a:rPr lang="en-IN" sz="2800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IN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𝐺𝐵𝑊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FF00"/>
                        </a:solidFill>
                      </a:rPr>
                      <m:t>C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srgbClr val="FFFF00"/>
                        </a:solidFill>
                      </a:rPr>
                      <m:t>L</m:t>
                    </m:r>
                  </m:oMath>
                </a14:m>
                <a:r>
                  <a:rPr lang="en-US" sz="2800" dirty="0"/>
                  <a:t> =1.884mS</a:t>
                </a:r>
              </a:p>
              <a:p>
                <a:r>
                  <a:rPr lang="en-US" sz="2800" dirty="0"/>
                  <a:t>(For nmos) Vov=0.2V      Vgs=0.65V	</a:t>
                </a:r>
                <a:r>
                  <a:rPr lang="en-US" sz="2800" dirty="0">
                    <a:solidFill>
                      <a:srgbClr val="FFFF00"/>
                    </a:solidFill>
                  </a:rPr>
                  <a:t>Id=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𝐺𝑚</m:t>
                        </m:r>
                        <m:r>
                          <a:rPr lang="en-IN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𝑉𝑜𝑣</m:t>
                        </m:r>
                      </m:num>
                      <m:den>
                        <m:r>
                          <a:rPr lang="en-IN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188uA	</a:t>
                </a:r>
              </a:p>
              <a:p>
                <a:r>
                  <a:rPr lang="en-US" sz="2800" dirty="0"/>
                  <a:t>Then , Gm/Id = 10.021		Id/W = 13.6</a:t>
                </a:r>
              </a:p>
              <a:p>
                <a:r>
                  <a:rPr lang="en-US" sz="2800" dirty="0"/>
                  <a:t>W=14u</a:t>
                </a:r>
              </a:p>
              <a:p>
                <a:r>
                  <a:rPr lang="en-US" sz="2800" dirty="0"/>
                  <a:t>(For pmos) Vg=1.1V </a:t>
                </a:r>
              </a:p>
              <a:p>
                <a:r>
                  <a:rPr lang="en-US" sz="2800" dirty="0"/>
                  <a:t>Width of PMOS is taken twice as that of nmos</a:t>
                </a:r>
              </a:p>
              <a:p>
                <a:r>
                  <a:rPr lang="en-US" sz="2800" dirty="0"/>
                  <a:t>W=28u</a:t>
                </a:r>
              </a:p>
              <a:p>
                <a:r>
                  <a:rPr lang="en-US" sz="2800" u="sng" dirty="0">
                    <a:solidFill>
                      <a:srgbClr val="FFFF00"/>
                    </a:solidFill>
                  </a:rPr>
                  <a:t>NOTE</a:t>
                </a:r>
                <a:r>
                  <a:rPr lang="en-US" sz="2800" dirty="0">
                    <a:solidFill>
                      <a:srgbClr val="FFFF00"/>
                    </a:solidFill>
                  </a:rPr>
                  <a:t> : 	</a:t>
                </a:r>
                <a:r>
                  <a:rPr lang="en-US" sz="2800" dirty="0"/>
                  <a:t>Now some manipulations are done in calculations to meet the specifications</a:t>
                </a:r>
              </a:p>
              <a:p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F07050-7472-FD5F-A3BC-06F7A4A61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852" y="-9331"/>
                <a:ext cx="10189132" cy="6982168"/>
              </a:xfrm>
              <a:prstGeom prst="rect">
                <a:avLst/>
              </a:prstGeom>
              <a:blipFill>
                <a:blip r:embed="rId2"/>
                <a:stretch>
                  <a:fillRect l="-1556" t="-7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41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0FF115-7764-01D9-16F2-B0A0AAEFF41E}"/>
              </a:ext>
            </a:extLst>
          </p:cNvPr>
          <p:cNvSpPr txBox="1"/>
          <p:nvPr/>
        </p:nvSpPr>
        <p:spPr>
          <a:xfrm>
            <a:off x="981844" y="260648"/>
            <a:ext cx="62509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SCHEMATIC IN LT SPICE</a:t>
            </a:r>
            <a:endParaRPr lang="en-US" sz="24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49D93-04FB-39ED-1AE7-7B37218BF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8" y="1052736"/>
            <a:ext cx="11423005" cy="538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9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02DE08-AA5F-23E6-0B58-EFBB38E0C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482223"/>
            <a:ext cx="4046571" cy="2979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25C637-B78E-4600-490D-FCB25173F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20" y="432689"/>
            <a:ext cx="4526672" cy="3078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2FCDBD-2347-8FF9-15C1-6EAB12F6A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028" y="4149080"/>
            <a:ext cx="7372870" cy="164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6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5D30B0-C6A4-BAE8-512D-9DFE3D1D7B3E}"/>
              </a:ext>
            </a:extLst>
          </p:cNvPr>
          <p:cNvSpPr txBox="1"/>
          <p:nvPr/>
        </p:nvSpPr>
        <p:spPr>
          <a:xfrm>
            <a:off x="3790156" y="260648"/>
            <a:ext cx="61068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TRANSIENT ANALYSIS IN LT SPICE</a:t>
            </a:r>
            <a:endParaRPr lang="en-US" sz="24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151BD-C2DF-DCE8-3FB7-3D0AFA21F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74" y="1124744"/>
            <a:ext cx="10672275" cy="486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8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24D221-EFA9-4E17-9EAB-4583C0D0B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01" y="908720"/>
            <a:ext cx="11567021" cy="5276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062FC8-412D-54C7-B778-EECDC4036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652" y="1412776"/>
            <a:ext cx="3002540" cy="118882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66F829-64CD-ABE6-2DF9-8792C4399549}"/>
              </a:ext>
            </a:extLst>
          </p:cNvPr>
          <p:cNvSpPr txBox="1"/>
          <p:nvPr/>
        </p:nvSpPr>
        <p:spPr>
          <a:xfrm>
            <a:off x="3646068" y="192621"/>
            <a:ext cx="6109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FREQUENCY RESPONSE IN LT SPICE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93693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156A84-5712-71DD-2493-E4F765458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73" y="742846"/>
            <a:ext cx="11777278" cy="5372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FF633F-E542-3D23-257B-4520D73FD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636" y="1124744"/>
            <a:ext cx="2918713" cy="134885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2399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1884" y="-1063527"/>
            <a:ext cx="8938472" cy="2764335"/>
          </a:xfrm>
        </p:spPr>
        <p:txBody>
          <a:bodyPr/>
          <a:lstStyle/>
          <a:p>
            <a:r>
              <a:rPr lang="en-US" dirty="0"/>
              <a:t>COMMON SOURCE AMPLIFIER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85900" y="2132856"/>
            <a:ext cx="7920880" cy="24482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NMOS AND PASSIVE LOAD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Model file : 180</a:t>
            </a:r>
            <a:r>
              <a:rPr lang="en-US" cap="none" dirty="0">
                <a:solidFill>
                  <a:srgbClr val="FF0000"/>
                </a:solidFill>
              </a:rPr>
              <a:t>n</a:t>
            </a:r>
          </a:p>
          <a:p>
            <a:endParaRPr lang="en-US" cap="none" dirty="0">
              <a:solidFill>
                <a:srgbClr val="FF0000"/>
              </a:solidFill>
            </a:endParaRPr>
          </a:p>
          <a:p>
            <a:r>
              <a:rPr lang="en-US" u="sng" cap="none" dirty="0">
                <a:solidFill>
                  <a:srgbClr val="FFFF00"/>
                </a:solidFill>
              </a:rPr>
              <a:t>SPECIFICATIONS</a:t>
            </a:r>
          </a:p>
          <a:p>
            <a:endParaRPr lang="en-US" u="sng" cap="none" dirty="0">
              <a:solidFill>
                <a:srgbClr val="FFFF00"/>
              </a:solidFill>
            </a:endParaRPr>
          </a:p>
          <a:p>
            <a:r>
              <a:rPr lang="en-US" cap="none" dirty="0">
                <a:solidFill>
                  <a:srgbClr val="FFFF00"/>
                </a:solidFill>
              </a:rPr>
              <a:t>GBW=800MHz , VDD=1.8V , L=0.36u</a:t>
            </a:r>
          </a:p>
          <a:p>
            <a:endParaRPr lang="en-US" u="sng" cap="none" dirty="0">
              <a:solidFill>
                <a:srgbClr val="FFFF00"/>
              </a:solidFill>
            </a:endParaRPr>
          </a:p>
          <a:p>
            <a:endParaRPr lang="en-US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09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E2823D-FF79-16C7-3585-9CB053A44B86}"/>
              </a:ext>
            </a:extLst>
          </p:cNvPr>
          <p:cNvSpPr txBox="1"/>
          <p:nvPr/>
        </p:nvSpPr>
        <p:spPr>
          <a:xfrm>
            <a:off x="3574132" y="2636912"/>
            <a:ext cx="591824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i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237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F07050-7472-FD5F-A3BC-06F7A4A618A3}"/>
                  </a:ext>
                </a:extLst>
              </p:cNvPr>
              <p:cNvSpPr txBox="1"/>
              <p:nvPr/>
            </p:nvSpPr>
            <p:spPr>
              <a:xfrm>
                <a:off x="999846" y="0"/>
                <a:ext cx="10189132" cy="7178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/>
                  <a:t>CALCULATIONS</a:t>
                </a:r>
              </a:p>
              <a:p>
                <a:endParaRPr lang="en-US" sz="2800" u="sng" dirty="0"/>
              </a:p>
              <a:p>
                <a:r>
                  <a:rPr lang="en-US" sz="2800" dirty="0"/>
                  <a:t>GBW=800MHz , L=0.36u , </a:t>
                </a:r>
                <a:r>
                  <a:rPr lang="en-US" sz="2800" dirty="0" err="1"/>
                  <a:t>Vdd</a:t>
                </a:r>
                <a:r>
                  <a:rPr lang="en-US" sz="2800" dirty="0"/>
                  <a:t>=1.8V, Model file = 180n</a:t>
                </a:r>
              </a:p>
              <a:p>
                <a:r>
                  <a:rPr lang="en-US" sz="2800" dirty="0"/>
                  <a:t>Let GAIN (A) = 10</a:t>
                </a:r>
              </a:p>
              <a:p>
                <a:r>
                  <a:rPr lang="en-US" sz="2800" dirty="0">
                    <a:solidFill>
                      <a:srgbClr val="FFFF00"/>
                    </a:solidFill>
                  </a:rPr>
                  <a:t>f(-3db)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IN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𝐵𝑊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FFFF00"/>
                            </a:solidFill>
                          </a:rPr>
                          <m:t>G</m:t>
                        </m:r>
                        <m:r>
                          <a:rPr lang="en-IN" sz="28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𝑎𝑖𝑛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FFFF00"/>
                    </a:solidFill>
                  </a:rPr>
                  <a:t> </a:t>
                </a:r>
                <a:r>
                  <a:rPr lang="en-US" sz="2800" dirty="0"/>
                  <a:t>= 80MHz	LET </a:t>
                </a:r>
                <a:r>
                  <a:rPr lang="en-US" sz="2800" dirty="0">
                    <a:solidFill>
                      <a:srgbClr val="FFFF00"/>
                    </a:solidFill>
                  </a:rPr>
                  <a:t>Gm=2mS </a:t>
                </a:r>
                <a:r>
                  <a:rPr lang="en-US" sz="2800" dirty="0"/>
                  <a:t>(Practical value range 1-3 S given by Javed Sir)	</a:t>
                </a:r>
              </a:p>
              <a:p>
                <a:r>
                  <a:rPr lang="en-US" sz="2800" dirty="0"/>
                  <a:t>USING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solidFill>
                          <a:srgbClr val="FFFF00"/>
                        </a:solidFill>
                      </a:rPr>
                      <m:t>C</m:t>
                    </m:r>
                    <m:r>
                      <m:rPr>
                        <m:nor/>
                      </m:rPr>
                      <a:rPr lang="en-US" sz="2800" baseline="-25000" dirty="0">
                        <a:solidFill>
                          <a:srgbClr val="FFFF00"/>
                        </a:solidFill>
                      </a:rPr>
                      <m:t>L</m:t>
                    </m:r>
                    <m:r>
                      <a:rPr lang="en-US" sz="2800" i="1" baseline="-25000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FFFF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𝐺𝑚</m:t>
                        </m:r>
                      </m:num>
                      <m:den>
                        <m:r>
                          <a:rPr lang="en-IN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IN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𝐺𝐵𝑊</m:t>
                        </m:r>
                      </m:den>
                    </m:f>
                  </m:oMath>
                </a14:m>
                <a:r>
                  <a:rPr lang="en-US" sz="2800" dirty="0"/>
                  <a:t>	</a:t>
                </a:r>
                <a:r>
                  <a:rPr lang="en-US" sz="2800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solidFill>
                          <a:srgbClr val="FFFF00"/>
                        </a:solidFill>
                      </a:rPr>
                      <m:t>C</m:t>
                    </m:r>
                    <m:r>
                      <m:rPr>
                        <m:nor/>
                      </m:rPr>
                      <a:rPr lang="en-US" sz="2800" baseline="-25000" dirty="0">
                        <a:solidFill>
                          <a:srgbClr val="FFFF00"/>
                        </a:solidFill>
                      </a:rPr>
                      <m:t>L</m:t>
                    </m:r>
                  </m:oMath>
                </a14:m>
                <a:r>
                  <a:rPr lang="en-US" sz="2800" dirty="0"/>
                  <a:t> =0.397pF   (assume 0.3pF)</a:t>
                </a:r>
              </a:p>
              <a:p>
                <a:r>
                  <a:rPr lang="en-US" sz="2800" dirty="0"/>
                  <a:t>Now by Back calculation ,</a:t>
                </a:r>
              </a:p>
              <a:p>
                <a14:m>
                  <m:oMath xmlns:m="http://schemas.openxmlformats.org/officeDocument/2006/math">
                    <m:r>
                      <a:rPr lang="en-IN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𝐺𝑚</m:t>
                    </m:r>
                  </m:oMath>
                </a14:m>
                <a:r>
                  <a:rPr lang="en-US" sz="2800" dirty="0">
                    <a:solidFill>
                      <a:srgbClr val="FFFF00"/>
                    </a:solidFill>
                  </a:rPr>
                  <a:t>=</a:t>
                </a:r>
                <a:r>
                  <a:rPr lang="en-IN" sz="2800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IN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𝐺𝐵𝑊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FF00"/>
                        </a:solidFill>
                      </a:rPr>
                      <m:t>C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srgbClr val="FFFF00"/>
                        </a:solidFill>
                      </a:rPr>
                      <m:t>L</m:t>
                    </m:r>
                  </m:oMath>
                </a14:m>
                <a:r>
                  <a:rPr lang="en-US" sz="2800" dirty="0"/>
                  <a:t>=1.5mS</a:t>
                </a:r>
              </a:p>
              <a:p>
                <a:r>
                  <a:rPr lang="en-US" sz="2800" dirty="0"/>
                  <a:t>Assume Vov=0.2V 	Vgs=0.65V	</a:t>
                </a:r>
                <a:r>
                  <a:rPr lang="en-US" sz="2800" dirty="0">
                    <a:solidFill>
                      <a:srgbClr val="FFFF00"/>
                    </a:solidFill>
                  </a:rPr>
                  <a:t>Id=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𝐺𝑚</m:t>
                        </m:r>
                        <m:r>
                          <a:rPr lang="en-IN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𝑉𝑜𝑣</m:t>
                        </m:r>
                      </m:num>
                      <m:den>
                        <m:r>
                          <a:rPr lang="en-IN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=150uA	</a:t>
                </a:r>
              </a:p>
              <a:p>
                <a:r>
                  <a:rPr lang="en-US" sz="2800" dirty="0"/>
                  <a:t>Then , Gm/Id = 10</a:t>
                </a:r>
              </a:p>
              <a:p>
                <a:r>
                  <a:rPr lang="en-US" sz="2800" dirty="0"/>
                  <a:t>R=(1.8 – 0.9)/150uA=6 Kohm</a:t>
                </a:r>
              </a:p>
              <a:p>
                <a:r>
                  <a:rPr lang="en-US" sz="2800" dirty="0"/>
                  <a:t>W is calculated by sweeping for 150uA current 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F07050-7472-FD5F-A3BC-06F7A4A61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846" y="0"/>
                <a:ext cx="10189132" cy="7178504"/>
              </a:xfrm>
              <a:prstGeom prst="rect">
                <a:avLst/>
              </a:prstGeom>
              <a:blipFill>
                <a:blip r:embed="rId2"/>
                <a:stretch>
                  <a:fillRect l="-1197" t="-7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8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0FF115-7764-01D9-16F2-B0A0AAEFF41E}"/>
              </a:ext>
            </a:extLst>
          </p:cNvPr>
          <p:cNvSpPr txBox="1"/>
          <p:nvPr/>
        </p:nvSpPr>
        <p:spPr>
          <a:xfrm>
            <a:off x="981844" y="260648"/>
            <a:ext cx="62509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SCHEMATIC IN LT SPICE</a:t>
            </a:r>
            <a:endParaRPr lang="en-US" sz="24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024D7-1AB7-5331-09C2-C3C773AB3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41" y="1268760"/>
            <a:ext cx="10846941" cy="511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43C796-0A8C-9587-4BA9-C5A09983D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612" y="476672"/>
            <a:ext cx="5311600" cy="1348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6963D6-65C0-60D5-9541-836E05AEC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20" y="2708920"/>
            <a:ext cx="4900085" cy="2682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05B10D-30A6-4AA1-C465-FDFDA5948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492" y="2526024"/>
            <a:ext cx="4945809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3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5D30B0-C6A4-BAE8-512D-9DFE3D1D7B3E}"/>
              </a:ext>
            </a:extLst>
          </p:cNvPr>
          <p:cNvSpPr txBox="1"/>
          <p:nvPr/>
        </p:nvSpPr>
        <p:spPr>
          <a:xfrm>
            <a:off x="3790156" y="260648"/>
            <a:ext cx="61068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TRANSIENT ANALYSIS IN LT SPICE</a:t>
            </a:r>
            <a:endParaRPr lang="en-US" sz="24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2076DB-9D19-CA39-40AB-4A2658354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8" y="1052736"/>
            <a:ext cx="11495013" cy="52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0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5D30B0-C6A4-BAE8-512D-9DFE3D1D7B3E}"/>
              </a:ext>
            </a:extLst>
          </p:cNvPr>
          <p:cNvSpPr txBox="1"/>
          <p:nvPr/>
        </p:nvSpPr>
        <p:spPr>
          <a:xfrm>
            <a:off x="3790156" y="260648"/>
            <a:ext cx="61068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FREQUENCY RESPONSE IN LT SPICE</a:t>
            </a:r>
            <a:endParaRPr lang="en-US" sz="24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421AAC-38DD-FBE2-8E2A-AEBECBEC6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124744"/>
            <a:ext cx="11134973" cy="507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8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1884" y="-1063527"/>
            <a:ext cx="8938472" cy="2764335"/>
          </a:xfrm>
        </p:spPr>
        <p:txBody>
          <a:bodyPr/>
          <a:lstStyle/>
          <a:p>
            <a:r>
              <a:rPr lang="en-US" dirty="0"/>
              <a:t>COMMON SOURCE AMPLIFIER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85900" y="2132856"/>
            <a:ext cx="7920880" cy="24482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PMOS AND PASSIVE LOAD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Model file : 180</a:t>
            </a:r>
            <a:r>
              <a:rPr lang="en-US" cap="none" dirty="0">
                <a:solidFill>
                  <a:srgbClr val="FF0000"/>
                </a:solidFill>
              </a:rPr>
              <a:t>n</a:t>
            </a:r>
          </a:p>
          <a:p>
            <a:endParaRPr lang="en-US" cap="none" dirty="0">
              <a:solidFill>
                <a:srgbClr val="FF0000"/>
              </a:solidFill>
            </a:endParaRPr>
          </a:p>
          <a:p>
            <a:r>
              <a:rPr lang="en-US" u="sng" cap="none" dirty="0">
                <a:solidFill>
                  <a:srgbClr val="FFFF00"/>
                </a:solidFill>
              </a:rPr>
              <a:t>SPECIFICATIONS</a:t>
            </a:r>
          </a:p>
          <a:p>
            <a:endParaRPr lang="en-US" u="sng" cap="none" dirty="0">
              <a:solidFill>
                <a:srgbClr val="FFFF00"/>
              </a:solidFill>
            </a:endParaRPr>
          </a:p>
          <a:p>
            <a:r>
              <a:rPr lang="en-US" cap="none" dirty="0">
                <a:solidFill>
                  <a:srgbClr val="FFFF00"/>
                </a:solidFill>
              </a:rPr>
              <a:t>GBW=800MHz , VDD=1.8V , L=0.36u</a:t>
            </a:r>
          </a:p>
          <a:p>
            <a:endParaRPr lang="en-US" u="sng" cap="none" dirty="0">
              <a:solidFill>
                <a:srgbClr val="FFFF00"/>
              </a:solidFill>
            </a:endParaRPr>
          </a:p>
          <a:p>
            <a:endParaRPr lang="en-US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67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F07050-7472-FD5F-A3BC-06F7A4A618A3}"/>
                  </a:ext>
                </a:extLst>
              </p:cNvPr>
              <p:cNvSpPr txBox="1"/>
              <p:nvPr/>
            </p:nvSpPr>
            <p:spPr>
              <a:xfrm>
                <a:off x="999846" y="0"/>
                <a:ext cx="10189132" cy="6058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/>
                  <a:t>CALCULATIONS</a:t>
                </a:r>
              </a:p>
              <a:p>
                <a:endParaRPr lang="en-US" sz="2800" u="sng" dirty="0"/>
              </a:p>
              <a:p>
                <a:r>
                  <a:rPr lang="en-US" sz="2800" dirty="0"/>
                  <a:t>GBW=800MHz , L=0.36u , Vdd=1.8V, Model file = 180n</a:t>
                </a:r>
              </a:p>
              <a:p>
                <a:r>
                  <a:rPr lang="en-US" sz="2800" dirty="0"/>
                  <a:t>LET </a:t>
                </a:r>
                <a:r>
                  <a:rPr lang="en-US" sz="2800" dirty="0">
                    <a:solidFill>
                      <a:srgbClr val="FFFF00"/>
                    </a:solidFill>
                  </a:rPr>
                  <a:t>Gm=3mS </a:t>
                </a:r>
                <a:r>
                  <a:rPr lang="en-US" sz="2800" dirty="0"/>
                  <a:t>(Practical value range 1-3 S given by Javed Sir)	</a:t>
                </a:r>
              </a:p>
              <a:p>
                <a:r>
                  <a:rPr lang="en-US" sz="2800" dirty="0"/>
                  <a:t>USING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solidFill>
                          <a:srgbClr val="FFFF00"/>
                        </a:solidFill>
                      </a:rPr>
                      <m:t>C</m:t>
                    </m:r>
                    <m:r>
                      <m:rPr>
                        <m:nor/>
                      </m:rPr>
                      <a:rPr lang="en-US" sz="2800" baseline="-25000" dirty="0">
                        <a:solidFill>
                          <a:srgbClr val="FFFF00"/>
                        </a:solidFill>
                      </a:rPr>
                      <m:t>L</m:t>
                    </m:r>
                    <m:r>
                      <a:rPr lang="en-US" sz="2800" i="1" baseline="-25000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FFFF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𝐺𝑚</m:t>
                        </m:r>
                      </m:num>
                      <m:den>
                        <m:r>
                          <a:rPr lang="en-IN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IN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𝐺𝐵𝑊</m:t>
                        </m:r>
                      </m:den>
                    </m:f>
                  </m:oMath>
                </a14:m>
                <a:r>
                  <a:rPr lang="en-US" sz="2800" dirty="0"/>
                  <a:t>	</a:t>
                </a:r>
                <a:r>
                  <a:rPr lang="en-US" sz="2800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solidFill>
                          <a:srgbClr val="FFFF00"/>
                        </a:solidFill>
                      </a:rPr>
                      <m:t>C</m:t>
                    </m:r>
                    <m:r>
                      <m:rPr>
                        <m:nor/>
                      </m:rPr>
                      <a:rPr lang="en-US" sz="2800" baseline="-25000" dirty="0">
                        <a:solidFill>
                          <a:srgbClr val="FFFF00"/>
                        </a:solidFill>
                      </a:rPr>
                      <m:t>L</m:t>
                    </m:r>
                  </m:oMath>
                </a14:m>
                <a:r>
                  <a:rPr lang="en-US" sz="2800" dirty="0"/>
                  <a:t> =0.49pF   (assume 0.5pF)</a:t>
                </a:r>
              </a:p>
              <a:p>
                <a:r>
                  <a:rPr lang="en-US" sz="2800" dirty="0"/>
                  <a:t>Now by Back calculation ,</a:t>
                </a:r>
              </a:p>
              <a:p>
                <a14:m>
                  <m:oMath xmlns:m="http://schemas.openxmlformats.org/officeDocument/2006/math">
                    <m:r>
                      <a:rPr lang="en-IN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𝐺𝑚</m:t>
                    </m:r>
                  </m:oMath>
                </a14:m>
                <a:r>
                  <a:rPr lang="en-US" sz="2800" dirty="0">
                    <a:solidFill>
                      <a:srgbClr val="FFFF00"/>
                    </a:solidFill>
                  </a:rPr>
                  <a:t>=</a:t>
                </a:r>
                <a:r>
                  <a:rPr lang="en-IN" sz="2800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IN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𝐺𝐵𝑊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FF00"/>
                        </a:solidFill>
                      </a:rPr>
                      <m:t>C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srgbClr val="FFFF00"/>
                        </a:solidFill>
                      </a:rPr>
                      <m:t>L</m:t>
                    </m:r>
                  </m:oMath>
                </a14:m>
                <a:r>
                  <a:rPr lang="en-US" sz="2800" dirty="0"/>
                  <a:t>=2.5mS</a:t>
                </a:r>
              </a:p>
              <a:p>
                <a:r>
                  <a:rPr lang="en-US" sz="2800" dirty="0"/>
                  <a:t>Assume Vov=0.2V 	Vg=1.1V		</a:t>
                </a:r>
                <a:r>
                  <a:rPr lang="en-US" sz="2800" dirty="0">
                    <a:solidFill>
                      <a:srgbClr val="FFFF00"/>
                    </a:solidFill>
                  </a:rPr>
                  <a:t>Id=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𝐺𝑚</m:t>
                        </m:r>
                        <m:r>
                          <a:rPr lang="en-IN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𝑉𝑜𝑣</m:t>
                        </m:r>
                      </m:num>
                      <m:den>
                        <m:r>
                          <a:rPr lang="en-IN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=312uA	</a:t>
                </a:r>
              </a:p>
              <a:p>
                <a:r>
                  <a:rPr lang="en-US" sz="2800" dirty="0"/>
                  <a:t>Then , Gm/Id = 8.01</a:t>
                </a:r>
              </a:p>
              <a:p>
                <a:r>
                  <a:rPr lang="en-US" sz="2800" dirty="0"/>
                  <a:t>R=(1.8 – 0.9)/312uA= 2.88 Kohm</a:t>
                </a:r>
              </a:p>
              <a:p>
                <a:r>
                  <a:rPr lang="en-US" sz="2800" dirty="0"/>
                  <a:t>W is calculated by sweeping for 312uA current 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F07050-7472-FD5F-A3BC-06F7A4A61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846" y="0"/>
                <a:ext cx="10189132" cy="6058838"/>
              </a:xfrm>
              <a:prstGeom prst="rect">
                <a:avLst/>
              </a:prstGeom>
              <a:blipFill>
                <a:blip r:embed="rId2"/>
                <a:stretch>
                  <a:fillRect l="-1197" t="-9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6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1067</TotalTime>
  <Words>477</Words>
  <Application>Microsoft Office PowerPoint</Application>
  <PresentationFormat>Custom</PresentationFormat>
  <Paragraphs>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Cambria Math</vt:lpstr>
      <vt:lpstr>Tech 16x9</vt:lpstr>
      <vt:lpstr>DESIGN OF COMMON SOURCE AMPLIFIER (REDESIGNED)</vt:lpstr>
      <vt:lpstr>COMMON SOURCE AMPLIFIER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COMMON SOURCE AMPLIFIER</vt:lpstr>
      <vt:lpstr>PowerPoint Presentation</vt:lpstr>
      <vt:lpstr>PowerPoint Presentation</vt:lpstr>
      <vt:lpstr>PowerPoint Presentation</vt:lpstr>
      <vt:lpstr>PowerPoint Presentation</vt:lpstr>
      <vt:lpstr>COMMON SOURCE AMPLIFIER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Afzal Malik</dc:creator>
  <cp:lastModifiedBy>Afzal Malik</cp:lastModifiedBy>
  <cp:revision>10</cp:revision>
  <dcterms:created xsi:type="dcterms:W3CDTF">2023-06-10T05:12:29Z</dcterms:created>
  <dcterms:modified xsi:type="dcterms:W3CDTF">2023-06-27T11:32:39Z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