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62" r:id="rId3"/>
    <p:sldId id="265" r:id="rId4"/>
    <p:sldId id="257" r:id="rId5"/>
    <p:sldId id="260" r:id="rId6"/>
    <p:sldId id="264"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18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94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FCB50-5B29-46CA-9B41-F1BB7799D03B}" type="datetimeFigureOut">
              <a:rPr lang="en-US" smtClean="0"/>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FCE439-1115-47AD-9D1C-5189BBEE072F}" type="slidenum">
              <a:rPr lang="en-US" smtClean="0"/>
              <a:t>‹#›</a:t>
            </a:fld>
            <a:endParaRPr lang="en-US"/>
          </a:p>
        </p:txBody>
      </p:sp>
    </p:spTree>
    <p:extLst>
      <p:ext uri="{BB962C8B-B14F-4D97-AF65-F5344CB8AC3E}">
        <p14:creationId xmlns:p14="http://schemas.microsoft.com/office/powerpoint/2010/main" val="2853065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73E9-844F-4D62-B3C8-FE03A3E1EB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E8A5AC-9E8C-477D-8F2E-F0456051AA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AFD313-DF23-4459-A5E1-20197E3D7380}"/>
              </a:ext>
            </a:extLst>
          </p:cNvPr>
          <p:cNvSpPr>
            <a:spLocks noGrp="1"/>
          </p:cNvSpPr>
          <p:nvPr>
            <p:ph type="dt" sz="half" idx="10"/>
          </p:nvPr>
        </p:nvSpPr>
        <p:spPr/>
        <p:txBody>
          <a:bodyPr/>
          <a:lstStyle/>
          <a:p>
            <a:fld id="{338B0A8F-6FAA-4CCD-92D8-D0AD3AF06463}" type="datetime1">
              <a:rPr lang="en-US" smtClean="0"/>
              <a:t>8/29/2024</a:t>
            </a:fld>
            <a:endParaRPr lang="en-US"/>
          </a:p>
        </p:txBody>
      </p:sp>
      <p:sp>
        <p:nvSpPr>
          <p:cNvPr id="5" name="Footer Placeholder 4">
            <a:extLst>
              <a:ext uri="{FF2B5EF4-FFF2-40B4-BE49-F238E27FC236}">
                <a16:creationId xmlns:a16="http://schemas.microsoft.com/office/drawing/2014/main" id="{6AF13D67-D6DC-46FD-A4FA-2696361250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0A484-8E67-4732-95AC-58169AAAA66C}"/>
              </a:ext>
            </a:extLst>
          </p:cNvPr>
          <p:cNvSpPr>
            <a:spLocks noGrp="1"/>
          </p:cNvSpPr>
          <p:nvPr>
            <p:ph type="sldNum" sz="quarter" idx="12"/>
          </p:nvPr>
        </p:nvSpPr>
        <p:spPr/>
        <p:txBody>
          <a:bodyPr/>
          <a:lstStyle/>
          <a:p>
            <a:fld id="{D1AA2101-0B73-4FA9-999E-F3B477CD69F0}" type="slidenum">
              <a:rPr lang="en-US" smtClean="0"/>
              <a:t>‹#›</a:t>
            </a:fld>
            <a:endParaRPr lang="en-US"/>
          </a:p>
        </p:txBody>
      </p:sp>
    </p:spTree>
    <p:extLst>
      <p:ext uri="{BB962C8B-B14F-4D97-AF65-F5344CB8AC3E}">
        <p14:creationId xmlns:p14="http://schemas.microsoft.com/office/powerpoint/2010/main" val="252715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7FC0-28C7-485F-8FE9-2274360BF4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4D190E-10AF-47E6-BAAC-0B5D7B52D5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A5A16-B07E-4F13-B7FE-5F869B5EC483}"/>
              </a:ext>
            </a:extLst>
          </p:cNvPr>
          <p:cNvSpPr>
            <a:spLocks noGrp="1"/>
          </p:cNvSpPr>
          <p:nvPr>
            <p:ph type="dt" sz="half" idx="10"/>
          </p:nvPr>
        </p:nvSpPr>
        <p:spPr/>
        <p:txBody>
          <a:bodyPr/>
          <a:lstStyle/>
          <a:p>
            <a:fld id="{9B570E79-91CF-450B-A64F-C14067EB8496}" type="datetime1">
              <a:rPr lang="en-US" smtClean="0"/>
              <a:t>8/29/2024</a:t>
            </a:fld>
            <a:endParaRPr lang="en-US"/>
          </a:p>
        </p:txBody>
      </p:sp>
      <p:sp>
        <p:nvSpPr>
          <p:cNvPr id="5" name="Footer Placeholder 4">
            <a:extLst>
              <a:ext uri="{FF2B5EF4-FFF2-40B4-BE49-F238E27FC236}">
                <a16:creationId xmlns:a16="http://schemas.microsoft.com/office/drawing/2014/main" id="{93CAA0A6-3A45-4DD5-9DF8-11B74A63F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C1865-1F67-48E0-98A9-B0B122B03CBE}"/>
              </a:ext>
            </a:extLst>
          </p:cNvPr>
          <p:cNvSpPr>
            <a:spLocks noGrp="1"/>
          </p:cNvSpPr>
          <p:nvPr>
            <p:ph type="sldNum" sz="quarter" idx="12"/>
          </p:nvPr>
        </p:nvSpPr>
        <p:spPr/>
        <p:txBody>
          <a:bodyPr/>
          <a:lstStyle/>
          <a:p>
            <a:fld id="{D1AA2101-0B73-4FA9-999E-F3B477CD69F0}" type="slidenum">
              <a:rPr lang="en-US" smtClean="0"/>
              <a:t>‹#›</a:t>
            </a:fld>
            <a:endParaRPr lang="en-US"/>
          </a:p>
        </p:txBody>
      </p:sp>
    </p:spTree>
    <p:extLst>
      <p:ext uri="{BB962C8B-B14F-4D97-AF65-F5344CB8AC3E}">
        <p14:creationId xmlns:p14="http://schemas.microsoft.com/office/powerpoint/2010/main" val="191932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FCAC0F-2D23-4911-A423-AFB86A9EAE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B02DBE-0BF8-438A-B9FE-B19CF6EF7D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8EB05-9404-4B29-BE1F-0B18B9789FBC}"/>
              </a:ext>
            </a:extLst>
          </p:cNvPr>
          <p:cNvSpPr>
            <a:spLocks noGrp="1"/>
          </p:cNvSpPr>
          <p:nvPr>
            <p:ph type="dt" sz="half" idx="10"/>
          </p:nvPr>
        </p:nvSpPr>
        <p:spPr/>
        <p:txBody>
          <a:bodyPr/>
          <a:lstStyle/>
          <a:p>
            <a:fld id="{85DAFED3-4B9B-4647-A6B4-3B41845D5372}" type="datetime1">
              <a:rPr lang="en-US" smtClean="0"/>
              <a:t>8/29/2024</a:t>
            </a:fld>
            <a:endParaRPr lang="en-US"/>
          </a:p>
        </p:txBody>
      </p:sp>
      <p:sp>
        <p:nvSpPr>
          <p:cNvPr id="5" name="Footer Placeholder 4">
            <a:extLst>
              <a:ext uri="{FF2B5EF4-FFF2-40B4-BE49-F238E27FC236}">
                <a16:creationId xmlns:a16="http://schemas.microsoft.com/office/drawing/2014/main" id="{12C95E58-4922-439C-B6BD-6734640E1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E66D5-1386-4A2F-95A0-B760973E8E95}"/>
              </a:ext>
            </a:extLst>
          </p:cNvPr>
          <p:cNvSpPr>
            <a:spLocks noGrp="1"/>
          </p:cNvSpPr>
          <p:nvPr>
            <p:ph type="sldNum" sz="quarter" idx="12"/>
          </p:nvPr>
        </p:nvSpPr>
        <p:spPr/>
        <p:txBody>
          <a:bodyPr/>
          <a:lstStyle/>
          <a:p>
            <a:fld id="{D1AA2101-0B73-4FA9-999E-F3B477CD69F0}" type="slidenum">
              <a:rPr lang="en-US" smtClean="0"/>
              <a:t>‹#›</a:t>
            </a:fld>
            <a:endParaRPr lang="en-US"/>
          </a:p>
        </p:txBody>
      </p:sp>
    </p:spTree>
    <p:extLst>
      <p:ext uri="{BB962C8B-B14F-4D97-AF65-F5344CB8AC3E}">
        <p14:creationId xmlns:p14="http://schemas.microsoft.com/office/powerpoint/2010/main" val="1984217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CACF-8BF5-4D68-A4FA-D49A2F5CCD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BC338C-3E73-4762-9A2E-81390A9361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CBC5D-D27C-4F69-9063-61CF3F62E3FD}"/>
              </a:ext>
            </a:extLst>
          </p:cNvPr>
          <p:cNvSpPr>
            <a:spLocks noGrp="1"/>
          </p:cNvSpPr>
          <p:nvPr>
            <p:ph type="dt" sz="half" idx="10"/>
          </p:nvPr>
        </p:nvSpPr>
        <p:spPr/>
        <p:txBody>
          <a:bodyPr/>
          <a:lstStyle/>
          <a:p>
            <a:fld id="{8DB4843B-3882-4A8F-B22D-5071204AE1AF}" type="datetime1">
              <a:rPr lang="en-US" smtClean="0"/>
              <a:t>8/29/2024</a:t>
            </a:fld>
            <a:endParaRPr lang="en-US"/>
          </a:p>
        </p:txBody>
      </p:sp>
      <p:sp>
        <p:nvSpPr>
          <p:cNvPr id="5" name="Footer Placeholder 4">
            <a:extLst>
              <a:ext uri="{FF2B5EF4-FFF2-40B4-BE49-F238E27FC236}">
                <a16:creationId xmlns:a16="http://schemas.microsoft.com/office/drawing/2014/main" id="{B3314BD4-CB16-4A61-87A3-64598E62F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C1C48-2608-4910-9722-993E181D2ACD}"/>
              </a:ext>
            </a:extLst>
          </p:cNvPr>
          <p:cNvSpPr>
            <a:spLocks noGrp="1"/>
          </p:cNvSpPr>
          <p:nvPr>
            <p:ph type="sldNum" sz="quarter" idx="12"/>
          </p:nvPr>
        </p:nvSpPr>
        <p:spPr/>
        <p:txBody>
          <a:bodyPr/>
          <a:lstStyle/>
          <a:p>
            <a:fld id="{D1AA2101-0B73-4FA9-999E-F3B477CD69F0}" type="slidenum">
              <a:rPr lang="en-US" smtClean="0"/>
              <a:t>‹#›</a:t>
            </a:fld>
            <a:endParaRPr lang="en-US" dirty="0"/>
          </a:p>
        </p:txBody>
      </p:sp>
    </p:spTree>
    <p:extLst>
      <p:ext uri="{BB962C8B-B14F-4D97-AF65-F5344CB8AC3E}">
        <p14:creationId xmlns:p14="http://schemas.microsoft.com/office/powerpoint/2010/main" val="197293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0752F-7C69-4D39-A507-644A243875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2862DB-BF49-4A07-A95A-BCFD09FD3F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6F07DA-B3B4-4B9F-A4CC-AAB83A5DE577}"/>
              </a:ext>
            </a:extLst>
          </p:cNvPr>
          <p:cNvSpPr>
            <a:spLocks noGrp="1"/>
          </p:cNvSpPr>
          <p:nvPr>
            <p:ph type="dt" sz="half" idx="10"/>
          </p:nvPr>
        </p:nvSpPr>
        <p:spPr/>
        <p:txBody>
          <a:bodyPr/>
          <a:lstStyle/>
          <a:p>
            <a:fld id="{F0AD38A4-4520-4B6B-9CD7-F3FE60826F96}" type="datetime1">
              <a:rPr lang="en-US" smtClean="0"/>
              <a:t>8/29/2024</a:t>
            </a:fld>
            <a:endParaRPr lang="en-US"/>
          </a:p>
        </p:txBody>
      </p:sp>
      <p:sp>
        <p:nvSpPr>
          <p:cNvPr id="5" name="Footer Placeholder 4">
            <a:extLst>
              <a:ext uri="{FF2B5EF4-FFF2-40B4-BE49-F238E27FC236}">
                <a16:creationId xmlns:a16="http://schemas.microsoft.com/office/drawing/2014/main" id="{B18C9536-ACA1-49DA-9AD7-2F71437B4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3C3D89-2AE6-4F32-A571-2C453DA879D0}"/>
              </a:ext>
            </a:extLst>
          </p:cNvPr>
          <p:cNvSpPr>
            <a:spLocks noGrp="1"/>
          </p:cNvSpPr>
          <p:nvPr>
            <p:ph type="sldNum" sz="quarter" idx="12"/>
          </p:nvPr>
        </p:nvSpPr>
        <p:spPr/>
        <p:txBody>
          <a:bodyPr/>
          <a:lstStyle/>
          <a:p>
            <a:fld id="{D1AA2101-0B73-4FA9-999E-F3B477CD69F0}" type="slidenum">
              <a:rPr lang="en-US" smtClean="0"/>
              <a:t>‹#›</a:t>
            </a:fld>
            <a:endParaRPr lang="en-US"/>
          </a:p>
        </p:txBody>
      </p:sp>
    </p:spTree>
    <p:extLst>
      <p:ext uri="{BB962C8B-B14F-4D97-AF65-F5344CB8AC3E}">
        <p14:creationId xmlns:p14="http://schemas.microsoft.com/office/powerpoint/2010/main" val="4076632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B4600-058A-4E42-8043-447F91B15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1C245-6FFA-46C3-8AE4-05A3435A0A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42CB24-502B-4D72-9993-35A7D49EC7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96E997-403E-46DC-9B2D-91B6C1027E4E}"/>
              </a:ext>
            </a:extLst>
          </p:cNvPr>
          <p:cNvSpPr>
            <a:spLocks noGrp="1"/>
          </p:cNvSpPr>
          <p:nvPr>
            <p:ph type="dt" sz="half" idx="10"/>
          </p:nvPr>
        </p:nvSpPr>
        <p:spPr/>
        <p:txBody>
          <a:bodyPr/>
          <a:lstStyle/>
          <a:p>
            <a:fld id="{0FE986CA-C1D1-4AE5-B39B-E314840E9142}" type="datetime1">
              <a:rPr lang="en-US" smtClean="0"/>
              <a:t>8/29/2024</a:t>
            </a:fld>
            <a:endParaRPr lang="en-US"/>
          </a:p>
        </p:txBody>
      </p:sp>
      <p:sp>
        <p:nvSpPr>
          <p:cNvPr id="6" name="Footer Placeholder 5">
            <a:extLst>
              <a:ext uri="{FF2B5EF4-FFF2-40B4-BE49-F238E27FC236}">
                <a16:creationId xmlns:a16="http://schemas.microsoft.com/office/drawing/2014/main" id="{2E74F8B6-21A4-49BE-919D-2C9B315DA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245E8D-659B-483A-AB47-8F25FD9D6325}"/>
              </a:ext>
            </a:extLst>
          </p:cNvPr>
          <p:cNvSpPr>
            <a:spLocks noGrp="1"/>
          </p:cNvSpPr>
          <p:nvPr>
            <p:ph type="sldNum" sz="quarter" idx="12"/>
          </p:nvPr>
        </p:nvSpPr>
        <p:spPr/>
        <p:txBody>
          <a:bodyPr/>
          <a:lstStyle/>
          <a:p>
            <a:fld id="{D1AA2101-0B73-4FA9-999E-F3B477CD69F0}" type="slidenum">
              <a:rPr lang="en-US" smtClean="0"/>
              <a:t>‹#›</a:t>
            </a:fld>
            <a:endParaRPr lang="en-US"/>
          </a:p>
        </p:txBody>
      </p:sp>
    </p:spTree>
    <p:extLst>
      <p:ext uri="{BB962C8B-B14F-4D97-AF65-F5344CB8AC3E}">
        <p14:creationId xmlns:p14="http://schemas.microsoft.com/office/powerpoint/2010/main" val="1676074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DDFB-F520-4A2B-9A85-818A99002C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299144-6CD2-409B-93F1-E8D654E669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98EF11-95EF-48E5-84E5-6B0B333BB6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5942A9-C707-4017-93B7-0C28BFE7C3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A4CEE0-8212-49A0-A712-49A9A702AA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CD3AF0-51C1-4ED7-A6DD-C87ADBFF381E}"/>
              </a:ext>
            </a:extLst>
          </p:cNvPr>
          <p:cNvSpPr>
            <a:spLocks noGrp="1"/>
          </p:cNvSpPr>
          <p:nvPr>
            <p:ph type="dt" sz="half" idx="10"/>
          </p:nvPr>
        </p:nvSpPr>
        <p:spPr/>
        <p:txBody>
          <a:bodyPr/>
          <a:lstStyle/>
          <a:p>
            <a:fld id="{86FFFE30-EDC0-45FA-BE13-5B85465563A0}" type="datetime1">
              <a:rPr lang="en-US" smtClean="0"/>
              <a:t>8/29/2024</a:t>
            </a:fld>
            <a:endParaRPr lang="en-US"/>
          </a:p>
        </p:txBody>
      </p:sp>
      <p:sp>
        <p:nvSpPr>
          <p:cNvPr id="8" name="Footer Placeholder 7">
            <a:extLst>
              <a:ext uri="{FF2B5EF4-FFF2-40B4-BE49-F238E27FC236}">
                <a16:creationId xmlns:a16="http://schemas.microsoft.com/office/drawing/2014/main" id="{FCD0F57B-E335-4DD1-BDA2-092659EB57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7D0085-5068-4E55-B6D4-1C8F17302E91}"/>
              </a:ext>
            </a:extLst>
          </p:cNvPr>
          <p:cNvSpPr>
            <a:spLocks noGrp="1"/>
          </p:cNvSpPr>
          <p:nvPr>
            <p:ph type="sldNum" sz="quarter" idx="12"/>
          </p:nvPr>
        </p:nvSpPr>
        <p:spPr/>
        <p:txBody>
          <a:bodyPr/>
          <a:lstStyle/>
          <a:p>
            <a:fld id="{D1AA2101-0B73-4FA9-999E-F3B477CD69F0}" type="slidenum">
              <a:rPr lang="en-US" smtClean="0"/>
              <a:t>‹#›</a:t>
            </a:fld>
            <a:endParaRPr lang="en-US"/>
          </a:p>
        </p:txBody>
      </p:sp>
    </p:spTree>
    <p:extLst>
      <p:ext uri="{BB962C8B-B14F-4D97-AF65-F5344CB8AC3E}">
        <p14:creationId xmlns:p14="http://schemas.microsoft.com/office/powerpoint/2010/main" val="3083484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0777D-8A08-4E4A-93AF-26F226390F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7D4A1E-8700-4C63-985F-0D56524BEC95}"/>
              </a:ext>
            </a:extLst>
          </p:cNvPr>
          <p:cNvSpPr>
            <a:spLocks noGrp="1"/>
          </p:cNvSpPr>
          <p:nvPr>
            <p:ph type="dt" sz="half" idx="10"/>
          </p:nvPr>
        </p:nvSpPr>
        <p:spPr/>
        <p:txBody>
          <a:bodyPr/>
          <a:lstStyle/>
          <a:p>
            <a:fld id="{02040296-62D4-493F-BCF3-8B3687C65067}" type="datetime1">
              <a:rPr lang="en-US" smtClean="0"/>
              <a:t>8/29/2024</a:t>
            </a:fld>
            <a:endParaRPr lang="en-US"/>
          </a:p>
        </p:txBody>
      </p:sp>
      <p:sp>
        <p:nvSpPr>
          <p:cNvPr id="4" name="Footer Placeholder 3">
            <a:extLst>
              <a:ext uri="{FF2B5EF4-FFF2-40B4-BE49-F238E27FC236}">
                <a16:creationId xmlns:a16="http://schemas.microsoft.com/office/drawing/2014/main" id="{3CFAAC2B-D4DD-432E-A6DB-80745F5297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79E221-5F3F-4510-B8CB-5D97E07BC386}"/>
              </a:ext>
            </a:extLst>
          </p:cNvPr>
          <p:cNvSpPr>
            <a:spLocks noGrp="1"/>
          </p:cNvSpPr>
          <p:nvPr>
            <p:ph type="sldNum" sz="quarter" idx="12"/>
          </p:nvPr>
        </p:nvSpPr>
        <p:spPr/>
        <p:txBody>
          <a:bodyPr/>
          <a:lstStyle/>
          <a:p>
            <a:fld id="{D1AA2101-0B73-4FA9-999E-F3B477CD69F0}" type="slidenum">
              <a:rPr lang="en-US" smtClean="0"/>
              <a:t>‹#›</a:t>
            </a:fld>
            <a:endParaRPr lang="en-US"/>
          </a:p>
        </p:txBody>
      </p:sp>
    </p:spTree>
    <p:extLst>
      <p:ext uri="{BB962C8B-B14F-4D97-AF65-F5344CB8AC3E}">
        <p14:creationId xmlns:p14="http://schemas.microsoft.com/office/powerpoint/2010/main" val="13528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7C9C31-1CE5-4309-9E8B-9BE102970D65}"/>
              </a:ext>
            </a:extLst>
          </p:cNvPr>
          <p:cNvSpPr>
            <a:spLocks noGrp="1"/>
          </p:cNvSpPr>
          <p:nvPr>
            <p:ph type="dt" sz="half" idx="10"/>
          </p:nvPr>
        </p:nvSpPr>
        <p:spPr/>
        <p:txBody>
          <a:bodyPr/>
          <a:lstStyle/>
          <a:p>
            <a:fld id="{F31E5FFB-97AC-4817-9F56-688B025B2C27}" type="datetime1">
              <a:rPr lang="en-US" smtClean="0"/>
              <a:t>8/29/2024</a:t>
            </a:fld>
            <a:endParaRPr lang="en-US"/>
          </a:p>
        </p:txBody>
      </p:sp>
      <p:sp>
        <p:nvSpPr>
          <p:cNvPr id="3" name="Footer Placeholder 2">
            <a:extLst>
              <a:ext uri="{FF2B5EF4-FFF2-40B4-BE49-F238E27FC236}">
                <a16:creationId xmlns:a16="http://schemas.microsoft.com/office/drawing/2014/main" id="{019558C5-056B-4E86-9DA3-01059C8607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D6BE6E-6DDE-4FFF-8BBA-A2AB68B6FAE5}"/>
              </a:ext>
            </a:extLst>
          </p:cNvPr>
          <p:cNvSpPr>
            <a:spLocks noGrp="1"/>
          </p:cNvSpPr>
          <p:nvPr>
            <p:ph type="sldNum" sz="quarter" idx="12"/>
          </p:nvPr>
        </p:nvSpPr>
        <p:spPr/>
        <p:txBody>
          <a:bodyPr/>
          <a:lstStyle/>
          <a:p>
            <a:fld id="{D1AA2101-0B73-4FA9-999E-F3B477CD69F0}" type="slidenum">
              <a:rPr lang="en-US" smtClean="0"/>
              <a:t>‹#›</a:t>
            </a:fld>
            <a:endParaRPr lang="en-US"/>
          </a:p>
        </p:txBody>
      </p:sp>
    </p:spTree>
    <p:extLst>
      <p:ext uri="{BB962C8B-B14F-4D97-AF65-F5344CB8AC3E}">
        <p14:creationId xmlns:p14="http://schemas.microsoft.com/office/powerpoint/2010/main" val="330604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A760-5269-4E8B-89A3-9C2E0988C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2FD425-A101-4A94-B3E9-974C9CF994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733DF9-62C9-45B4-84FF-1338B7FE0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A78EE4-F109-4D4E-90DA-12622F19B71C}"/>
              </a:ext>
            </a:extLst>
          </p:cNvPr>
          <p:cNvSpPr>
            <a:spLocks noGrp="1"/>
          </p:cNvSpPr>
          <p:nvPr>
            <p:ph type="dt" sz="half" idx="10"/>
          </p:nvPr>
        </p:nvSpPr>
        <p:spPr/>
        <p:txBody>
          <a:bodyPr/>
          <a:lstStyle/>
          <a:p>
            <a:fld id="{F88B0F94-BF0B-4D1E-A543-75E3BD9619F4}" type="datetime1">
              <a:rPr lang="en-US" smtClean="0"/>
              <a:t>8/29/2024</a:t>
            </a:fld>
            <a:endParaRPr lang="en-US"/>
          </a:p>
        </p:txBody>
      </p:sp>
      <p:sp>
        <p:nvSpPr>
          <p:cNvPr id="6" name="Footer Placeholder 5">
            <a:extLst>
              <a:ext uri="{FF2B5EF4-FFF2-40B4-BE49-F238E27FC236}">
                <a16:creationId xmlns:a16="http://schemas.microsoft.com/office/drawing/2014/main" id="{51718E03-CEA6-44B0-AA2F-CCA93857AB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EBAC89-AA0A-4AB6-8F0F-0BBD04D7D250}"/>
              </a:ext>
            </a:extLst>
          </p:cNvPr>
          <p:cNvSpPr>
            <a:spLocks noGrp="1"/>
          </p:cNvSpPr>
          <p:nvPr>
            <p:ph type="sldNum" sz="quarter" idx="12"/>
          </p:nvPr>
        </p:nvSpPr>
        <p:spPr/>
        <p:txBody>
          <a:bodyPr/>
          <a:lstStyle/>
          <a:p>
            <a:fld id="{D1AA2101-0B73-4FA9-999E-F3B477CD69F0}" type="slidenum">
              <a:rPr lang="en-US" smtClean="0"/>
              <a:t>‹#›</a:t>
            </a:fld>
            <a:endParaRPr lang="en-US"/>
          </a:p>
        </p:txBody>
      </p:sp>
    </p:spTree>
    <p:extLst>
      <p:ext uri="{BB962C8B-B14F-4D97-AF65-F5344CB8AC3E}">
        <p14:creationId xmlns:p14="http://schemas.microsoft.com/office/powerpoint/2010/main" val="58387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61E7-5F34-4D07-BE2F-F3853725A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28BD1B-87E0-4016-9DC0-578974B77B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7A5AD4-D98B-4821-A689-D1838EDA5B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4D274-E16D-41F7-A439-8A5D0B1D19C9}"/>
              </a:ext>
            </a:extLst>
          </p:cNvPr>
          <p:cNvSpPr>
            <a:spLocks noGrp="1"/>
          </p:cNvSpPr>
          <p:nvPr>
            <p:ph type="dt" sz="half" idx="10"/>
          </p:nvPr>
        </p:nvSpPr>
        <p:spPr/>
        <p:txBody>
          <a:bodyPr/>
          <a:lstStyle/>
          <a:p>
            <a:fld id="{085299D7-0ECA-41ED-B4E3-20755342D287}" type="datetime1">
              <a:rPr lang="en-US" smtClean="0"/>
              <a:t>8/29/2024</a:t>
            </a:fld>
            <a:endParaRPr lang="en-US"/>
          </a:p>
        </p:txBody>
      </p:sp>
      <p:sp>
        <p:nvSpPr>
          <p:cNvPr id="6" name="Footer Placeholder 5">
            <a:extLst>
              <a:ext uri="{FF2B5EF4-FFF2-40B4-BE49-F238E27FC236}">
                <a16:creationId xmlns:a16="http://schemas.microsoft.com/office/drawing/2014/main" id="{947DB0BC-E7BD-429E-B623-5DF113C3A5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B1980A-91A7-4904-9BDB-E252C554CB19}"/>
              </a:ext>
            </a:extLst>
          </p:cNvPr>
          <p:cNvSpPr>
            <a:spLocks noGrp="1"/>
          </p:cNvSpPr>
          <p:nvPr>
            <p:ph type="sldNum" sz="quarter" idx="12"/>
          </p:nvPr>
        </p:nvSpPr>
        <p:spPr/>
        <p:txBody>
          <a:bodyPr/>
          <a:lstStyle/>
          <a:p>
            <a:fld id="{D1AA2101-0B73-4FA9-999E-F3B477CD69F0}" type="slidenum">
              <a:rPr lang="en-US" smtClean="0"/>
              <a:t>‹#›</a:t>
            </a:fld>
            <a:endParaRPr lang="en-US"/>
          </a:p>
        </p:txBody>
      </p:sp>
    </p:spTree>
    <p:extLst>
      <p:ext uri="{BB962C8B-B14F-4D97-AF65-F5344CB8AC3E}">
        <p14:creationId xmlns:p14="http://schemas.microsoft.com/office/powerpoint/2010/main" val="277906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89F4A3-304A-490C-AC68-FAEF990560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FC5A40-04AD-475B-90D7-BF3950C502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E4CE8-2406-49CB-9ABC-0C4645B61B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377FB-7D79-408A-B805-60A5BA05729F}" type="datetime1">
              <a:rPr lang="en-US" smtClean="0"/>
              <a:t>8/29/2024</a:t>
            </a:fld>
            <a:endParaRPr lang="en-US"/>
          </a:p>
        </p:txBody>
      </p:sp>
      <p:sp>
        <p:nvSpPr>
          <p:cNvPr id="5" name="Footer Placeholder 4">
            <a:extLst>
              <a:ext uri="{FF2B5EF4-FFF2-40B4-BE49-F238E27FC236}">
                <a16:creationId xmlns:a16="http://schemas.microsoft.com/office/drawing/2014/main" id="{081C878A-2430-4A06-9F88-DD37A019D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88DD0A-ACA7-42A5-88D9-B6AFE7BEF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A2101-0B73-4FA9-999E-F3B477CD69F0}" type="slidenum">
              <a:rPr lang="en-US" smtClean="0"/>
              <a:t>‹#›</a:t>
            </a:fld>
            <a:endParaRPr lang="en-US"/>
          </a:p>
        </p:txBody>
      </p:sp>
    </p:spTree>
    <p:extLst>
      <p:ext uri="{BB962C8B-B14F-4D97-AF65-F5344CB8AC3E}">
        <p14:creationId xmlns:p14="http://schemas.microsoft.com/office/powerpoint/2010/main" val="424946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752D-805F-4C5E-B1AC-F118588CF703}"/>
              </a:ext>
            </a:extLst>
          </p:cNvPr>
          <p:cNvSpPr>
            <a:spLocks noGrp="1"/>
          </p:cNvSpPr>
          <p:nvPr>
            <p:ph type="ctrTitle"/>
          </p:nvPr>
        </p:nvSpPr>
        <p:spPr>
          <a:xfrm>
            <a:off x="1524000" y="2457469"/>
            <a:ext cx="9144000" cy="1521101"/>
          </a:xfrm>
        </p:spPr>
        <p:txBody>
          <a:bodyPr>
            <a:normAutofit fontScale="90000"/>
          </a:bodyPr>
          <a:lstStyle/>
          <a:p>
            <a:r>
              <a:rPr lang="en-US" dirty="0"/>
              <a:t>Design of Phase-Locked Loop (PLL)</a:t>
            </a:r>
          </a:p>
        </p:txBody>
      </p:sp>
      <p:sp>
        <p:nvSpPr>
          <p:cNvPr id="3" name="Subtitle 2">
            <a:extLst>
              <a:ext uri="{FF2B5EF4-FFF2-40B4-BE49-F238E27FC236}">
                <a16:creationId xmlns:a16="http://schemas.microsoft.com/office/drawing/2014/main" id="{C4D8385E-941E-4A9A-9D06-D5CA1EA1693E}"/>
              </a:ext>
            </a:extLst>
          </p:cNvPr>
          <p:cNvSpPr>
            <a:spLocks noGrp="1"/>
          </p:cNvSpPr>
          <p:nvPr>
            <p:ph type="subTitle" idx="1"/>
          </p:nvPr>
        </p:nvSpPr>
        <p:spPr>
          <a:xfrm>
            <a:off x="198784" y="4899301"/>
            <a:ext cx="11820938" cy="894678"/>
          </a:xfrm>
        </p:spPr>
        <p:txBody>
          <a:bodyPr>
            <a:normAutofit fontScale="85000" lnSpcReduction="10000"/>
          </a:bodyPr>
          <a:lstStyle/>
          <a:p>
            <a:r>
              <a:rPr lang="en-US" dirty="0">
                <a:solidFill>
                  <a:srgbClr val="0070C0"/>
                </a:solidFill>
              </a:rPr>
              <a:t>Name of student 1: Afzal Malik | Faculty No.: 21ELB173 | Enrolment No.: GM6541</a:t>
            </a:r>
          </a:p>
          <a:p>
            <a:r>
              <a:rPr lang="en-US" dirty="0">
                <a:solidFill>
                  <a:srgbClr val="0070C0"/>
                </a:solidFill>
              </a:rPr>
              <a:t>Name of student 2: Mohammed Musayyeb Sherwani | Faculty No.: 21ELB283 | Enrolment No.: GK6347</a:t>
            </a:r>
          </a:p>
        </p:txBody>
      </p:sp>
      <p:sp>
        <p:nvSpPr>
          <p:cNvPr id="4" name="Subtitle 2">
            <a:extLst>
              <a:ext uri="{FF2B5EF4-FFF2-40B4-BE49-F238E27FC236}">
                <a16:creationId xmlns:a16="http://schemas.microsoft.com/office/drawing/2014/main" id="{723E7E67-E911-44A0-B586-841025641399}"/>
              </a:ext>
            </a:extLst>
          </p:cNvPr>
          <p:cNvSpPr txBox="1">
            <a:spLocks/>
          </p:cNvSpPr>
          <p:nvPr/>
        </p:nvSpPr>
        <p:spPr>
          <a:xfrm>
            <a:off x="1590261" y="1595559"/>
            <a:ext cx="9144000" cy="66885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solidFill>
                  <a:srgbClr val="C00000"/>
                </a:solidFill>
              </a:rPr>
              <a:t>Problem Presentation of UG Project</a:t>
            </a:r>
          </a:p>
        </p:txBody>
      </p:sp>
      <p:sp>
        <p:nvSpPr>
          <p:cNvPr id="5" name="Subtitle 2">
            <a:extLst>
              <a:ext uri="{FF2B5EF4-FFF2-40B4-BE49-F238E27FC236}">
                <a16:creationId xmlns:a16="http://schemas.microsoft.com/office/drawing/2014/main" id="{88B4CC5D-D2F7-4FE6-B4E0-8F6288C9B415}"/>
              </a:ext>
            </a:extLst>
          </p:cNvPr>
          <p:cNvSpPr txBox="1">
            <a:spLocks/>
          </p:cNvSpPr>
          <p:nvPr/>
        </p:nvSpPr>
        <p:spPr>
          <a:xfrm>
            <a:off x="1524000" y="6121409"/>
            <a:ext cx="9144000" cy="5208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Date of Presentation: 31.08.2024</a:t>
            </a:r>
          </a:p>
        </p:txBody>
      </p:sp>
      <p:sp>
        <p:nvSpPr>
          <p:cNvPr id="6" name="Subtitle 2">
            <a:extLst>
              <a:ext uri="{FF2B5EF4-FFF2-40B4-BE49-F238E27FC236}">
                <a16:creationId xmlns:a16="http://schemas.microsoft.com/office/drawing/2014/main" id="{7766C0A2-2DC1-436A-9512-73B3BD972BC5}"/>
              </a:ext>
            </a:extLst>
          </p:cNvPr>
          <p:cNvSpPr txBox="1">
            <a:spLocks/>
          </p:cNvSpPr>
          <p:nvPr/>
        </p:nvSpPr>
        <p:spPr>
          <a:xfrm>
            <a:off x="304800" y="148172"/>
            <a:ext cx="11714922" cy="66885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dirty="0">
                <a:solidFill>
                  <a:srgbClr val="3318A8"/>
                </a:solidFill>
              </a:rPr>
              <a:t>Department of Electronics Engineering, AMU</a:t>
            </a:r>
          </a:p>
        </p:txBody>
      </p:sp>
    </p:spTree>
    <p:extLst>
      <p:ext uri="{BB962C8B-B14F-4D97-AF65-F5344CB8AC3E}">
        <p14:creationId xmlns:p14="http://schemas.microsoft.com/office/powerpoint/2010/main" val="3826939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2E6-164E-40AB-AFBF-E915A9BC9F3E}"/>
              </a:ext>
            </a:extLst>
          </p:cNvPr>
          <p:cNvSpPr>
            <a:spLocks noGrp="1"/>
          </p:cNvSpPr>
          <p:nvPr>
            <p:ph type="title"/>
          </p:nvPr>
        </p:nvSpPr>
        <p:spPr>
          <a:xfrm>
            <a:off x="359897" y="132373"/>
            <a:ext cx="10515600" cy="1325563"/>
          </a:xfrm>
        </p:spPr>
        <p:txBody>
          <a:bodyPr>
            <a:normAutofit/>
          </a:bodyPr>
          <a:lstStyle/>
          <a:p>
            <a:r>
              <a:rPr lang="en-US" sz="6000" b="1" dirty="0">
                <a:solidFill>
                  <a:srgbClr val="C00000"/>
                </a:solidFill>
              </a:rPr>
              <a:t>Project Details</a:t>
            </a:r>
          </a:p>
        </p:txBody>
      </p:sp>
      <p:sp>
        <p:nvSpPr>
          <p:cNvPr id="3" name="Content Placeholder 2">
            <a:extLst>
              <a:ext uri="{FF2B5EF4-FFF2-40B4-BE49-F238E27FC236}">
                <a16:creationId xmlns:a16="http://schemas.microsoft.com/office/drawing/2014/main" id="{237E7DEC-E950-44CD-A797-A2EC2DCC92C9}"/>
              </a:ext>
            </a:extLst>
          </p:cNvPr>
          <p:cNvSpPr>
            <a:spLocks noGrp="1"/>
          </p:cNvSpPr>
          <p:nvPr>
            <p:ph idx="1"/>
          </p:nvPr>
        </p:nvSpPr>
        <p:spPr>
          <a:xfrm>
            <a:off x="402102" y="1405829"/>
            <a:ext cx="11430001" cy="4950521"/>
          </a:xfrm>
        </p:spPr>
        <p:txBody>
          <a:bodyPr/>
          <a:lstStyle/>
          <a:p>
            <a:pPr marL="0" indent="0">
              <a:lnSpc>
                <a:spcPct val="150000"/>
              </a:lnSpc>
              <a:buNone/>
            </a:pPr>
            <a:r>
              <a:rPr lang="en-US" b="1" u="sng" dirty="0"/>
              <a:t>Project Title:</a:t>
            </a:r>
            <a:r>
              <a:rPr lang="en-US" b="1" dirty="0"/>
              <a:t> </a:t>
            </a:r>
            <a:r>
              <a:rPr lang="en-US" dirty="0"/>
              <a:t>Design of Phase-Locked Loop (PLL)</a:t>
            </a:r>
          </a:p>
          <a:p>
            <a:pPr marL="0" indent="0">
              <a:lnSpc>
                <a:spcPct val="150000"/>
              </a:lnSpc>
              <a:buNone/>
            </a:pPr>
            <a:r>
              <a:rPr lang="en-US" b="1" u="sng" dirty="0"/>
              <a:t>Project Guide:</a:t>
            </a:r>
            <a:r>
              <a:rPr lang="en-US" b="1" dirty="0"/>
              <a:t> </a:t>
            </a:r>
            <a:r>
              <a:rPr lang="en-US" dirty="0"/>
              <a:t>Prof. Naushad Alam</a:t>
            </a:r>
          </a:p>
          <a:p>
            <a:pPr marL="0" indent="0">
              <a:lnSpc>
                <a:spcPct val="150000"/>
              </a:lnSpc>
              <a:buNone/>
            </a:pPr>
            <a:r>
              <a:rPr lang="en-US" b="1" u="sng" dirty="0"/>
              <a:t>Nature of the Project :</a:t>
            </a:r>
            <a:r>
              <a:rPr lang="en-US" b="1" dirty="0"/>
              <a:t> </a:t>
            </a:r>
            <a:r>
              <a:rPr lang="en-US" dirty="0"/>
              <a:t>Design &amp; Simulation</a:t>
            </a:r>
          </a:p>
          <a:p>
            <a:pPr marL="0" indent="0">
              <a:lnSpc>
                <a:spcPct val="150000"/>
              </a:lnSpc>
              <a:buNone/>
            </a:pPr>
            <a:r>
              <a:rPr lang="en-US" dirty="0"/>
              <a:t>	</a:t>
            </a:r>
            <a:r>
              <a:rPr lang="en-US" b="1" dirty="0"/>
              <a:t>- Tools Required: </a:t>
            </a:r>
            <a:r>
              <a:rPr lang="en-US" dirty="0"/>
              <a:t>LT Spice &amp; Cadence Virtuoso</a:t>
            </a:r>
          </a:p>
          <a:p>
            <a:pPr marL="0" indent="0">
              <a:lnSpc>
                <a:spcPct val="150000"/>
              </a:lnSpc>
              <a:buNone/>
            </a:pPr>
            <a:r>
              <a:rPr lang="en-US" b="1" dirty="0"/>
              <a:t>	- Technology Node: </a:t>
            </a:r>
            <a:r>
              <a:rPr lang="en-US" dirty="0"/>
              <a:t>CMOS 180nm</a:t>
            </a:r>
          </a:p>
          <a:p>
            <a:pPr marL="0" indent="0">
              <a:buNone/>
            </a:pPr>
            <a:endParaRPr lang="en-US" dirty="0"/>
          </a:p>
        </p:txBody>
      </p:sp>
      <p:sp>
        <p:nvSpPr>
          <p:cNvPr id="4" name="Slide Number Placeholder 3">
            <a:extLst>
              <a:ext uri="{FF2B5EF4-FFF2-40B4-BE49-F238E27FC236}">
                <a16:creationId xmlns:a16="http://schemas.microsoft.com/office/drawing/2014/main" id="{16E7633D-93DC-407E-9233-339E954E696D}"/>
              </a:ext>
            </a:extLst>
          </p:cNvPr>
          <p:cNvSpPr>
            <a:spLocks noGrp="1"/>
          </p:cNvSpPr>
          <p:nvPr>
            <p:ph type="sldNum" sz="quarter" idx="12"/>
          </p:nvPr>
        </p:nvSpPr>
        <p:spPr>
          <a:xfrm>
            <a:off x="8772939" y="6356350"/>
            <a:ext cx="3016960" cy="365125"/>
          </a:xfrm>
        </p:spPr>
        <p:txBody>
          <a:bodyPr/>
          <a:lstStyle/>
          <a:p>
            <a:r>
              <a:rPr lang="en-US" sz="2400" b="1" dirty="0">
                <a:solidFill>
                  <a:srgbClr val="00B050"/>
                </a:solidFill>
              </a:rPr>
              <a:t>Slide: </a:t>
            </a:r>
            <a:fld id="{D1AA2101-0B73-4FA9-999E-F3B477CD69F0}" type="slidenum">
              <a:rPr lang="en-US" sz="2400" b="1" smtClean="0">
                <a:solidFill>
                  <a:srgbClr val="00B050"/>
                </a:solidFill>
              </a:rPr>
              <a:t>2</a:t>
            </a:fld>
            <a:r>
              <a:rPr lang="en-US" sz="2400" b="1" dirty="0">
                <a:solidFill>
                  <a:srgbClr val="00B050"/>
                </a:solidFill>
              </a:rPr>
              <a:t> of 8</a:t>
            </a:r>
          </a:p>
        </p:txBody>
      </p:sp>
    </p:spTree>
    <p:extLst>
      <p:ext uri="{BB962C8B-B14F-4D97-AF65-F5344CB8AC3E}">
        <p14:creationId xmlns:p14="http://schemas.microsoft.com/office/powerpoint/2010/main" val="146878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2E6-164E-40AB-AFBF-E915A9BC9F3E}"/>
              </a:ext>
            </a:extLst>
          </p:cNvPr>
          <p:cNvSpPr>
            <a:spLocks noGrp="1"/>
          </p:cNvSpPr>
          <p:nvPr>
            <p:ph type="title"/>
          </p:nvPr>
        </p:nvSpPr>
        <p:spPr>
          <a:xfrm>
            <a:off x="359897" y="132373"/>
            <a:ext cx="10515600" cy="1325563"/>
          </a:xfrm>
        </p:spPr>
        <p:txBody>
          <a:bodyPr>
            <a:normAutofit/>
          </a:bodyPr>
          <a:lstStyle/>
          <a:p>
            <a:r>
              <a:rPr lang="en-US" sz="6000" b="1" dirty="0">
                <a:solidFill>
                  <a:srgbClr val="C00000"/>
                </a:solidFill>
              </a:rPr>
              <a:t>Abstract</a:t>
            </a:r>
          </a:p>
        </p:txBody>
      </p:sp>
      <p:sp>
        <p:nvSpPr>
          <p:cNvPr id="3" name="Content Placeholder 2">
            <a:extLst>
              <a:ext uri="{FF2B5EF4-FFF2-40B4-BE49-F238E27FC236}">
                <a16:creationId xmlns:a16="http://schemas.microsoft.com/office/drawing/2014/main" id="{237E7DEC-E950-44CD-A797-A2EC2DCC92C9}"/>
              </a:ext>
            </a:extLst>
          </p:cNvPr>
          <p:cNvSpPr>
            <a:spLocks noGrp="1"/>
          </p:cNvSpPr>
          <p:nvPr>
            <p:ph idx="1"/>
          </p:nvPr>
        </p:nvSpPr>
        <p:spPr>
          <a:xfrm>
            <a:off x="402102" y="1405829"/>
            <a:ext cx="11430001" cy="4950521"/>
          </a:xfrm>
        </p:spPr>
        <p:txBody>
          <a:bodyPr/>
          <a:lstStyle/>
          <a:p>
            <a:pPr marL="0" indent="0">
              <a:lnSpc>
                <a:spcPct val="150000"/>
              </a:lnSpc>
              <a:buNone/>
            </a:pPr>
            <a:r>
              <a:rPr lang="en-US" dirty="0"/>
              <a:t>This project involves designing a Phase-Locked Loop (PLL) for a 2.4 GHz frequency, targeting applications in wireless communication systems such as Wi-Fi and Bluetooth.</a:t>
            </a:r>
          </a:p>
          <a:p>
            <a:pPr marL="0" indent="0">
              <a:lnSpc>
                <a:spcPct val="150000"/>
              </a:lnSpc>
              <a:buNone/>
            </a:pPr>
            <a:r>
              <a:rPr lang="en-US" dirty="0"/>
              <a:t>The project emphasizes creating a reliable PLL that ensures consistent frequency generation, crucial for minimizing signal distortion and improving overall system performance.</a:t>
            </a:r>
          </a:p>
        </p:txBody>
      </p:sp>
      <p:sp>
        <p:nvSpPr>
          <p:cNvPr id="4" name="Slide Number Placeholder 3">
            <a:extLst>
              <a:ext uri="{FF2B5EF4-FFF2-40B4-BE49-F238E27FC236}">
                <a16:creationId xmlns:a16="http://schemas.microsoft.com/office/drawing/2014/main" id="{16E7633D-93DC-407E-9233-339E954E696D}"/>
              </a:ext>
            </a:extLst>
          </p:cNvPr>
          <p:cNvSpPr>
            <a:spLocks noGrp="1"/>
          </p:cNvSpPr>
          <p:nvPr>
            <p:ph type="sldNum" sz="quarter" idx="12"/>
          </p:nvPr>
        </p:nvSpPr>
        <p:spPr>
          <a:xfrm>
            <a:off x="8772939" y="6356350"/>
            <a:ext cx="3016960" cy="365125"/>
          </a:xfrm>
        </p:spPr>
        <p:txBody>
          <a:bodyPr/>
          <a:lstStyle/>
          <a:p>
            <a:r>
              <a:rPr lang="en-US" sz="2400" b="1" dirty="0">
                <a:solidFill>
                  <a:srgbClr val="00B050"/>
                </a:solidFill>
              </a:rPr>
              <a:t>Slide: </a:t>
            </a:r>
            <a:fld id="{D1AA2101-0B73-4FA9-999E-F3B477CD69F0}" type="slidenum">
              <a:rPr lang="en-US" sz="2400" b="1" smtClean="0">
                <a:solidFill>
                  <a:srgbClr val="00B050"/>
                </a:solidFill>
              </a:rPr>
              <a:t>3</a:t>
            </a:fld>
            <a:r>
              <a:rPr lang="en-US" sz="2400" b="1" dirty="0">
                <a:solidFill>
                  <a:srgbClr val="00B050"/>
                </a:solidFill>
              </a:rPr>
              <a:t> of 8</a:t>
            </a:r>
          </a:p>
        </p:txBody>
      </p:sp>
    </p:spTree>
    <p:extLst>
      <p:ext uri="{BB962C8B-B14F-4D97-AF65-F5344CB8AC3E}">
        <p14:creationId xmlns:p14="http://schemas.microsoft.com/office/powerpoint/2010/main" val="1400614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2E6-164E-40AB-AFBF-E915A9BC9F3E}"/>
              </a:ext>
            </a:extLst>
          </p:cNvPr>
          <p:cNvSpPr>
            <a:spLocks noGrp="1"/>
          </p:cNvSpPr>
          <p:nvPr>
            <p:ph type="title"/>
          </p:nvPr>
        </p:nvSpPr>
        <p:spPr>
          <a:xfrm>
            <a:off x="276770" y="-137761"/>
            <a:ext cx="10515600" cy="1325563"/>
          </a:xfrm>
        </p:spPr>
        <p:txBody>
          <a:bodyPr>
            <a:normAutofit/>
          </a:bodyPr>
          <a:lstStyle/>
          <a:p>
            <a:r>
              <a:rPr lang="en-US" sz="6600" b="1" dirty="0">
                <a:solidFill>
                  <a:srgbClr val="C00000"/>
                </a:solidFill>
              </a:rPr>
              <a:t>Introduction to PLL</a:t>
            </a:r>
          </a:p>
        </p:txBody>
      </p:sp>
      <p:sp>
        <p:nvSpPr>
          <p:cNvPr id="4" name="Slide Number Placeholder 3">
            <a:extLst>
              <a:ext uri="{FF2B5EF4-FFF2-40B4-BE49-F238E27FC236}">
                <a16:creationId xmlns:a16="http://schemas.microsoft.com/office/drawing/2014/main" id="{16E7633D-93DC-407E-9233-339E954E696D}"/>
              </a:ext>
            </a:extLst>
          </p:cNvPr>
          <p:cNvSpPr>
            <a:spLocks noGrp="1"/>
          </p:cNvSpPr>
          <p:nvPr>
            <p:ph type="sldNum" sz="quarter" idx="12"/>
          </p:nvPr>
        </p:nvSpPr>
        <p:spPr>
          <a:xfrm>
            <a:off x="8772939" y="6356350"/>
            <a:ext cx="3016960" cy="365125"/>
          </a:xfrm>
        </p:spPr>
        <p:txBody>
          <a:bodyPr/>
          <a:lstStyle/>
          <a:p>
            <a:r>
              <a:rPr lang="en-US" sz="2400" b="1" dirty="0">
                <a:solidFill>
                  <a:srgbClr val="00B050"/>
                </a:solidFill>
              </a:rPr>
              <a:t>Slide: </a:t>
            </a:r>
            <a:fld id="{D1AA2101-0B73-4FA9-999E-F3B477CD69F0}" type="slidenum">
              <a:rPr lang="en-US" sz="2400" b="1" smtClean="0">
                <a:solidFill>
                  <a:srgbClr val="00B050"/>
                </a:solidFill>
              </a:rPr>
              <a:t>4</a:t>
            </a:fld>
            <a:r>
              <a:rPr lang="en-US" sz="2400" b="1" dirty="0">
                <a:solidFill>
                  <a:srgbClr val="00B050"/>
                </a:solidFill>
              </a:rPr>
              <a:t> of 8</a:t>
            </a:r>
          </a:p>
        </p:txBody>
      </p:sp>
      <p:pic>
        <p:nvPicPr>
          <p:cNvPr id="1026" name="Picture 2" descr="hahjaPLL-BD">
            <a:extLst>
              <a:ext uri="{FF2B5EF4-FFF2-40B4-BE49-F238E27FC236}">
                <a16:creationId xmlns:a16="http://schemas.microsoft.com/office/drawing/2014/main" id="{D0FB6E83-B4FE-E9DF-82BF-8FAEAF907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515" y="2958415"/>
            <a:ext cx="7102969" cy="313252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DD26DFFE-5F93-335A-A4EA-FCEB0533C6EC}"/>
              </a:ext>
            </a:extLst>
          </p:cNvPr>
          <p:cNvSpPr>
            <a:spLocks noGrp="1"/>
          </p:cNvSpPr>
          <p:nvPr>
            <p:ph idx="1"/>
          </p:nvPr>
        </p:nvSpPr>
        <p:spPr>
          <a:xfrm>
            <a:off x="359898" y="1192268"/>
            <a:ext cx="10864112" cy="1766147"/>
          </a:xfrm>
        </p:spPr>
        <p:txBody>
          <a:bodyPr>
            <a:normAutofit fontScale="85000" lnSpcReduction="10000"/>
          </a:bodyPr>
          <a:lstStyle/>
          <a:p>
            <a:r>
              <a:rPr lang="en-US" dirty="0"/>
              <a:t>The Phase-Locked Loop (PLL) is a feedback system that creates a frequency from a Voltage Controlled Oscillator (VCO) that is synchronous to the input signal.</a:t>
            </a:r>
          </a:p>
          <a:p>
            <a:r>
              <a:rPr lang="en-US" dirty="0"/>
              <a:t> It is a Mixed block which uses a Phase Frequency Detector (PFD) and Divide by N network as Digital Block and Charge Pump (CP), Low Pass Filter and Voltage Control Oscillator as Analog Block. </a:t>
            </a:r>
          </a:p>
        </p:txBody>
      </p:sp>
      <p:sp>
        <p:nvSpPr>
          <p:cNvPr id="3" name="TextBox 2">
            <a:extLst>
              <a:ext uri="{FF2B5EF4-FFF2-40B4-BE49-F238E27FC236}">
                <a16:creationId xmlns:a16="http://schemas.microsoft.com/office/drawing/2014/main" id="{BBEAE98C-C894-695C-FB9B-19CEF7C74541}"/>
              </a:ext>
            </a:extLst>
          </p:cNvPr>
          <p:cNvSpPr txBox="1"/>
          <p:nvPr/>
        </p:nvSpPr>
        <p:spPr>
          <a:xfrm>
            <a:off x="3226830" y="6090935"/>
            <a:ext cx="5738337" cy="369332"/>
          </a:xfrm>
          <a:prstGeom prst="rect">
            <a:avLst/>
          </a:prstGeom>
          <a:noFill/>
        </p:spPr>
        <p:txBody>
          <a:bodyPr wrap="square" rtlCol="0">
            <a:spAutoFit/>
          </a:bodyPr>
          <a:lstStyle/>
          <a:p>
            <a:pPr algn="ctr"/>
            <a:r>
              <a:rPr lang="en-IN" u="sng" dirty="0"/>
              <a:t>Block Diagram of Phase-Locked Loop</a:t>
            </a:r>
          </a:p>
        </p:txBody>
      </p:sp>
    </p:spTree>
    <p:extLst>
      <p:ext uri="{BB962C8B-B14F-4D97-AF65-F5344CB8AC3E}">
        <p14:creationId xmlns:p14="http://schemas.microsoft.com/office/powerpoint/2010/main" val="30134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2E6-164E-40AB-AFBF-E915A9BC9F3E}"/>
              </a:ext>
            </a:extLst>
          </p:cNvPr>
          <p:cNvSpPr>
            <a:spLocks noGrp="1"/>
          </p:cNvSpPr>
          <p:nvPr>
            <p:ph type="title"/>
          </p:nvPr>
        </p:nvSpPr>
        <p:spPr>
          <a:xfrm>
            <a:off x="359897" y="132373"/>
            <a:ext cx="10515600" cy="1325563"/>
          </a:xfrm>
        </p:spPr>
        <p:txBody>
          <a:bodyPr>
            <a:normAutofit/>
          </a:bodyPr>
          <a:lstStyle/>
          <a:p>
            <a:r>
              <a:rPr lang="en-US" sz="6000" b="1" dirty="0">
                <a:solidFill>
                  <a:srgbClr val="C00000"/>
                </a:solidFill>
              </a:rPr>
              <a:t>Overview of PLL Blocks</a:t>
            </a:r>
          </a:p>
        </p:txBody>
      </p:sp>
      <p:sp>
        <p:nvSpPr>
          <p:cNvPr id="4" name="Slide Number Placeholder 3">
            <a:extLst>
              <a:ext uri="{FF2B5EF4-FFF2-40B4-BE49-F238E27FC236}">
                <a16:creationId xmlns:a16="http://schemas.microsoft.com/office/drawing/2014/main" id="{16E7633D-93DC-407E-9233-339E954E696D}"/>
              </a:ext>
            </a:extLst>
          </p:cNvPr>
          <p:cNvSpPr>
            <a:spLocks noGrp="1"/>
          </p:cNvSpPr>
          <p:nvPr>
            <p:ph type="sldNum" sz="quarter" idx="12"/>
          </p:nvPr>
        </p:nvSpPr>
        <p:spPr>
          <a:xfrm>
            <a:off x="8772939" y="6356350"/>
            <a:ext cx="3016960" cy="365125"/>
          </a:xfrm>
        </p:spPr>
        <p:txBody>
          <a:bodyPr/>
          <a:lstStyle/>
          <a:p>
            <a:r>
              <a:rPr lang="en-US" sz="2400" b="1" dirty="0">
                <a:solidFill>
                  <a:srgbClr val="00B050"/>
                </a:solidFill>
              </a:rPr>
              <a:t>Slide: </a:t>
            </a:r>
            <a:fld id="{D1AA2101-0B73-4FA9-999E-F3B477CD69F0}" type="slidenum">
              <a:rPr lang="en-US" sz="2400" b="1" smtClean="0">
                <a:solidFill>
                  <a:srgbClr val="00B050"/>
                </a:solidFill>
              </a:rPr>
              <a:t>5</a:t>
            </a:fld>
            <a:r>
              <a:rPr lang="en-US" sz="2400" b="1" dirty="0">
                <a:solidFill>
                  <a:srgbClr val="00B050"/>
                </a:solidFill>
              </a:rPr>
              <a:t> of 8</a:t>
            </a:r>
          </a:p>
        </p:txBody>
      </p:sp>
      <p:graphicFrame>
        <p:nvGraphicFramePr>
          <p:cNvPr id="13" name="Table 12">
            <a:extLst>
              <a:ext uri="{FF2B5EF4-FFF2-40B4-BE49-F238E27FC236}">
                <a16:creationId xmlns:a16="http://schemas.microsoft.com/office/drawing/2014/main" id="{E0F9BBA9-663A-C56C-08EA-0861E9EF03AC}"/>
              </a:ext>
            </a:extLst>
          </p:cNvPr>
          <p:cNvGraphicFramePr>
            <a:graphicFrameLocks noGrp="1"/>
          </p:cNvGraphicFramePr>
          <p:nvPr>
            <p:extLst>
              <p:ext uri="{D42A27DB-BD31-4B8C-83A1-F6EECF244321}">
                <p14:modId xmlns:p14="http://schemas.microsoft.com/office/powerpoint/2010/main" val="37376652"/>
              </p:ext>
            </p:extLst>
          </p:nvPr>
        </p:nvGraphicFramePr>
        <p:xfrm>
          <a:off x="667709" y="1575498"/>
          <a:ext cx="10636687" cy="4281452"/>
        </p:xfrm>
        <a:graphic>
          <a:graphicData uri="http://schemas.openxmlformats.org/drawingml/2006/table">
            <a:tbl>
              <a:tblPr firstRow="1" bandRow="1">
                <a:tableStyleId>{3B4B98B0-60AC-42C2-AFA5-B58CD77FA1E5}</a:tableStyleId>
              </a:tblPr>
              <a:tblGrid>
                <a:gridCol w="2870064">
                  <a:extLst>
                    <a:ext uri="{9D8B030D-6E8A-4147-A177-3AD203B41FA5}">
                      <a16:colId xmlns:a16="http://schemas.microsoft.com/office/drawing/2014/main" val="1286796580"/>
                    </a:ext>
                  </a:extLst>
                </a:gridCol>
                <a:gridCol w="2531211">
                  <a:extLst>
                    <a:ext uri="{9D8B030D-6E8A-4147-A177-3AD203B41FA5}">
                      <a16:colId xmlns:a16="http://schemas.microsoft.com/office/drawing/2014/main" val="3450775583"/>
                    </a:ext>
                  </a:extLst>
                </a:gridCol>
                <a:gridCol w="2776224">
                  <a:extLst>
                    <a:ext uri="{9D8B030D-6E8A-4147-A177-3AD203B41FA5}">
                      <a16:colId xmlns:a16="http://schemas.microsoft.com/office/drawing/2014/main" val="604354397"/>
                    </a:ext>
                  </a:extLst>
                </a:gridCol>
                <a:gridCol w="2459188">
                  <a:extLst>
                    <a:ext uri="{9D8B030D-6E8A-4147-A177-3AD203B41FA5}">
                      <a16:colId xmlns:a16="http://schemas.microsoft.com/office/drawing/2014/main" val="1192071927"/>
                    </a:ext>
                  </a:extLst>
                </a:gridCol>
              </a:tblGrid>
              <a:tr h="0">
                <a:tc>
                  <a:txBody>
                    <a:bodyPr/>
                    <a:lstStyle/>
                    <a:p>
                      <a:pPr algn="ctr"/>
                      <a:endParaRPr lang="en-IN" dirty="0"/>
                    </a:p>
                    <a:p>
                      <a:pPr algn="ctr"/>
                      <a:r>
                        <a:rPr lang="en-IN" dirty="0"/>
                        <a:t>VOLTAGE CONTROLLED OSCILLATOR (VCO)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p>
                      <a:pPr algn="ctr"/>
                      <a:r>
                        <a:rPr lang="en-IN" dirty="0"/>
                        <a:t>DIVIDER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p>
                      <a:pPr algn="ctr"/>
                      <a:r>
                        <a:rPr lang="en-IN" dirty="0"/>
                        <a:t>PHASE FREQUENCY DETECTOR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p>
                      <a:pPr algn="ctr"/>
                      <a:r>
                        <a:rPr lang="en-IN" dirty="0"/>
                        <a:t>CHARGE PUMP &amp; Loop Filter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5903533"/>
                  </a:ext>
                </a:extLst>
              </a:tr>
              <a:tr h="33670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dk1"/>
                          </a:solidFill>
                          <a:effectLst/>
                        </a:rPr>
                        <a:t>Generates an oscillating signal whose frequency is variable based on a control voltage.</a:t>
                      </a:r>
                    </a:p>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It is used to scale down the frequency from the output of a Voltage Controlled Oscillator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It compares the reference frequency signal with the signal feedback from output of VCO , generates an output based on phase difference between them.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This combination averages out the voltage given out of the PFD, thus creating the control voltage for VCO.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696462"/>
                  </a:ext>
                </a:extLst>
              </a:tr>
            </a:tbl>
          </a:graphicData>
        </a:graphic>
      </p:graphicFrame>
    </p:spTree>
    <p:extLst>
      <p:ext uri="{BB962C8B-B14F-4D97-AF65-F5344CB8AC3E}">
        <p14:creationId xmlns:p14="http://schemas.microsoft.com/office/powerpoint/2010/main" val="1035126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2E6-164E-40AB-AFBF-E915A9BC9F3E}"/>
              </a:ext>
            </a:extLst>
          </p:cNvPr>
          <p:cNvSpPr>
            <a:spLocks noGrp="1"/>
          </p:cNvSpPr>
          <p:nvPr>
            <p:ph type="title"/>
          </p:nvPr>
        </p:nvSpPr>
        <p:spPr>
          <a:xfrm>
            <a:off x="359897" y="132373"/>
            <a:ext cx="10515600" cy="1325563"/>
          </a:xfrm>
        </p:spPr>
        <p:txBody>
          <a:bodyPr>
            <a:normAutofit/>
          </a:bodyPr>
          <a:lstStyle/>
          <a:p>
            <a:r>
              <a:rPr lang="en-US" sz="6000" b="1" dirty="0">
                <a:solidFill>
                  <a:srgbClr val="C00000"/>
                </a:solidFill>
              </a:rPr>
              <a:t>Project Objectives &amp; Deliverables</a:t>
            </a:r>
          </a:p>
        </p:txBody>
      </p:sp>
      <p:sp>
        <p:nvSpPr>
          <p:cNvPr id="4" name="Slide Number Placeholder 3">
            <a:extLst>
              <a:ext uri="{FF2B5EF4-FFF2-40B4-BE49-F238E27FC236}">
                <a16:creationId xmlns:a16="http://schemas.microsoft.com/office/drawing/2014/main" id="{16E7633D-93DC-407E-9233-339E954E696D}"/>
              </a:ext>
            </a:extLst>
          </p:cNvPr>
          <p:cNvSpPr>
            <a:spLocks noGrp="1"/>
          </p:cNvSpPr>
          <p:nvPr>
            <p:ph type="sldNum" sz="quarter" idx="12"/>
          </p:nvPr>
        </p:nvSpPr>
        <p:spPr>
          <a:xfrm>
            <a:off x="8772939" y="6356350"/>
            <a:ext cx="3016960" cy="365125"/>
          </a:xfrm>
        </p:spPr>
        <p:txBody>
          <a:bodyPr/>
          <a:lstStyle/>
          <a:p>
            <a:r>
              <a:rPr lang="en-US" sz="2400" b="1" dirty="0">
                <a:solidFill>
                  <a:srgbClr val="00B050"/>
                </a:solidFill>
              </a:rPr>
              <a:t>Slide: </a:t>
            </a:r>
            <a:fld id="{D1AA2101-0B73-4FA9-999E-F3B477CD69F0}" type="slidenum">
              <a:rPr lang="en-US" sz="2400" b="1" smtClean="0">
                <a:solidFill>
                  <a:srgbClr val="00B050"/>
                </a:solidFill>
              </a:rPr>
              <a:t>6</a:t>
            </a:fld>
            <a:r>
              <a:rPr lang="en-US" sz="2400" b="1" dirty="0">
                <a:solidFill>
                  <a:srgbClr val="00B050"/>
                </a:solidFill>
              </a:rPr>
              <a:t> of 8</a:t>
            </a:r>
          </a:p>
        </p:txBody>
      </p:sp>
      <p:grpSp>
        <p:nvGrpSpPr>
          <p:cNvPr id="6" name="Group 5">
            <a:extLst>
              <a:ext uri="{FF2B5EF4-FFF2-40B4-BE49-F238E27FC236}">
                <a16:creationId xmlns:a16="http://schemas.microsoft.com/office/drawing/2014/main" id="{CC8D4BF4-FBEF-C820-F1EC-136D67449E82}"/>
              </a:ext>
            </a:extLst>
          </p:cNvPr>
          <p:cNvGrpSpPr/>
          <p:nvPr/>
        </p:nvGrpSpPr>
        <p:grpSpPr>
          <a:xfrm>
            <a:off x="305928" y="1527433"/>
            <a:ext cx="2582425" cy="2421652"/>
            <a:chOff x="542610" y="2022230"/>
            <a:chExt cx="2833636" cy="2813538"/>
          </a:xfrm>
        </p:grpSpPr>
        <p:sp>
          <p:nvSpPr>
            <p:cNvPr id="3" name="Oval 2">
              <a:extLst>
                <a:ext uri="{FF2B5EF4-FFF2-40B4-BE49-F238E27FC236}">
                  <a16:creationId xmlns:a16="http://schemas.microsoft.com/office/drawing/2014/main" id="{66727E35-05CE-4441-155E-2EEF9ABB2C30}"/>
                </a:ext>
              </a:extLst>
            </p:cNvPr>
            <p:cNvSpPr/>
            <p:nvPr/>
          </p:nvSpPr>
          <p:spPr>
            <a:xfrm>
              <a:off x="542610" y="2022230"/>
              <a:ext cx="2833636" cy="2813538"/>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BD613FC-8131-C6D5-E3E5-42FAEA191542}"/>
                </a:ext>
              </a:extLst>
            </p:cNvPr>
            <p:cNvSpPr txBox="1"/>
            <p:nvPr/>
          </p:nvSpPr>
          <p:spPr>
            <a:xfrm>
              <a:off x="791307" y="2921168"/>
              <a:ext cx="2336242" cy="1080596"/>
            </a:xfrm>
            <a:prstGeom prst="rect">
              <a:avLst/>
            </a:prstGeom>
            <a:noFill/>
          </p:spPr>
          <p:txBody>
            <a:bodyPr wrap="square" rtlCol="0">
              <a:spAutoFit/>
            </a:bodyPr>
            <a:lstStyle/>
            <a:p>
              <a:pPr algn="ctr"/>
              <a:r>
                <a:rPr lang="en-IN" b="1" dirty="0"/>
                <a:t>Design of VCO for 2.4 GHz frequency at Vcntrl = 0.6 V</a:t>
              </a:r>
            </a:p>
          </p:txBody>
        </p:sp>
      </p:grpSp>
      <p:grpSp>
        <p:nvGrpSpPr>
          <p:cNvPr id="7" name="Group 6">
            <a:extLst>
              <a:ext uri="{FF2B5EF4-FFF2-40B4-BE49-F238E27FC236}">
                <a16:creationId xmlns:a16="http://schemas.microsoft.com/office/drawing/2014/main" id="{81D3F13D-BEE7-1C06-85DE-3AD57E21BEE7}"/>
              </a:ext>
            </a:extLst>
          </p:cNvPr>
          <p:cNvGrpSpPr/>
          <p:nvPr/>
        </p:nvGrpSpPr>
        <p:grpSpPr>
          <a:xfrm>
            <a:off x="2449011" y="3927809"/>
            <a:ext cx="2582425" cy="2421652"/>
            <a:chOff x="542610" y="2022230"/>
            <a:chExt cx="2833636" cy="2813538"/>
          </a:xfrm>
        </p:grpSpPr>
        <p:sp>
          <p:nvSpPr>
            <p:cNvPr id="8" name="Oval 7">
              <a:extLst>
                <a:ext uri="{FF2B5EF4-FFF2-40B4-BE49-F238E27FC236}">
                  <a16:creationId xmlns:a16="http://schemas.microsoft.com/office/drawing/2014/main" id="{38B7FD18-43C9-7617-9F30-303C93CEBE20}"/>
                </a:ext>
              </a:extLst>
            </p:cNvPr>
            <p:cNvSpPr/>
            <p:nvPr/>
          </p:nvSpPr>
          <p:spPr>
            <a:xfrm>
              <a:off x="542610" y="2022230"/>
              <a:ext cx="2833636" cy="2813538"/>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C80AA9F-0FB8-3A98-CF7F-5A1C8D66CE8A}"/>
                </a:ext>
              </a:extLst>
            </p:cNvPr>
            <p:cNvSpPr txBox="1"/>
            <p:nvPr/>
          </p:nvSpPr>
          <p:spPr>
            <a:xfrm>
              <a:off x="791306" y="3053536"/>
              <a:ext cx="2336242" cy="750924"/>
            </a:xfrm>
            <a:prstGeom prst="rect">
              <a:avLst/>
            </a:prstGeom>
            <a:noFill/>
          </p:spPr>
          <p:txBody>
            <a:bodyPr wrap="square" rtlCol="0">
              <a:spAutoFit/>
            </a:bodyPr>
            <a:lstStyle/>
            <a:p>
              <a:pPr algn="ctr"/>
              <a:r>
                <a:rPr lang="en-IN" b="1" dirty="0"/>
                <a:t>DESIGN OF DIVIDER</a:t>
              </a:r>
            </a:p>
            <a:p>
              <a:pPr algn="ctr"/>
              <a:r>
                <a:rPr lang="en-IN" b="1" dirty="0"/>
                <a:t>CIRCUIT</a:t>
              </a:r>
            </a:p>
          </p:txBody>
        </p:sp>
      </p:grpSp>
      <p:grpSp>
        <p:nvGrpSpPr>
          <p:cNvPr id="10" name="Group 9">
            <a:extLst>
              <a:ext uri="{FF2B5EF4-FFF2-40B4-BE49-F238E27FC236}">
                <a16:creationId xmlns:a16="http://schemas.microsoft.com/office/drawing/2014/main" id="{3A3A50E6-C311-6D12-FD05-F243B1CCE636}"/>
              </a:ext>
            </a:extLst>
          </p:cNvPr>
          <p:cNvGrpSpPr/>
          <p:nvPr/>
        </p:nvGrpSpPr>
        <p:grpSpPr>
          <a:xfrm>
            <a:off x="4780224" y="1516795"/>
            <a:ext cx="2582425" cy="2421652"/>
            <a:chOff x="542610" y="2022230"/>
            <a:chExt cx="2833636" cy="2813538"/>
          </a:xfrm>
        </p:grpSpPr>
        <p:sp>
          <p:nvSpPr>
            <p:cNvPr id="11" name="Oval 10">
              <a:extLst>
                <a:ext uri="{FF2B5EF4-FFF2-40B4-BE49-F238E27FC236}">
                  <a16:creationId xmlns:a16="http://schemas.microsoft.com/office/drawing/2014/main" id="{D9049042-4801-842E-6656-050CF6350C8B}"/>
                </a:ext>
              </a:extLst>
            </p:cNvPr>
            <p:cNvSpPr/>
            <p:nvPr/>
          </p:nvSpPr>
          <p:spPr>
            <a:xfrm>
              <a:off x="542610" y="2022230"/>
              <a:ext cx="2833636" cy="2813538"/>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C527580A-EECF-076C-F973-6A3442039B5B}"/>
                </a:ext>
              </a:extLst>
            </p:cNvPr>
            <p:cNvSpPr txBox="1"/>
            <p:nvPr/>
          </p:nvSpPr>
          <p:spPr>
            <a:xfrm>
              <a:off x="791307" y="2921168"/>
              <a:ext cx="2336242" cy="1072749"/>
            </a:xfrm>
            <a:prstGeom prst="rect">
              <a:avLst/>
            </a:prstGeom>
            <a:noFill/>
          </p:spPr>
          <p:txBody>
            <a:bodyPr wrap="square" rtlCol="0">
              <a:spAutoFit/>
            </a:bodyPr>
            <a:lstStyle/>
            <a:p>
              <a:pPr algn="ctr"/>
              <a:r>
                <a:rPr lang="en-IN" b="1" dirty="0"/>
                <a:t>Design of Phase Frequency Detector</a:t>
              </a:r>
            </a:p>
            <a:p>
              <a:pPr algn="ctr"/>
              <a:r>
                <a:rPr lang="en-IN" b="1" dirty="0"/>
                <a:t>(PFD)</a:t>
              </a:r>
            </a:p>
          </p:txBody>
        </p:sp>
      </p:grpSp>
      <p:grpSp>
        <p:nvGrpSpPr>
          <p:cNvPr id="14" name="Group 13">
            <a:extLst>
              <a:ext uri="{FF2B5EF4-FFF2-40B4-BE49-F238E27FC236}">
                <a16:creationId xmlns:a16="http://schemas.microsoft.com/office/drawing/2014/main" id="{CAD58F0A-2197-61FC-60DA-A9B1DBF8C989}"/>
              </a:ext>
            </a:extLst>
          </p:cNvPr>
          <p:cNvGrpSpPr/>
          <p:nvPr/>
        </p:nvGrpSpPr>
        <p:grpSpPr>
          <a:xfrm>
            <a:off x="6933916" y="3949085"/>
            <a:ext cx="2582425" cy="2421652"/>
            <a:chOff x="542610" y="2022230"/>
            <a:chExt cx="2833636" cy="2813538"/>
          </a:xfrm>
        </p:grpSpPr>
        <p:sp>
          <p:nvSpPr>
            <p:cNvPr id="15" name="Oval 14">
              <a:extLst>
                <a:ext uri="{FF2B5EF4-FFF2-40B4-BE49-F238E27FC236}">
                  <a16:creationId xmlns:a16="http://schemas.microsoft.com/office/drawing/2014/main" id="{FD418282-A539-4F17-F521-42CF2978A384}"/>
                </a:ext>
              </a:extLst>
            </p:cNvPr>
            <p:cNvSpPr/>
            <p:nvPr/>
          </p:nvSpPr>
          <p:spPr>
            <a:xfrm>
              <a:off x="542610" y="2022230"/>
              <a:ext cx="2833636" cy="2813538"/>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DD79B748-2289-6453-EAF0-6BA87306D49E}"/>
                </a:ext>
              </a:extLst>
            </p:cNvPr>
            <p:cNvSpPr txBox="1"/>
            <p:nvPr/>
          </p:nvSpPr>
          <p:spPr>
            <a:xfrm>
              <a:off x="791307" y="2921168"/>
              <a:ext cx="2336242" cy="750924"/>
            </a:xfrm>
            <a:prstGeom prst="rect">
              <a:avLst/>
            </a:prstGeom>
            <a:noFill/>
          </p:spPr>
          <p:txBody>
            <a:bodyPr wrap="square" rtlCol="0">
              <a:spAutoFit/>
            </a:bodyPr>
            <a:lstStyle/>
            <a:p>
              <a:pPr algn="ctr"/>
              <a:r>
                <a:rPr lang="en-IN" b="1" dirty="0"/>
                <a:t>Design of Charge Pump &amp; Loop Filter</a:t>
              </a:r>
            </a:p>
          </p:txBody>
        </p:sp>
      </p:grpSp>
      <p:grpSp>
        <p:nvGrpSpPr>
          <p:cNvPr id="17" name="Group 16">
            <a:extLst>
              <a:ext uri="{FF2B5EF4-FFF2-40B4-BE49-F238E27FC236}">
                <a16:creationId xmlns:a16="http://schemas.microsoft.com/office/drawing/2014/main" id="{0B714E47-FC5E-22FA-759C-681C4976F1A0}"/>
              </a:ext>
            </a:extLst>
          </p:cNvPr>
          <p:cNvGrpSpPr/>
          <p:nvPr/>
        </p:nvGrpSpPr>
        <p:grpSpPr>
          <a:xfrm>
            <a:off x="9076998" y="1516795"/>
            <a:ext cx="2582425" cy="2421652"/>
            <a:chOff x="542610" y="2022230"/>
            <a:chExt cx="2833636" cy="2813538"/>
          </a:xfrm>
        </p:grpSpPr>
        <p:sp>
          <p:nvSpPr>
            <p:cNvPr id="18" name="Oval 17">
              <a:extLst>
                <a:ext uri="{FF2B5EF4-FFF2-40B4-BE49-F238E27FC236}">
                  <a16:creationId xmlns:a16="http://schemas.microsoft.com/office/drawing/2014/main" id="{57EAE1EA-65A4-D93C-0997-4CE883741018}"/>
                </a:ext>
              </a:extLst>
            </p:cNvPr>
            <p:cNvSpPr/>
            <p:nvPr/>
          </p:nvSpPr>
          <p:spPr>
            <a:xfrm>
              <a:off x="542610" y="2022230"/>
              <a:ext cx="2833636" cy="2813538"/>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B9CFA015-D102-B4F8-F0CC-C4FE29E55B13}"/>
                </a:ext>
              </a:extLst>
            </p:cNvPr>
            <p:cNvSpPr txBox="1"/>
            <p:nvPr/>
          </p:nvSpPr>
          <p:spPr>
            <a:xfrm>
              <a:off x="791307" y="2921168"/>
              <a:ext cx="2336242" cy="1072749"/>
            </a:xfrm>
            <a:prstGeom prst="rect">
              <a:avLst/>
            </a:prstGeom>
            <a:noFill/>
          </p:spPr>
          <p:txBody>
            <a:bodyPr wrap="square" rtlCol="0">
              <a:spAutoFit/>
            </a:bodyPr>
            <a:lstStyle/>
            <a:p>
              <a:pPr algn="ctr"/>
              <a:r>
                <a:rPr lang="en-IN" b="1" dirty="0"/>
                <a:t>Integration of All Blocks, Complete PLL system</a:t>
              </a:r>
            </a:p>
          </p:txBody>
        </p:sp>
      </p:grpSp>
      <p:cxnSp>
        <p:nvCxnSpPr>
          <p:cNvPr id="21" name="Straight Arrow Connector 20">
            <a:extLst>
              <a:ext uri="{FF2B5EF4-FFF2-40B4-BE49-F238E27FC236}">
                <a16:creationId xmlns:a16="http://schemas.microsoft.com/office/drawing/2014/main" id="{9F6AEE83-87BC-BE51-9F1F-38EA2C4A66A5}"/>
              </a:ext>
            </a:extLst>
          </p:cNvPr>
          <p:cNvCxnSpPr/>
          <p:nvPr/>
        </p:nvCxnSpPr>
        <p:spPr>
          <a:xfrm>
            <a:off x="2562330" y="3677697"/>
            <a:ext cx="326023" cy="4119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4A9D730-8FF2-1373-8036-512113F6F9AF}"/>
              </a:ext>
            </a:extLst>
          </p:cNvPr>
          <p:cNvCxnSpPr>
            <a:cxnSpLocks/>
          </p:cNvCxnSpPr>
          <p:nvPr/>
        </p:nvCxnSpPr>
        <p:spPr>
          <a:xfrm flipV="1">
            <a:off x="4680850" y="3677697"/>
            <a:ext cx="443809" cy="5108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792303C-EFAC-21D1-E288-EBBCE18CF800}"/>
              </a:ext>
            </a:extLst>
          </p:cNvPr>
          <p:cNvCxnSpPr>
            <a:cxnSpLocks/>
          </p:cNvCxnSpPr>
          <p:nvPr/>
        </p:nvCxnSpPr>
        <p:spPr>
          <a:xfrm>
            <a:off x="6962373" y="3721305"/>
            <a:ext cx="424292" cy="4787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BC4AEE3-43D4-62DD-BECC-1A7823339B22}"/>
              </a:ext>
            </a:extLst>
          </p:cNvPr>
          <p:cNvCxnSpPr>
            <a:cxnSpLocks/>
          </p:cNvCxnSpPr>
          <p:nvPr/>
        </p:nvCxnSpPr>
        <p:spPr>
          <a:xfrm flipV="1">
            <a:off x="9171906" y="3739770"/>
            <a:ext cx="436006" cy="4894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759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2E6-164E-40AB-AFBF-E915A9BC9F3E}"/>
              </a:ext>
            </a:extLst>
          </p:cNvPr>
          <p:cNvSpPr>
            <a:spLocks noGrp="1"/>
          </p:cNvSpPr>
          <p:nvPr>
            <p:ph type="title"/>
          </p:nvPr>
        </p:nvSpPr>
        <p:spPr>
          <a:xfrm>
            <a:off x="621155" y="5105"/>
            <a:ext cx="10515600" cy="1325563"/>
          </a:xfrm>
        </p:spPr>
        <p:txBody>
          <a:bodyPr>
            <a:normAutofit/>
          </a:bodyPr>
          <a:lstStyle/>
          <a:p>
            <a:r>
              <a:rPr lang="en-US" sz="6000" b="1" dirty="0">
                <a:solidFill>
                  <a:srgbClr val="C00000"/>
                </a:solidFill>
              </a:rPr>
              <a:t>Gantt Chart</a:t>
            </a:r>
          </a:p>
        </p:txBody>
      </p:sp>
      <p:sp>
        <p:nvSpPr>
          <p:cNvPr id="4" name="Slide Number Placeholder 3">
            <a:extLst>
              <a:ext uri="{FF2B5EF4-FFF2-40B4-BE49-F238E27FC236}">
                <a16:creationId xmlns:a16="http://schemas.microsoft.com/office/drawing/2014/main" id="{16E7633D-93DC-407E-9233-339E954E696D}"/>
              </a:ext>
            </a:extLst>
          </p:cNvPr>
          <p:cNvSpPr>
            <a:spLocks noGrp="1"/>
          </p:cNvSpPr>
          <p:nvPr>
            <p:ph type="sldNum" sz="quarter" idx="12"/>
          </p:nvPr>
        </p:nvSpPr>
        <p:spPr>
          <a:xfrm>
            <a:off x="8772939" y="6356350"/>
            <a:ext cx="3016960" cy="365125"/>
          </a:xfrm>
        </p:spPr>
        <p:txBody>
          <a:bodyPr/>
          <a:lstStyle/>
          <a:p>
            <a:r>
              <a:rPr lang="en-US" sz="2400" b="1" dirty="0">
                <a:solidFill>
                  <a:srgbClr val="00B050"/>
                </a:solidFill>
              </a:rPr>
              <a:t>Slide: </a:t>
            </a:r>
            <a:fld id="{D1AA2101-0B73-4FA9-999E-F3B477CD69F0}" type="slidenum">
              <a:rPr lang="en-US" sz="2400" b="1" smtClean="0">
                <a:solidFill>
                  <a:srgbClr val="00B050"/>
                </a:solidFill>
              </a:rPr>
              <a:t>7</a:t>
            </a:fld>
            <a:r>
              <a:rPr lang="en-US" sz="2400" b="1" dirty="0">
                <a:solidFill>
                  <a:srgbClr val="00B050"/>
                </a:solidFill>
              </a:rPr>
              <a:t> of 8</a:t>
            </a:r>
          </a:p>
        </p:txBody>
      </p:sp>
      <p:graphicFrame>
        <p:nvGraphicFramePr>
          <p:cNvPr id="6" name="Table 5">
            <a:extLst>
              <a:ext uri="{FF2B5EF4-FFF2-40B4-BE49-F238E27FC236}">
                <a16:creationId xmlns:a16="http://schemas.microsoft.com/office/drawing/2014/main" id="{49FD001F-7AED-B76B-862A-82FB529ABDCF}"/>
              </a:ext>
            </a:extLst>
          </p:cNvPr>
          <p:cNvGraphicFramePr>
            <a:graphicFrameLocks noGrp="1"/>
          </p:cNvGraphicFramePr>
          <p:nvPr>
            <p:extLst>
              <p:ext uri="{D42A27DB-BD31-4B8C-83A1-F6EECF244321}">
                <p14:modId xmlns:p14="http://schemas.microsoft.com/office/powerpoint/2010/main" val="3810329860"/>
              </p:ext>
            </p:extLst>
          </p:nvPr>
        </p:nvGraphicFramePr>
        <p:xfrm>
          <a:off x="802024" y="1128350"/>
          <a:ext cx="9869325" cy="4971821"/>
        </p:xfrm>
        <a:graphic>
          <a:graphicData uri="http://schemas.openxmlformats.org/drawingml/2006/table">
            <a:tbl>
              <a:tblPr firstRow="1" firstCol="1" bandRow="1">
                <a:tableStyleId>{BDBED569-4797-4DF1-A0F4-6AAB3CD982D8}</a:tableStyleId>
              </a:tblPr>
              <a:tblGrid>
                <a:gridCol w="1171129">
                  <a:extLst>
                    <a:ext uri="{9D8B030D-6E8A-4147-A177-3AD203B41FA5}">
                      <a16:colId xmlns:a16="http://schemas.microsoft.com/office/drawing/2014/main" val="936302990"/>
                    </a:ext>
                  </a:extLst>
                </a:gridCol>
                <a:gridCol w="1151884">
                  <a:extLst>
                    <a:ext uri="{9D8B030D-6E8A-4147-A177-3AD203B41FA5}">
                      <a16:colId xmlns:a16="http://schemas.microsoft.com/office/drawing/2014/main" val="257685926"/>
                    </a:ext>
                  </a:extLst>
                </a:gridCol>
                <a:gridCol w="1175657">
                  <a:extLst>
                    <a:ext uri="{9D8B030D-6E8A-4147-A177-3AD203B41FA5}">
                      <a16:colId xmlns:a16="http://schemas.microsoft.com/office/drawing/2014/main" val="3865388849"/>
                    </a:ext>
                  </a:extLst>
                </a:gridCol>
                <a:gridCol w="1215850">
                  <a:extLst>
                    <a:ext uri="{9D8B030D-6E8A-4147-A177-3AD203B41FA5}">
                      <a16:colId xmlns:a16="http://schemas.microsoft.com/office/drawing/2014/main" val="699020772"/>
                    </a:ext>
                  </a:extLst>
                </a:gridCol>
                <a:gridCol w="823965">
                  <a:extLst>
                    <a:ext uri="{9D8B030D-6E8A-4147-A177-3AD203B41FA5}">
                      <a16:colId xmlns:a16="http://schemas.microsoft.com/office/drawing/2014/main" val="2009420404"/>
                    </a:ext>
                  </a:extLst>
                </a:gridCol>
                <a:gridCol w="904352">
                  <a:extLst>
                    <a:ext uri="{9D8B030D-6E8A-4147-A177-3AD203B41FA5}">
                      <a16:colId xmlns:a16="http://schemas.microsoft.com/office/drawing/2014/main" val="3463131859"/>
                    </a:ext>
                  </a:extLst>
                </a:gridCol>
                <a:gridCol w="1075173">
                  <a:extLst>
                    <a:ext uri="{9D8B030D-6E8A-4147-A177-3AD203B41FA5}">
                      <a16:colId xmlns:a16="http://schemas.microsoft.com/office/drawing/2014/main" val="2725264714"/>
                    </a:ext>
                  </a:extLst>
                </a:gridCol>
                <a:gridCol w="894304">
                  <a:extLst>
                    <a:ext uri="{9D8B030D-6E8A-4147-A177-3AD203B41FA5}">
                      <a16:colId xmlns:a16="http://schemas.microsoft.com/office/drawing/2014/main" val="1002830893"/>
                    </a:ext>
                  </a:extLst>
                </a:gridCol>
                <a:gridCol w="1457011">
                  <a:extLst>
                    <a:ext uri="{9D8B030D-6E8A-4147-A177-3AD203B41FA5}">
                      <a16:colId xmlns:a16="http://schemas.microsoft.com/office/drawing/2014/main" val="3425294949"/>
                    </a:ext>
                  </a:extLst>
                </a:gridCol>
              </a:tblGrid>
              <a:tr h="688276">
                <a:tc>
                  <a:txBody>
                    <a:bodyPr/>
                    <a:lstStyle/>
                    <a:p>
                      <a:endParaRPr lang="en-IN" sz="1400" dirty="0"/>
                    </a:p>
                    <a:p>
                      <a:pPr algn="ctr"/>
                      <a:r>
                        <a:rPr lang="en-IN" sz="1400" dirty="0"/>
                        <a:t>TASKS</a:t>
                      </a:r>
                    </a:p>
                  </a:txBody>
                  <a:tcPr/>
                </a:tc>
                <a:tc>
                  <a:txBody>
                    <a:bodyPr/>
                    <a:lstStyle/>
                    <a:p>
                      <a:endParaRPr lang="en-IN" sz="1400" dirty="0"/>
                    </a:p>
                    <a:p>
                      <a:pPr algn="ctr"/>
                      <a:r>
                        <a:rPr lang="en-IN" sz="1400" dirty="0"/>
                        <a:t>AUGUST</a:t>
                      </a:r>
                    </a:p>
                  </a:txBody>
                  <a:tcPr/>
                </a:tc>
                <a:tc>
                  <a:txBody>
                    <a:bodyPr/>
                    <a:lstStyle/>
                    <a:p>
                      <a:endParaRPr lang="en-IN" sz="1400" dirty="0"/>
                    </a:p>
                    <a:p>
                      <a:pPr algn="ctr"/>
                      <a:r>
                        <a:rPr lang="en-IN" sz="1400" dirty="0"/>
                        <a:t>SEPTEMBER</a:t>
                      </a:r>
                    </a:p>
                  </a:txBody>
                  <a:tcPr/>
                </a:tc>
                <a:tc>
                  <a:txBody>
                    <a:bodyPr/>
                    <a:lstStyle/>
                    <a:p>
                      <a:endParaRPr lang="en-IN" sz="1400" dirty="0"/>
                    </a:p>
                    <a:p>
                      <a:pPr algn="ctr"/>
                      <a:r>
                        <a:rPr lang="en-IN" sz="1400" dirty="0"/>
                        <a:t>OCTOBER</a:t>
                      </a:r>
                    </a:p>
                  </a:txBody>
                  <a:tcPr/>
                </a:tc>
                <a:tc>
                  <a:txBody>
                    <a:bodyPr/>
                    <a:lstStyle/>
                    <a:p>
                      <a:endParaRPr lang="en-IN" sz="1400" dirty="0"/>
                    </a:p>
                    <a:p>
                      <a:pPr algn="ctr"/>
                      <a:r>
                        <a:rPr lang="en-IN" sz="1400" dirty="0"/>
                        <a:t>NOVEMBER</a:t>
                      </a:r>
                    </a:p>
                  </a:txBody>
                  <a:tcPr/>
                </a:tc>
                <a:tc>
                  <a:txBody>
                    <a:bodyPr/>
                    <a:lstStyle/>
                    <a:p>
                      <a:pPr algn="ctr"/>
                      <a:endParaRPr lang="en-IN" sz="1400" dirty="0"/>
                    </a:p>
                    <a:p>
                      <a:pPr algn="ctr"/>
                      <a:r>
                        <a:rPr lang="en-IN" sz="1400" dirty="0"/>
                        <a:t>JANUARY</a:t>
                      </a:r>
                    </a:p>
                  </a:txBody>
                  <a:tcPr/>
                </a:tc>
                <a:tc>
                  <a:txBody>
                    <a:bodyPr/>
                    <a:lstStyle/>
                    <a:p>
                      <a:pPr algn="ctr"/>
                      <a:endParaRPr lang="en-IN" sz="1400" dirty="0"/>
                    </a:p>
                    <a:p>
                      <a:pPr algn="ctr"/>
                      <a:r>
                        <a:rPr lang="en-IN" sz="1400" dirty="0"/>
                        <a:t>FEBRUARY</a:t>
                      </a:r>
                    </a:p>
                  </a:txBody>
                  <a:tcPr/>
                </a:tc>
                <a:tc>
                  <a:txBody>
                    <a:bodyPr/>
                    <a:lstStyle/>
                    <a:p>
                      <a:pPr algn="ctr"/>
                      <a:endParaRPr lang="en-IN" sz="1400" dirty="0"/>
                    </a:p>
                    <a:p>
                      <a:pPr algn="ctr"/>
                      <a:r>
                        <a:rPr lang="en-IN" sz="1400" dirty="0"/>
                        <a:t>MARCH</a:t>
                      </a:r>
                    </a:p>
                  </a:txBody>
                  <a:tcPr/>
                </a:tc>
                <a:tc>
                  <a:txBody>
                    <a:bodyPr/>
                    <a:lstStyle/>
                    <a:p>
                      <a:pPr algn="ctr"/>
                      <a:endParaRPr lang="en-IN" sz="1400" dirty="0"/>
                    </a:p>
                    <a:p>
                      <a:pPr algn="ctr"/>
                      <a:r>
                        <a:rPr lang="en-IN" sz="1400" dirty="0"/>
                        <a:t>APRIL</a:t>
                      </a:r>
                    </a:p>
                  </a:txBody>
                  <a:tcPr/>
                </a:tc>
                <a:extLst>
                  <a:ext uri="{0D108BD9-81ED-4DB2-BD59-A6C34878D82A}">
                    <a16:rowId xmlns:a16="http://schemas.microsoft.com/office/drawing/2014/main" val="3418384465"/>
                  </a:ext>
                </a:extLst>
              </a:tr>
              <a:tr h="669876">
                <a:tc>
                  <a:txBody>
                    <a:bodyPr/>
                    <a:lstStyle/>
                    <a:p>
                      <a:r>
                        <a:rPr lang="en-IN" sz="1400" dirty="0"/>
                        <a:t>LITERATURE SURVEY</a:t>
                      </a:r>
                    </a:p>
                  </a:txBody>
                  <a:tcPr/>
                </a:tc>
                <a:tc>
                  <a:txBody>
                    <a:bodyPr/>
                    <a:lstStyle/>
                    <a:p>
                      <a:endParaRPr lang="en-IN" sz="1400"/>
                    </a:p>
                  </a:txBody>
                  <a:tcPr/>
                </a:tc>
                <a:tc>
                  <a:txBody>
                    <a:bodyPr/>
                    <a:lstStyle/>
                    <a:p>
                      <a:endParaRPr lang="en-IN" sz="1400"/>
                    </a:p>
                  </a:txBody>
                  <a:tcPr/>
                </a:tc>
                <a:tc>
                  <a:txBody>
                    <a:bodyPr/>
                    <a:lstStyle/>
                    <a:p>
                      <a:endParaRPr lang="en-IN" sz="1400"/>
                    </a:p>
                  </a:txBody>
                  <a:tcPr/>
                </a:tc>
                <a:tc>
                  <a:txBody>
                    <a:bodyPr/>
                    <a:lstStyle/>
                    <a:p>
                      <a:endParaRPr lang="en-IN" sz="1400"/>
                    </a:p>
                  </a:txBody>
                  <a:tcPr/>
                </a:tc>
                <a:tc>
                  <a:txBody>
                    <a:bodyPr/>
                    <a:lstStyle/>
                    <a:p>
                      <a:endParaRPr lang="en-IN" sz="1400"/>
                    </a:p>
                  </a:txBody>
                  <a:tcPr/>
                </a:tc>
                <a:tc>
                  <a:txBody>
                    <a:bodyPr/>
                    <a:lstStyle/>
                    <a:p>
                      <a:endParaRPr lang="en-IN" sz="1400"/>
                    </a:p>
                  </a:txBody>
                  <a:tcPr/>
                </a:tc>
                <a:tc>
                  <a:txBody>
                    <a:bodyPr/>
                    <a:lstStyle/>
                    <a:p>
                      <a:endParaRPr lang="en-IN" sz="1400"/>
                    </a:p>
                  </a:txBody>
                  <a:tcPr/>
                </a:tc>
                <a:tc>
                  <a:txBody>
                    <a:bodyPr/>
                    <a:lstStyle/>
                    <a:p>
                      <a:endParaRPr lang="en-IN" sz="1400"/>
                    </a:p>
                  </a:txBody>
                  <a:tcPr/>
                </a:tc>
                <a:extLst>
                  <a:ext uri="{0D108BD9-81ED-4DB2-BD59-A6C34878D82A}">
                    <a16:rowId xmlns:a16="http://schemas.microsoft.com/office/drawing/2014/main" val="805867854"/>
                  </a:ext>
                </a:extLst>
              </a:tr>
              <a:tr h="6882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DESIGN OF VCO</a:t>
                      </a:r>
                    </a:p>
                    <a:p>
                      <a:endParaRPr lang="en-IN" sz="1400" dirty="0"/>
                    </a:p>
                  </a:txBody>
                  <a:tcPr/>
                </a:tc>
                <a:tc>
                  <a:txBody>
                    <a:bodyPr/>
                    <a:lstStyle/>
                    <a:p>
                      <a:endParaRPr lang="en-IN" sz="1400"/>
                    </a:p>
                  </a:txBody>
                  <a:tcPr/>
                </a:tc>
                <a:tc>
                  <a:txBody>
                    <a:bodyPr/>
                    <a:lstStyle/>
                    <a:p>
                      <a:endParaRPr lang="en-IN" sz="1400" dirty="0"/>
                    </a:p>
                  </a:txBody>
                  <a:tcPr/>
                </a:tc>
                <a:tc>
                  <a:txBody>
                    <a:bodyPr/>
                    <a:lstStyle/>
                    <a:p>
                      <a:endParaRPr lang="en-IN" sz="140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3749373385"/>
                  </a:ext>
                </a:extLst>
              </a:tr>
              <a:tr h="669876">
                <a:tc>
                  <a:txBody>
                    <a:bodyPr/>
                    <a:lstStyle/>
                    <a:p>
                      <a:r>
                        <a:rPr lang="en-IN" sz="1400" dirty="0"/>
                        <a:t>DESIGN OF DIVIDER</a:t>
                      </a:r>
                    </a:p>
                  </a:txBody>
                  <a:tcPr/>
                </a:tc>
                <a:tc>
                  <a:txBody>
                    <a:bodyPr/>
                    <a:lstStyle/>
                    <a:p>
                      <a:endParaRPr lang="en-IN" sz="1400"/>
                    </a:p>
                  </a:txBody>
                  <a:tcPr/>
                </a:tc>
                <a:tc>
                  <a:txBody>
                    <a:bodyPr/>
                    <a:lstStyle/>
                    <a:p>
                      <a:endParaRPr lang="en-IN" sz="1400"/>
                    </a:p>
                  </a:txBody>
                  <a:tcPr/>
                </a:tc>
                <a:tc>
                  <a:txBody>
                    <a:bodyPr/>
                    <a:lstStyle/>
                    <a:p>
                      <a:endParaRPr lang="en-IN" sz="1400"/>
                    </a:p>
                  </a:txBody>
                  <a:tcPr/>
                </a:tc>
                <a:tc>
                  <a:txBody>
                    <a:bodyPr/>
                    <a:lstStyle/>
                    <a:p>
                      <a:endParaRPr lang="en-IN" sz="1400"/>
                    </a:p>
                  </a:txBody>
                  <a:tcPr/>
                </a:tc>
                <a:tc>
                  <a:txBody>
                    <a:bodyPr/>
                    <a:lstStyle/>
                    <a:p>
                      <a:endParaRPr lang="en-IN" sz="1400"/>
                    </a:p>
                  </a:txBody>
                  <a:tcPr/>
                </a:tc>
                <a:tc>
                  <a:txBody>
                    <a:bodyPr/>
                    <a:lstStyle/>
                    <a:p>
                      <a:endParaRPr lang="en-IN" sz="1400"/>
                    </a:p>
                  </a:txBody>
                  <a:tcPr/>
                </a:tc>
                <a:tc>
                  <a:txBody>
                    <a:bodyPr/>
                    <a:lstStyle/>
                    <a:p>
                      <a:endParaRPr lang="en-IN" sz="1400"/>
                    </a:p>
                  </a:txBody>
                  <a:tcPr/>
                </a:tc>
                <a:tc>
                  <a:txBody>
                    <a:bodyPr/>
                    <a:lstStyle/>
                    <a:p>
                      <a:endParaRPr lang="en-IN" sz="1400"/>
                    </a:p>
                  </a:txBody>
                  <a:tcPr/>
                </a:tc>
                <a:extLst>
                  <a:ext uri="{0D108BD9-81ED-4DB2-BD59-A6C34878D82A}">
                    <a16:rowId xmlns:a16="http://schemas.microsoft.com/office/drawing/2014/main" val="3861739081"/>
                  </a:ext>
                </a:extLst>
              </a:tr>
              <a:tr h="781535">
                <a:tc>
                  <a:txBody>
                    <a:bodyPr/>
                    <a:lstStyle/>
                    <a:p>
                      <a:r>
                        <a:rPr lang="en-IN" sz="1400" dirty="0"/>
                        <a:t>DESIGN OF PFD, CHARGE PUMP &amp; LPF</a:t>
                      </a:r>
                    </a:p>
                  </a:txBody>
                  <a:tcPr/>
                </a:tc>
                <a:tc>
                  <a:txBody>
                    <a:bodyPr/>
                    <a:lstStyle/>
                    <a:p>
                      <a:endParaRPr lang="en-IN" sz="140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a:p>
                  </a:txBody>
                  <a:tcPr/>
                </a:tc>
                <a:tc>
                  <a:txBody>
                    <a:bodyPr/>
                    <a:lstStyle/>
                    <a:p>
                      <a:endParaRPr lang="en-IN" sz="1400"/>
                    </a:p>
                  </a:txBody>
                  <a:tcPr/>
                </a:tc>
                <a:tc>
                  <a:txBody>
                    <a:bodyPr/>
                    <a:lstStyle/>
                    <a:p>
                      <a:endParaRPr lang="en-IN" sz="1400"/>
                    </a:p>
                  </a:txBody>
                  <a:tcPr/>
                </a:tc>
                <a:tc>
                  <a:txBody>
                    <a:bodyPr/>
                    <a:lstStyle/>
                    <a:p>
                      <a:endParaRPr lang="en-IN" sz="1400" dirty="0"/>
                    </a:p>
                  </a:txBody>
                  <a:tcPr/>
                </a:tc>
                <a:extLst>
                  <a:ext uri="{0D108BD9-81ED-4DB2-BD59-A6C34878D82A}">
                    <a16:rowId xmlns:a16="http://schemas.microsoft.com/office/drawing/2014/main" val="751770771"/>
                  </a:ext>
                </a:extLst>
              </a:tr>
              <a:tr h="717618">
                <a:tc>
                  <a:txBody>
                    <a:bodyPr/>
                    <a:lstStyle/>
                    <a:p>
                      <a:r>
                        <a:rPr lang="en-IN" sz="1400" dirty="0"/>
                        <a:t>COMPLETE PLL DESIGN</a:t>
                      </a:r>
                    </a:p>
                  </a:txBody>
                  <a:tcPr/>
                </a:tc>
                <a:tc>
                  <a:txBody>
                    <a:bodyPr/>
                    <a:lstStyle/>
                    <a:p>
                      <a:endParaRPr lang="en-IN" sz="1400"/>
                    </a:p>
                  </a:txBody>
                  <a:tcPr/>
                </a:tc>
                <a:tc>
                  <a:txBody>
                    <a:bodyPr/>
                    <a:lstStyle/>
                    <a:p>
                      <a:endParaRPr lang="en-IN" sz="1400"/>
                    </a:p>
                  </a:txBody>
                  <a:tcPr/>
                </a:tc>
                <a:tc>
                  <a:txBody>
                    <a:bodyPr/>
                    <a:lstStyle/>
                    <a:p>
                      <a:endParaRPr lang="en-IN" sz="1400" dirty="0"/>
                    </a:p>
                  </a:txBody>
                  <a:tcPr/>
                </a:tc>
                <a:tc>
                  <a:txBody>
                    <a:bodyPr/>
                    <a:lstStyle/>
                    <a:p>
                      <a:endParaRPr lang="en-IN" sz="1400" dirty="0"/>
                    </a:p>
                  </a:txBody>
                  <a:tcPr/>
                </a:tc>
                <a:tc>
                  <a:txBody>
                    <a:bodyPr/>
                    <a:lstStyle/>
                    <a:p>
                      <a:endParaRPr lang="en-IN" sz="1400"/>
                    </a:p>
                  </a:txBody>
                  <a:tcPr/>
                </a:tc>
                <a:tc>
                  <a:txBody>
                    <a:bodyPr/>
                    <a:lstStyle/>
                    <a:p>
                      <a:endParaRPr lang="en-IN" sz="1400"/>
                    </a:p>
                  </a:txBody>
                  <a:tcPr/>
                </a:tc>
                <a:tc>
                  <a:txBody>
                    <a:bodyPr/>
                    <a:lstStyle/>
                    <a:p>
                      <a:endParaRPr lang="en-IN" sz="1400"/>
                    </a:p>
                  </a:txBody>
                  <a:tcPr/>
                </a:tc>
                <a:tc>
                  <a:txBody>
                    <a:bodyPr/>
                    <a:lstStyle/>
                    <a:p>
                      <a:endParaRPr lang="en-IN" sz="1400"/>
                    </a:p>
                  </a:txBody>
                  <a:tcPr/>
                </a:tc>
                <a:extLst>
                  <a:ext uri="{0D108BD9-81ED-4DB2-BD59-A6C34878D82A}">
                    <a16:rowId xmlns:a16="http://schemas.microsoft.com/office/drawing/2014/main" val="943640900"/>
                  </a:ext>
                </a:extLst>
              </a:tr>
              <a:tr h="669876">
                <a:tc>
                  <a:txBody>
                    <a:bodyPr/>
                    <a:lstStyle/>
                    <a:p>
                      <a:r>
                        <a:rPr lang="en-IN" sz="1400" dirty="0"/>
                        <a:t>REPORT WRITING</a:t>
                      </a:r>
                    </a:p>
                  </a:txBody>
                  <a:tcPr/>
                </a:tc>
                <a:tc>
                  <a:txBody>
                    <a:bodyPr/>
                    <a:lstStyle/>
                    <a:p>
                      <a:endParaRPr lang="en-IN" sz="1400"/>
                    </a:p>
                  </a:txBody>
                  <a:tcPr/>
                </a:tc>
                <a:tc>
                  <a:txBody>
                    <a:bodyPr/>
                    <a:lstStyle/>
                    <a:p>
                      <a:endParaRPr lang="en-IN" sz="1400"/>
                    </a:p>
                  </a:txBody>
                  <a:tcPr/>
                </a:tc>
                <a:tc>
                  <a:txBody>
                    <a:bodyPr/>
                    <a:lstStyle/>
                    <a:p>
                      <a:endParaRPr lang="en-IN" sz="140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tc>
                  <a:txBody>
                    <a:bodyPr/>
                    <a:lstStyle/>
                    <a:p>
                      <a:endParaRPr lang="en-IN" sz="1400" dirty="0"/>
                    </a:p>
                  </a:txBody>
                  <a:tcPr/>
                </a:tc>
                <a:extLst>
                  <a:ext uri="{0D108BD9-81ED-4DB2-BD59-A6C34878D82A}">
                    <a16:rowId xmlns:a16="http://schemas.microsoft.com/office/drawing/2014/main" val="3087577009"/>
                  </a:ext>
                </a:extLst>
              </a:tr>
            </a:tbl>
          </a:graphicData>
        </a:graphic>
      </p:graphicFrame>
      <p:sp>
        <p:nvSpPr>
          <p:cNvPr id="3" name="Arrow: Left-Right 2">
            <a:extLst>
              <a:ext uri="{FF2B5EF4-FFF2-40B4-BE49-F238E27FC236}">
                <a16:creationId xmlns:a16="http://schemas.microsoft.com/office/drawing/2014/main" id="{1888E47B-868E-F47E-6F8B-BFCABF73D257}"/>
              </a:ext>
            </a:extLst>
          </p:cNvPr>
          <p:cNvSpPr/>
          <p:nvPr/>
        </p:nvSpPr>
        <p:spPr>
          <a:xfrm>
            <a:off x="2009670" y="2027240"/>
            <a:ext cx="1091923" cy="283881"/>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Arrow: Left-Right 4">
            <a:extLst>
              <a:ext uri="{FF2B5EF4-FFF2-40B4-BE49-F238E27FC236}">
                <a16:creationId xmlns:a16="http://schemas.microsoft.com/office/drawing/2014/main" id="{DF327F25-77D7-A81E-0E89-1AC8C5614C16}"/>
              </a:ext>
            </a:extLst>
          </p:cNvPr>
          <p:cNvSpPr/>
          <p:nvPr/>
        </p:nvSpPr>
        <p:spPr>
          <a:xfrm>
            <a:off x="3101593" y="2746273"/>
            <a:ext cx="1168956" cy="283881"/>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7" name="Arrow: Left-Right 6">
            <a:extLst>
              <a:ext uri="{FF2B5EF4-FFF2-40B4-BE49-F238E27FC236}">
                <a16:creationId xmlns:a16="http://schemas.microsoft.com/office/drawing/2014/main" id="{AFC24218-CA16-A333-4BC4-3EF9DC04AEE2}"/>
              </a:ext>
            </a:extLst>
          </p:cNvPr>
          <p:cNvSpPr/>
          <p:nvPr/>
        </p:nvSpPr>
        <p:spPr>
          <a:xfrm>
            <a:off x="4270549" y="3429000"/>
            <a:ext cx="1245994" cy="268822"/>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8" name="Arrow: Left-Right 7">
            <a:extLst>
              <a:ext uri="{FF2B5EF4-FFF2-40B4-BE49-F238E27FC236}">
                <a16:creationId xmlns:a16="http://schemas.microsoft.com/office/drawing/2014/main" id="{04973A1F-FFFB-239D-03EA-8BE143B86133}"/>
              </a:ext>
            </a:extLst>
          </p:cNvPr>
          <p:cNvSpPr/>
          <p:nvPr/>
        </p:nvSpPr>
        <p:spPr>
          <a:xfrm>
            <a:off x="5516543" y="4182421"/>
            <a:ext cx="1657980" cy="268822"/>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Arrow: Left-Right 8">
            <a:extLst>
              <a:ext uri="{FF2B5EF4-FFF2-40B4-BE49-F238E27FC236}">
                <a16:creationId xmlns:a16="http://schemas.microsoft.com/office/drawing/2014/main" id="{8C44800A-6C49-36E5-127D-F3DEF4288ABF}"/>
              </a:ext>
            </a:extLst>
          </p:cNvPr>
          <p:cNvSpPr/>
          <p:nvPr/>
        </p:nvSpPr>
        <p:spPr>
          <a:xfrm>
            <a:off x="7275005" y="4913644"/>
            <a:ext cx="1838850" cy="249444"/>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0" name="Arrow: Left-Right 9">
            <a:extLst>
              <a:ext uri="{FF2B5EF4-FFF2-40B4-BE49-F238E27FC236}">
                <a16:creationId xmlns:a16="http://schemas.microsoft.com/office/drawing/2014/main" id="{6DF4F6D5-482F-9D6B-63CF-6E5A244CD893}"/>
              </a:ext>
            </a:extLst>
          </p:cNvPr>
          <p:cNvSpPr/>
          <p:nvPr/>
        </p:nvSpPr>
        <p:spPr>
          <a:xfrm>
            <a:off x="8661679" y="5604593"/>
            <a:ext cx="1919235" cy="249443"/>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521680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2E6-164E-40AB-AFBF-E915A9BC9F3E}"/>
              </a:ext>
            </a:extLst>
          </p:cNvPr>
          <p:cNvSpPr>
            <a:spLocks noGrp="1"/>
          </p:cNvSpPr>
          <p:nvPr>
            <p:ph type="title"/>
          </p:nvPr>
        </p:nvSpPr>
        <p:spPr>
          <a:xfrm>
            <a:off x="359897" y="132373"/>
            <a:ext cx="10515600" cy="1325563"/>
          </a:xfrm>
        </p:spPr>
        <p:txBody>
          <a:bodyPr>
            <a:normAutofit/>
          </a:bodyPr>
          <a:lstStyle/>
          <a:p>
            <a:r>
              <a:rPr lang="en-US" sz="6000" b="1" dirty="0">
                <a:solidFill>
                  <a:srgbClr val="C00000"/>
                </a:solidFill>
              </a:rPr>
              <a:t>References</a:t>
            </a:r>
          </a:p>
        </p:txBody>
      </p:sp>
      <p:sp>
        <p:nvSpPr>
          <p:cNvPr id="4" name="Slide Number Placeholder 3">
            <a:extLst>
              <a:ext uri="{FF2B5EF4-FFF2-40B4-BE49-F238E27FC236}">
                <a16:creationId xmlns:a16="http://schemas.microsoft.com/office/drawing/2014/main" id="{16E7633D-93DC-407E-9233-339E954E696D}"/>
              </a:ext>
            </a:extLst>
          </p:cNvPr>
          <p:cNvSpPr>
            <a:spLocks noGrp="1"/>
          </p:cNvSpPr>
          <p:nvPr>
            <p:ph type="sldNum" sz="quarter" idx="12"/>
          </p:nvPr>
        </p:nvSpPr>
        <p:spPr>
          <a:xfrm>
            <a:off x="8772939" y="6356350"/>
            <a:ext cx="3016960" cy="365125"/>
          </a:xfrm>
        </p:spPr>
        <p:txBody>
          <a:bodyPr/>
          <a:lstStyle/>
          <a:p>
            <a:r>
              <a:rPr lang="en-US" sz="2400" b="1" dirty="0">
                <a:solidFill>
                  <a:srgbClr val="00B050"/>
                </a:solidFill>
              </a:rPr>
              <a:t>Slide: </a:t>
            </a:r>
            <a:fld id="{D1AA2101-0B73-4FA9-999E-F3B477CD69F0}" type="slidenum">
              <a:rPr lang="en-US" sz="2400" b="1" smtClean="0">
                <a:solidFill>
                  <a:srgbClr val="00B050"/>
                </a:solidFill>
              </a:rPr>
              <a:t>8</a:t>
            </a:fld>
            <a:r>
              <a:rPr lang="en-US" sz="2400" b="1" dirty="0">
                <a:solidFill>
                  <a:srgbClr val="00B050"/>
                </a:solidFill>
              </a:rPr>
              <a:t> of 8</a:t>
            </a:r>
          </a:p>
        </p:txBody>
      </p:sp>
      <p:sp>
        <p:nvSpPr>
          <p:cNvPr id="12" name="Content Placeholder 2">
            <a:extLst>
              <a:ext uri="{FF2B5EF4-FFF2-40B4-BE49-F238E27FC236}">
                <a16:creationId xmlns:a16="http://schemas.microsoft.com/office/drawing/2014/main" id="{50125A26-22E7-31A9-5D2C-CAE4F4809DB2}"/>
              </a:ext>
            </a:extLst>
          </p:cNvPr>
          <p:cNvSpPr>
            <a:spLocks noGrp="1"/>
          </p:cNvSpPr>
          <p:nvPr>
            <p:ph idx="1"/>
          </p:nvPr>
        </p:nvSpPr>
        <p:spPr>
          <a:xfrm>
            <a:off x="550817" y="1573336"/>
            <a:ext cx="10864112" cy="3711328"/>
          </a:xfrm>
        </p:spPr>
        <p:txBody>
          <a:bodyPr>
            <a:normAutofit/>
          </a:bodyPr>
          <a:lstStyle/>
          <a:p>
            <a:pPr marL="0" indent="0">
              <a:buNone/>
            </a:pPr>
            <a:r>
              <a:rPr lang="en-US" sz="2000" dirty="0">
                <a:highlight>
                  <a:srgbClr val="FFFFFF"/>
                </a:highlight>
                <a:latin typeface="Times New Roman" panose="02020603050405020304" pitchFamily="18" charset="0"/>
                <a:cs typeface="Times New Roman" panose="02020603050405020304" pitchFamily="18" charset="0"/>
              </a:rPr>
              <a:t>[1]. Santiago, David</a:t>
            </a:r>
            <a:r>
              <a:rPr lang="en-US" sz="2000" b="0" i="0" dirty="0">
                <a:effectLst/>
                <a:highlight>
                  <a:srgbClr val="FFFFFF"/>
                </a:highlight>
                <a:latin typeface="Times New Roman" panose="02020603050405020304" pitchFamily="18" charset="0"/>
                <a:cs typeface="Times New Roman" panose="02020603050405020304" pitchFamily="18" charset="0"/>
              </a:rPr>
              <a:t> (2021). </a:t>
            </a:r>
            <a:r>
              <a:rPr lang="en-US" sz="2000" b="0" dirty="0">
                <a:effectLst/>
                <a:highlight>
                  <a:srgbClr val="FFFFFF"/>
                </a:highlight>
                <a:latin typeface="Times New Roman" panose="02020603050405020304" pitchFamily="18" charset="0"/>
                <a:cs typeface="Times New Roman" panose="02020603050405020304" pitchFamily="18" charset="0"/>
              </a:rPr>
              <a:t>ECG 721 – MEMORY CIRCUIT DESIGN, FALL 2021: Design of Analog Phase-Locked Loops (A tutorial).</a:t>
            </a:r>
          </a:p>
          <a:p>
            <a:pPr marL="0" indent="0">
              <a:buNone/>
            </a:pPr>
            <a:r>
              <a:rPr lang="en-US" sz="2000" dirty="0">
                <a:highlight>
                  <a:srgbClr val="FFFFFF"/>
                </a:highlight>
                <a:latin typeface="Times New Roman" panose="02020603050405020304" pitchFamily="18" charset="0"/>
                <a:cs typeface="Times New Roman" panose="02020603050405020304" pitchFamily="18" charset="0"/>
              </a:rPr>
              <a:t>[2]. Phase Locked Loop - Tutorial. (n.d.). www.electronics-notes.com. https://www.electronics-notes.com/articles/radio/pll-phase-locked-loop/tutorial-primer-basics.php</a:t>
            </a:r>
          </a:p>
          <a:p>
            <a:pPr marL="0" indent="0">
              <a:buNone/>
            </a:pPr>
            <a:r>
              <a:rPr lang="en-US" sz="2000" dirty="0"/>
              <a:t>[3]. S. R. Abdul Rahman, S. H. Md Ali, N. Kamal, A. A. Ahmad and M. Othman, "Design of 2.4 GHz CMOS LC Tank Voltage Controlled Oscillator (VCO) for PLL using 0.18 µm CMOS Technology," 2018 IEEE International Conference on Semiconductor Electronics (ICSE), Kuala Lumpur, Malaysia, 2018.</a:t>
            </a:r>
          </a:p>
          <a:p>
            <a:pPr marL="0" indent="0">
              <a:buNone/>
            </a:pPr>
            <a:r>
              <a:rPr lang="en-US" sz="2000" dirty="0"/>
              <a:t>[4]. Razavi, B. (2020). Design of CMOS Phase-Locked Loops: From Circuit Level to Architecture Level. Cambridge: Cambridge University Press. </a:t>
            </a:r>
          </a:p>
        </p:txBody>
      </p:sp>
    </p:spTree>
    <p:extLst>
      <p:ext uri="{BB962C8B-B14F-4D97-AF65-F5344CB8AC3E}">
        <p14:creationId xmlns:p14="http://schemas.microsoft.com/office/powerpoint/2010/main" val="2066966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602</Words>
  <Application>Microsoft Office PowerPoint</Application>
  <PresentationFormat>Widescreen</PresentationFormat>
  <Paragraphs>77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Design of Phase-Locked Loop (PLL)</vt:lpstr>
      <vt:lpstr>Project Details</vt:lpstr>
      <vt:lpstr>Abstract</vt:lpstr>
      <vt:lpstr>Introduction to PLL</vt:lpstr>
      <vt:lpstr>Overview of PLL Blocks</vt:lpstr>
      <vt:lpstr>Project Objectives &amp; Deliverables</vt:lpstr>
      <vt:lpstr>Gantt Chart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HP</dc:creator>
  <cp:lastModifiedBy>Afzal Malik</cp:lastModifiedBy>
  <cp:revision>31</cp:revision>
  <dcterms:created xsi:type="dcterms:W3CDTF">2021-08-17T16:33:29Z</dcterms:created>
  <dcterms:modified xsi:type="dcterms:W3CDTF">2024-08-29T17:46:20Z</dcterms:modified>
</cp:coreProperties>
</file>