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FCB50-5B29-46CA-9B41-F1BB7799D0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CE439-1115-47AD-9D1C-5189BBEE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6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73E9-844F-4D62-B3C8-FE03A3E1E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8A5AC-9E8C-477D-8F2E-F0456051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D313-DF23-4459-A5E1-20197E3D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0A8F-6FAA-4CCD-92D8-D0AD3AF06463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3D67-D6DC-46FD-A4FA-26963612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A484-8E67-4732-95AC-58169AAA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7FC0-28C7-485F-8FE9-2274360B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190E-10AF-47E6-BAAC-0B5D7B52D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5A16-B07E-4F13-B7FE-5F869B5E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0E79-91CF-450B-A64F-C14067EB8496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A0A6-3A45-4DD5-9DF8-11B74A63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1865-1F67-48E0-98A9-B0B122B0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CAC0F-2D23-4911-A423-AFB86A9EA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2DBE-0BF8-438A-B9FE-B19CF6EF7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EB05-9404-4B29-BE1F-0B18B97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FED3-4B9B-4647-A6B4-3B41845D5372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5E58-4922-439C-B6BD-6734640E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66D5-1386-4A2F-95A0-B760973E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CACF-8BF5-4D68-A4FA-D49A2F5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338C-3E73-4762-9A2E-81390A93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BC5D-D27C-4F69-9063-61CF3F62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843B-3882-4A8F-B22D-5071204AE1A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4BD4-CB16-4A61-87A3-64598E62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1C48-2608-4910-9722-993E181D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752F-7C69-4D39-A507-644A2438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62DB-BF49-4A07-A95A-BCFD09FD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07DA-B3B4-4B9F-A4CC-AAB83A5D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38A4-4520-4B6B-9CD7-F3FE60826F96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9536-ACA1-49DA-9AD7-2F71437B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3D89-2AE6-4F32-A571-2C453DA8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600-058A-4E42-8043-447F91B1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245-6FFA-46C3-8AE4-05A3435A0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CB24-502B-4D72-9993-35A7D49EC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E997-403E-46DC-9B2D-91B6C102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86CA-C1D1-4AE5-B39B-E314840E9142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F8B6-21A4-49BE-919D-2C9B315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45E8D-659B-483A-AB47-8F25FD9D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7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DDFB-F520-4A2B-9A85-818A9900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99144-6CD2-409B-93F1-E8D654E6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8EF11-95EF-48E5-84E5-6B0B333BB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942A9-C707-4017-93B7-0C28BFE7C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4CEE0-8212-49A0-A712-49A9A702A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3AF0-51C1-4ED7-A6DD-C87ADBFF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E30-EDC0-45FA-BE13-5B85465563A0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0F57B-E335-4DD1-BDA2-092659EB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D0085-5068-4E55-B6D4-1C8F1730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777D-8A08-4E4A-93AF-26F22639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D4A1E-8700-4C63-985F-0D56524B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0296-62D4-493F-BCF3-8B3687C65067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AAC2B-D4DD-432E-A6DB-80745F52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9E221-5F3F-4510-B8CB-5D97E07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C9C31-1CE5-4309-9E8B-9BE10297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5FFB-97AC-4817-9F56-688B025B2C27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558C5-056B-4E86-9DA3-01059C86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BE6E-6DDE-4FFF-8BBA-A2AB68B6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A760-5269-4E8B-89A3-9C2E0988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D425-A101-4A94-B3E9-974C9CF9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33DF9-62C9-45B4-84FF-1338B7FE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EE4-F109-4D4E-90DA-12622F19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0F94-BF0B-4D1E-A543-75E3BD9619F4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18E03-CEA6-44B0-AA2F-CCA93857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BAC89-AA0A-4AB6-8F0F-0BBD04D7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61E7-5F34-4D07-BE2F-F3853725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8BD1B-87E0-4016-9DC0-578974B77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5AD4-D98B-4821-A689-D1838EDA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D274-E16D-41F7-A439-8A5D0B1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99D7-0ECA-41ED-B4E3-20755342D287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DB0BC-E7BD-429E-B623-5DF113C3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1980A-91A7-4904-9BDB-E252C55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9F4A3-304A-490C-AC68-FAEF9905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C5A40-04AD-475B-90D7-BF3950C5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4CE8-2406-49CB-9ABC-0C4645B61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77FB-7D79-408A-B805-60A5BA05729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878A-2430-4A06-9F88-DD37A019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DD0A-ACA7-42A5-88D9-B6AFE7BE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2101-0B73-4FA9-999E-F3B477CD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6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26763368/LC_Tank_Voltage_Controlled_Oscillator_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752D-805F-4C5E-B1AC-F118588C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7469"/>
            <a:ext cx="9144000" cy="1521101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of Phase-Locked Loop (PLL)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385E-941E-4A9A-9D06-D5CA1EA16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4" y="4899301"/>
            <a:ext cx="11820938" cy="89467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Name of student 1: Afzal Malik | Faculty No.: 21ELB173 | Enrolment No.: GM6541</a:t>
            </a:r>
          </a:p>
          <a:p>
            <a:r>
              <a:rPr lang="en-US" dirty="0">
                <a:solidFill>
                  <a:srgbClr val="0070C0"/>
                </a:solidFill>
              </a:rPr>
              <a:t>Name of student 2: Mohammed Musayyeb Sherwani | Faculty No.: 21ELB283 | Enrolment No.: GK6347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3E7E67-E911-44A0-B586-841025641399}"/>
              </a:ext>
            </a:extLst>
          </p:cNvPr>
          <p:cNvSpPr txBox="1">
            <a:spLocks/>
          </p:cNvSpPr>
          <p:nvPr/>
        </p:nvSpPr>
        <p:spPr>
          <a:xfrm>
            <a:off x="1590261" y="1595559"/>
            <a:ext cx="9144000" cy="668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C00000"/>
                </a:solidFill>
              </a:rPr>
              <a:t>Presentation </a:t>
            </a:r>
            <a:r>
              <a:rPr lang="en-US" sz="3600" dirty="0">
                <a:solidFill>
                  <a:srgbClr val="C00000"/>
                </a:solidFill>
              </a:rPr>
              <a:t>of UG Project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B4CC5D-D2F7-4FE6-B4E0-8F6288C9B415}"/>
              </a:ext>
            </a:extLst>
          </p:cNvPr>
          <p:cNvSpPr txBox="1">
            <a:spLocks/>
          </p:cNvSpPr>
          <p:nvPr/>
        </p:nvSpPr>
        <p:spPr>
          <a:xfrm>
            <a:off x="1524000" y="6121409"/>
            <a:ext cx="9144000" cy="52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Date of Presentation: 16.11.2024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66C0A2-2DC1-436A-9512-73B3BD972BC5}"/>
              </a:ext>
            </a:extLst>
          </p:cNvPr>
          <p:cNvSpPr txBox="1">
            <a:spLocks/>
          </p:cNvSpPr>
          <p:nvPr/>
        </p:nvSpPr>
        <p:spPr>
          <a:xfrm>
            <a:off x="304800" y="148172"/>
            <a:ext cx="11714922" cy="6688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3318A8"/>
                </a:solidFill>
              </a:rPr>
              <a:t>Department of Electronics Engineering, AMU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56CB584-1961-854C-B662-BBD493EE83F8}"/>
              </a:ext>
            </a:extLst>
          </p:cNvPr>
          <p:cNvSpPr txBox="1">
            <a:spLocks/>
          </p:cNvSpPr>
          <p:nvPr/>
        </p:nvSpPr>
        <p:spPr>
          <a:xfrm>
            <a:off x="1443135" y="4171626"/>
            <a:ext cx="9144000" cy="52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Project Guide:</a:t>
            </a:r>
            <a:r>
              <a:rPr lang="en-US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Prof. Naushad Alam</a:t>
            </a:r>
            <a:endParaRPr lang="en-IN" sz="200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9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2E6-164E-40AB-AFBF-E915A9BC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70" y="-13776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Design of PLL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7633D-93DC-407E-9233-339E954E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2</a:t>
            </a:fld>
            <a:r>
              <a:rPr lang="en-US" sz="2400" b="1" dirty="0">
                <a:solidFill>
                  <a:srgbClr val="00B050"/>
                </a:solidFill>
              </a:rPr>
              <a:t> of 9</a:t>
            </a:r>
          </a:p>
        </p:txBody>
      </p:sp>
      <p:pic>
        <p:nvPicPr>
          <p:cNvPr id="1026" name="Picture 2" descr="hahjaPLL-BD">
            <a:extLst>
              <a:ext uri="{FF2B5EF4-FFF2-40B4-BE49-F238E27FC236}">
                <a16:creationId xmlns:a16="http://schemas.microsoft.com/office/drawing/2014/main" id="{D0FB6E83-B4FE-E9DF-82BF-8FAEAF90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15" y="2825708"/>
            <a:ext cx="7102969" cy="31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26DFFE-5F93-335A-A4EA-FCEB0533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7" y="1024755"/>
            <a:ext cx="10711542" cy="1800954"/>
          </a:xfrm>
        </p:spPr>
        <p:txBody>
          <a:bodyPr>
            <a:normAutofit/>
          </a:bodyPr>
          <a:lstStyle/>
          <a:p>
            <a:r>
              <a:rPr lang="en-US" sz="2000" b="1" dirty="0"/>
              <a:t>Technology Node : </a:t>
            </a:r>
            <a:r>
              <a:rPr lang="en-US" sz="2000" dirty="0"/>
              <a:t>180nm  | </a:t>
            </a:r>
            <a:r>
              <a:rPr lang="en-US" sz="2000" b="1" dirty="0"/>
              <a:t>Tools Used : </a:t>
            </a:r>
            <a:r>
              <a:rPr lang="en-US" sz="2000" dirty="0"/>
              <a:t>LT Spice</a:t>
            </a:r>
          </a:p>
          <a:p>
            <a:r>
              <a:rPr lang="en-US" sz="2000" dirty="0"/>
              <a:t>The Phase-Locked Loop (PLL) is a feedback system that creates a frequency from a Voltage Controlled Oscillator (VCO) that is synchronous to the input signal.</a:t>
            </a:r>
          </a:p>
          <a:p>
            <a:r>
              <a:rPr lang="en-US" sz="2000" dirty="0"/>
              <a:t> It is a Mixed block which uses a Phase Frequency Detector (PFD) and Divide by N network as Digital Block and Charge Pump (CP), Low Pass Filter and Voltage Control Oscillator as Analog Block.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AE98C-C894-695C-FB9B-19CEF7C74541}"/>
              </a:ext>
            </a:extLst>
          </p:cNvPr>
          <p:cNvSpPr txBox="1"/>
          <p:nvPr/>
        </p:nvSpPr>
        <p:spPr>
          <a:xfrm>
            <a:off x="3226830" y="6090935"/>
            <a:ext cx="573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Block Diagram of Phase-Locked Loop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184D41-029D-6417-5C32-E9A454ED0F93}"/>
              </a:ext>
            </a:extLst>
          </p:cNvPr>
          <p:cNvSpPr/>
          <p:nvPr/>
        </p:nvSpPr>
        <p:spPr>
          <a:xfrm>
            <a:off x="7564761" y="2825708"/>
            <a:ext cx="2244437" cy="1971343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3B116-534A-A8FE-BD1C-1221D4F0FB5A}"/>
              </a:ext>
            </a:extLst>
          </p:cNvPr>
          <p:cNvSpPr/>
          <p:nvPr/>
        </p:nvSpPr>
        <p:spPr>
          <a:xfrm>
            <a:off x="9125339" y="3554963"/>
            <a:ext cx="447445" cy="2519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2E6-164E-40AB-AFBF-E915A9BC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6" y="132373"/>
            <a:ext cx="10944500" cy="1325563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C00000"/>
                </a:solidFill>
              </a:rPr>
              <a:t>Design of Voltage Controlled Oscillator (VCO)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7633D-93DC-407E-9233-339E954E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3</a:t>
            </a:fld>
            <a:r>
              <a:rPr lang="en-US" sz="2400" b="1" dirty="0">
                <a:solidFill>
                  <a:srgbClr val="00B050"/>
                </a:solidFill>
              </a:rPr>
              <a:t> of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7C43-E30B-A417-AA9E-82793762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6" y="1327351"/>
            <a:ext cx="10864112" cy="522232"/>
          </a:xfrm>
        </p:spPr>
        <p:txBody>
          <a:bodyPr>
            <a:normAutofit/>
          </a:bodyPr>
          <a:lstStyle/>
          <a:p>
            <a:r>
              <a:rPr lang="en-US" sz="1800" b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Generates an oscillating signal whose frequency is variable based on a control voltage.</a:t>
            </a:r>
            <a:endParaRPr lang="en-IN" dirty="0">
              <a:effectLst/>
            </a:endParaRP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0B580F-19B9-738D-5BCB-525875ADC837}"/>
              </a:ext>
            </a:extLst>
          </p:cNvPr>
          <p:cNvGrpSpPr/>
          <p:nvPr/>
        </p:nvGrpSpPr>
        <p:grpSpPr>
          <a:xfrm>
            <a:off x="8973048" y="2360501"/>
            <a:ext cx="2784765" cy="2701636"/>
            <a:chOff x="542610" y="2022230"/>
            <a:chExt cx="2833636" cy="28135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29112E-1D64-CEFB-595A-62B8AC24EB60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5DAADC-03CC-C08B-137F-C0731807F71D}"/>
                </a:ext>
              </a:extLst>
            </p:cNvPr>
            <p:cNvSpPr txBox="1"/>
            <p:nvPr/>
          </p:nvSpPr>
          <p:spPr>
            <a:xfrm>
              <a:off x="791306" y="2779386"/>
              <a:ext cx="2336242" cy="137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Design of  LC VCO for 2.4 GHz frequency at Vcntrl = 0.6 V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D782D2-EF15-73B6-A3B3-3836A920A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0338"/>
              </p:ext>
            </p:extLst>
          </p:nvPr>
        </p:nvGraphicFramePr>
        <p:xfrm>
          <a:off x="518199" y="1726832"/>
          <a:ext cx="8051036" cy="276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438">
                  <a:extLst>
                    <a:ext uri="{9D8B030D-6E8A-4147-A177-3AD203B41FA5}">
                      <a16:colId xmlns:a16="http://schemas.microsoft.com/office/drawing/2014/main" val="262380271"/>
                    </a:ext>
                  </a:extLst>
                </a:gridCol>
                <a:gridCol w="2860178">
                  <a:extLst>
                    <a:ext uri="{9D8B030D-6E8A-4147-A177-3AD203B41FA5}">
                      <a16:colId xmlns:a16="http://schemas.microsoft.com/office/drawing/2014/main" val="3163875202"/>
                    </a:ext>
                  </a:extLst>
                </a:gridCol>
                <a:gridCol w="2630420">
                  <a:extLst>
                    <a:ext uri="{9D8B030D-6E8A-4147-A177-3AD203B41FA5}">
                      <a16:colId xmlns:a16="http://schemas.microsoft.com/office/drawing/2014/main" val="3092078718"/>
                    </a:ext>
                  </a:extLst>
                </a:gridCol>
              </a:tblGrid>
              <a:tr h="75356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VCO Type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Pros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/>
                        <a:t>Cons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28924"/>
                  </a:ext>
                </a:extLst>
              </a:tr>
              <a:tr h="88240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Ring Oscillator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Simple design, small area, high tuning range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Higher phase noise, lower frequency stability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0602"/>
                  </a:ext>
                </a:extLst>
              </a:tr>
              <a:tr h="89820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LC Oscillator (LC VCO)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Stable at high frequencies, Lower phase noise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Larger area, complex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906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D7E4B7B-5D1A-C04A-8B06-350E7EF6E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05867"/>
              </p:ext>
            </p:extLst>
          </p:nvPr>
        </p:nvGraphicFramePr>
        <p:xfrm>
          <a:off x="518199" y="4727864"/>
          <a:ext cx="8051036" cy="181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2922">
                  <a:extLst>
                    <a:ext uri="{9D8B030D-6E8A-4147-A177-3AD203B41FA5}">
                      <a16:colId xmlns:a16="http://schemas.microsoft.com/office/drawing/2014/main" val="262380271"/>
                    </a:ext>
                  </a:extLst>
                </a:gridCol>
                <a:gridCol w="4248114">
                  <a:extLst>
                    <a:ext uri="{9D8B030D-6E8A-4147-A177-3AD203B41FA5}">
                      <a16:colId xmlns:a16="http://schemas.microsoft.com/office/drawing/2014/main" val="3163875202"/>
                    </a:ext>
                  </a:extLst>
                </a:gridCol>
              </a:tblGrid>
              <a:tr h="50040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Selected Topology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Reasons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28924"/>
                  </a:ext>
                </a:extLst>
              </a:tr>
              <a:tr h="3791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NMOS LC VCO with MOS Varactors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1. Stable frequency at 2.4 GHz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2.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phase noise for clean signal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3. Efficient power use at high frequencies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12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3DE164D-1CE2-6B6D-FAB7-E714D5EE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355" y="2608654"/>
            <a:ext cx="5649184" cy="3876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A3A50C-0910-1231-F66E-B2A416EB5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766"/>
          <a:stretch/>
        </p:blipFill>
        <p:spPr>
          <a:xfrm>
            <a:off x="7337227" y="1069531"/>
            <a:ext cx="3349818" cy="165257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B61CCAD-2EC3-016C-9543-9D94E432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6" y="132373"/>
            <a:ext cx="11184404" cy="1124927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Voltage Controlled Oscillator Analysis and Design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44D6E7-1D8D-B6AA-7A57-C90EDA36450A}"/>
              </a:ext>
            </a:extLst>
          </p:cNvPr>
          <p:cNvSpPr/>
          <p:nvPr/>
        </p:nvSpPr>
        <p:spPr>
          <a:xfrm>
            <a:off x="5828640" y="5039590"/>
            <a:ext cx="5128316" cy="1558637"/>
          </a:xfrm>
          <a:prstGeom prst="ellips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4FA612B-A63E-FFEB-06D6-66C93CE8D826}"/>
              </a:ext>
            </a:extLst>
          </p:cNvPr>
          <p:cNvSpPr txBox="1">
            <a:spLocks/>
          </p:cNvSpPr>
          <p:nvPr/>
        </p:nvSpPr>
        <p:spPr>
          <a:xfrm>
            <a:off x="592633" y="1200573"/>
            <a:ext cx="6453236" cy="146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Oscillations can occur when: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) the negative conductance of the active network cancels out the positive conductance (loss) of the tank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ii) the closed loop gain has zero phase shift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5ABB3A-BBCA-4DCF-054B-D92B6FF8E901}"/>
              </a:ext>
            </a:extLst>
          </p:cNvPr>
          <p:cNvGrpSpPr/>
          <p:nvPr/>
        </p:nvGrpSpPr>
        <p:grpSpPr>
          <a:xfrm>
            <a:off x="10258826" y="3128509"/>
            <a:ext cx="1875564" cy="1418204"/>
            <a:chOff x="10177891" y="2719898"/>
            <a:chExt cx="1875564" cy="141820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0507497-63A8-47E2-139F-C04A48C6A86D}"/>
                </a:ext>
              </a:extLst>
            </p:cNvPr>
            <p:cNvSpPr/>
            <p:nvPr/>
          </p:nvSpPr>
          <p:spPr>
            <a:xfrm>
              <a:off x="10177891" y="2719898"/>
              <a:ext cx="1875564" cy="14182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92F376-B1ED-2864-0972-0989B185470C}"/>
                </a:ext>
              </a:extLst>
            </p:cNvPr>
            <p:cNvSpPr txBox="1"/>
            <p:nvPr/>
          </p:nvSpPr>
          <p:spPr>
            <a:xfrm>
              <a:off x="10372723" y="2891751"/>
              <a:ext cx="1485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Negative Resistance Realization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AAE252-3899-6C03-5A03-00D207524636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10797742" y="4546713"/>
            <a:ext cx="462797" cy="69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B13D37-BD19-12AA-9588-F8B57ECED808}"/>
              </a:ext>
            </a:extLst>
          </p:cNvPr>
          <p:cNvSpPr txBox="1">
            <a:spLocks/>
          </p:cNvSpPr>
          <p:nvPr/>
        </p:nvSpPr>
        <p:spPr>
          <a:xfrm>
            <a:off x="481556" y="4117475"/>
            <a:ext cx="6453236" cy="146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8B9CD38-690A-CCF9-6566-5A487C6BB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2633" y="2786814"/>
                <a:ext cx="9331258" cy="38761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u="sng" dirty="0"/>
                  <a:t>Design Calculations of NMOS LC VCO with MOS Varactors </a:t>
                </a:r>
                <a:r>
                  <a:rPr lang="en-US" sz="2000" b="1" dirty="0"/>
                  <a:t> [2]</a:t>
                </a:r>
                <a:endParaRPr lang="en-IN" sz="2000" b="1" dirty="0"/>
              </a:p>
              <a:p>
                <a:pPr marL="0" indent="0">
                  <a:buNone/>
                </a:pPr>
                <a:r>
                  <a:rPr lang="en-US" sz="1600" dirty="0"/>
                  <a:t>Assume L = 1nH, using Q (Quality Factor)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1600" dirty="0"/>
                  <a:t> , Taking Q = 10</a:t>
                </a:r>
              </a:p>
              <a:p>
                <a:pPr marL="0" indent="0">
                  <a:buNone/>
                </a:pPr>
                <a:r>
                  <a:rPr lang="en-US" sz="1600" dirty="0"/>
                  <a:t>R (Series Resistance) = 1.5 ohms</a:t>
                </a:r>
              </a:p>
              <a:p>
                <a:pPr marL="0" indent="0">
                  <a:buNone/>
                </a:pPr>
                <a:r>
                  <a:rPr lang="en-US" sz="1600" dirty="0"/>
                  <a:t>Now, </a:t>
                </a:r>
                <a:r>
                  <a:rPr lang="el-GR" sz="1600" dirty="0"/>
                  <a:t>ω</a:t>
                </a:r>
                <a:r>
                  <a:rPr lang="en-IN" sz="1600" dirty="0"/>
                  <a:t> =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𝐶=4.3 𝑝𝐹  (𝐹𝑜𝑟 𝑔𝑒𝑡𝑡𝑖𝑛𝑔 𝑓=2.4𝐺ℎ𝑧 𝑎𝑡 𝑉𝑐n𝑡𝑟𝑙=0.6𝑉)</a:t>
                </a:r>
              </a:p>
              <a:p>
                <a:pPr marL="0" indent="0">
                  <a:buNone/>
                </a:pPr>
                <a:r>
                  <a:rPr lang="en-US" sz="1600" dirty="0"/>
                  <a:t>Gm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𝑎𝑅𝐶</m:t>
                        </m:r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1600" dirty="0"/>
                  <a:t> , Taking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𝑔𝑚</m:t>
                    </m:r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&gt;6.45 </m:t>
                    </m:r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r>
                  <a:rPr lang="en-US" sz="1600" dirty="0"/>
                  <a:t> (Taken gm = 10mS)</a:t>
                </a:r>
              </a:p>
              <a:p>
                <a:pPr marL="0" indent="0">
                  <a:buNone/>
                </a:pPr>
                <a:r>
                  <a:rPr lang="en-US" sz="1600" dirty="0"/>
                  <a:t>Gm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𝑉𝑜𝑣</m:t>
                        </m:r>
                      </m:den>
                    </m:f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𝐼𝑑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=750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𝑢𝐴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𝑇h𝑒𝑛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𝑠𝑤𝑒𝑒𝑝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𝑡𝑒𝑐h𝑛𝑖𝑞𝑢𝑒</m:t>
                    </m:r>
                  </m:oMath>
                </a14:m>
                <a:endParaRPr lang="en-IN" sz="1600" b="0" dirty="0"/>
              </a:p>
              <a:p>
                <a:pPr marL="0" indent="0">
                  <a:buNone/>
                </a:pPr>
                <a:r>
                  <a:rPr lang="en-US" sz="1600" i="1" dirty="0"/>
                  <a:t>Transistor sizing is done, Length = 0.36u and Width = 153.8u</a:t>
                </a:r>
              </a:p>
              <a:p>
                <a:pPr marL="0" indent="0">
                  <a:buNone/>
                </a:pPr>
                <a:r>
                  <a:rPr lang="en-US" sz="1600" i="1" dirty="0"/>
                  <a:t>Then, the  capacitors are realized using MOS Varactors. </a:t>
                </a:r>
              </a:p>
              <a:p>
                <a:pPr marL="0" indent="0"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8B9CD38-690A-CCF9-6566-5A487C6BB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633" y="2786814"/>
                <a:ext cx="9331258" cy="3876118"/>
              </a:xfrm>
              <a:blipFill>
                <a:blip r:embed="rId4"/>
                <a:stretch>
                  <a:fillRect l="-653" t="-15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D7F-0C5F-8F05-51B5-E9B2705D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4</a:t>
            </a:fld>
            <a:r>
              <a:rPr lang="en-US" sz="2400" b="1" dirty="0">
                <a:solidFill>
                  <a:srgbClr val="00B050"/>
                </a:solidFill>
              </a:rPr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68875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4E26A-997D-9887-ABB5-02DE1246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8AB3-BCA1-2D7F-A5CE-2F8BF50D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5" y="5105"/>
            <a:ext cx="10515600" cy="9322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VCO RESULTS: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3F100-D6E7-A697-AD9B-785FD1EB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5</a:t>
            </a:fld>
            <a:r>
              <a:rPr lang="en-US" sz="2400" b="1" dirty="0">
                <a:solidFill>
                  <a:srgbClr val="00B050"/>
                </a:solidFill>
              </a:rPr>
              <a:t> of 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3D65FD-EEC1-6BBC-0071-6B5812EC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63" y="531697"/>
            <a:ext cx="5633952" cy="3115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6C2705-489F-3102-C8BD-6DEE95241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9" y="3692590"/>
            <a:ext cx="4793456" cy="2580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A4E7B-57A5-54E6-CDED-EE6A6184A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96" y="728265"/>
            <a:ext cx="5461822" cy="2918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1B72C-AFCA-3E20-BE7B-532CB436C9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417" t="-134" b="3905"/>
          <a:stretch/>
        </p:blipFill>
        <p:spPr>
          <a:xfrm>
            <a:off x="6913983" y="4021931"/>
            <a:ext cx="3998837" cy="1959428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30858BA-8373-0A04-7823-43B5B9F725BA}"/>
              </a:ext>
            </a:extLst>
          </p:cNvPr>
          <p:cNvSpPr/>
          <p:nvPr/>
        </p:nvSpPr>
        <p:spPr>
          <a:xfrm>
            <a:off x="10245012" y="937330"/>
            <a:ext cx="1085888" cy="238436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B2A320-CD4E-3A42-2479-B8443F65DB76}"/>
              </a:ext>
            </a:extLst>
          </p:cNvPr>
          <p:cNvCxnSpPr>
            <a:cxnSpLocks/>
          </p:cNvCxnSpPr>
          <p:nvPr/>
        </p:nvCxnSpPr>
        <p:spPr>
          <a:xfrm flipH="1">
            <a:off x="10123714" y="3429000"/>
            <a:ext cx="606490" cy="6235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7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F3755-0226-8844-F6C1-6AA19C06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D5C01C-E7B2-8C82-51DD-EE42DD4F6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065" y="2609099"/>
            <a:ext cx="10571458" cy="4112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23E02-3C12-1BF6-3DB2-5695DCB5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88" y="-16113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GOAL: DIGITAL PULSE (CLK) OF 2.4 GHZ: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F46F-3CBA-79F6-B671-6D6B13E3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6</a:t>
            </a:fld>
            <a:r>
              <a:rPr lang="en-US" sz="2400" b="1" dirty="0">
                <a:solidFill>
                  <a:srgbClr val="00B050"/>
                </a:solidFill>
              </a:rPr>
              <a:t> of 9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D67F8E-6E00-99E1-AD9A-3144943B2D68}"/>
              </a:ext>
            </a:extLst>
          </p:cNvPr>
          <p:cNvSpPr txBox="1">
            <a:spLocks/>
          </p:cNvSpPr>
          <p:nvPr/>
        </p:nvSpPr>
        <p:spPr>
          <a:xfrm>
            <a:off x="544247" y="836600"/>
            <a:ext cx="10885753" cy="1867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Design of Amplifier : </a:t>
            </a:r>
            <a:r>
              <a:rPr lang="en-US" sz="1400" b="1" i="1" u="sng" dirty="0"/>
              <a:t> </a:t>
            </a:r>
            <a:endParaRPr lang="en-US" sz="14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 dirty="0"/>
              <a:t>	- </a:t>
            </a:r>
            <a:r>
              <a:rPr lang="en-US" sz="1400" i="1" dirty="0"/>
              <a:t>To convert the Differential output of VCO (Sinusoidal) to Single ended Output (Sinusoidal) of 2.4GHz frequency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	- To increase the peak to peak Voltage (To drive the Inverters)</a:t>
            </a:r>
          </a:p>
          <a:p>
            <a:pPr marL="0" indent="0">
              <a:buNone/>
            </a:pPr>
            <a:r>
              <a:rPr lang="en-US" sz="1400" b="1" u="sng" dirty="0"/>
              <a:t>Inverters: </a:t>
            </a:r>
            <a:r>
              <a:rPr lang="en-US" sz="1400" b="1" i="1" u="sng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	</a:t>
            </a:r>
            <a:r>
              <a:rPr lang="en-US" sz="1400" dirty="0"/>
              <a:t>-</a:t>
            </a:r>
            <a:r>
              <a:rPr lang="en-US" sz="1400" b="1" i="1" dirty="0"/>
              <a:t> </a:t>
            </a:r>
            <a:r>
              <a:rPr lang="en-US" sz="14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To convert the VCO single ended output (Sinusoidal) to Digital Pulse (CLK) of 2.4 GHZ , In order to give it as Input to the Next Circuit 	Block “ DIVIDER CIRCUIT”.</a:t>
            </a:r>
            <a:endParaRPr lang="en-IN" sz="1400" dirty="0">
              <a:effectLst/>
            </a:endParaRP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D9D05-7FDE-DED8-2651-AB1B45DC483D}"/>
              </a:ext>
            </a:extLst>
          </p:cNvPr>
          <p:cNvSpPr txBox="1"/>
          <p:nvPr/>
        </p:nvSpPr>
        <p:spPr>
          <a:xfrm>
            <a:off x="544247" y="2621148"/>
            <a:ext cx="1695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u="sng" dirty="0"/>
              <a:t>Schematic: </a:t>
            </a:r>
            <a:r>
              <a:rPr lang="en-US" sz="14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65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BA611-D2A8-74A9-0931-648979F17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CDF7D4-D3DF-FC89-8543-4D036780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922351"/>
            <a:ext cx="6830311" cy="356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B8E3E1-C9A1-F89B-B1D7-DF48556A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63" y="3272488"/>
            <a:ext cx="5406785" cy="3116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1F505-4DA6-49E2-D0B3-FC1B940D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79" y="118855"/>
            <a:ext cx="10515600" cy="93222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SIMULATION RESULTS: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F996-AEC6-FF42-9A9D-AE1B728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7</a:t>
            </a:fld>
            <a:r>
              <a:rPr lang="en-US" sz="2400" b="1" dirty="0">
                <a:solidFill>
                  <a:srgbClr val="00B050"/>
                </a:solidFill>
              </a:rPr>
              <a:t> of 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F065A5-D0BA-9472-EB22-923D057569F7}"/>
              </a:ext>
            </a:extLst>
          </p:cNvPr>
          <p:cNvCxnSpPr/>
          <p:nvPr/>
        </p:nvCxnSpPr>
        <p:spPr>
          <a:xfrm>
            <a:off x="6755363" y="1971316"/>
            <a:ext cx="1287625" cy="1457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86D21-F59D-64DA-ECD3-E45BA11B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B7A4-A75F-2B03-FCF2-A92CE928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79" y="118855"/>
            <a:ext cx="10515600" cy="93222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FUTURE WORK: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5D72C-A794-2D6C-A339-B6D1FEC2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8</a:t>
            </a:fld>
            <a:r>
              <a:rPr lang="en-US" sz="2400" b="1" dirty="0">
                <a:solidFill>
                  <a:srgbClr val="00B050"/>
                </a:solidFill>
              </a:rPr>
              <a:t> of 9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19D436-61DD-F26B-52D2-D6BED1D789D1}"/>
              </a:ext>
            </a:extLst>
          </p:cNvPr>
          <p:cNvCxnSpPr/>
          <p:nvPr/>
        </p:nvCxnSpPr>
        <p:spPr>
          <a:xfrm>
            <a:off x="2562330" y="3677697"/>
            <a:ext cx="326023" cy="411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D82675-D261-E635-28E5-A49EDBE63217}"/>
              </a:ext>
            </a:extLst>
          </p:cNvPr>
          <p:cNvCxnSpPr>
            <a:cxnSpLocks/>
          </p:cNvCxnSpPr>
          <p:nvPr/>
        </p:nvCxnSpPr>
        <p:spPr>
          <a:xfrm flipV="1">
            <a:off x="4680850" y="3677697"/>
            <a:ext cx="443809" cy="5108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C16CAF-CF37-BB68-39FE-3856D8D6FD42}"/>
              </a:ext>
            </a:extLst>
          </p:cNvPr>
          <p:cNvCxnSpPr>
            <a:cxnSpLocks/>
          </p:cNvCxnSpPr>
          <p:nvPr/>
        </p:nvCxnSpPr>
        <p:spPr>
          <a:xfrm>
            <a:off x="6962373" y="3721305"/>
            <a:ext cx="424292" cy="478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59EBA9-F6B1-924E-92E5-4B62FD2C03E8}"/>
              </a:ext>
            </a:extLst>
          </p:cNvPr>
          <p:cNvCxnSpPr>
            <a:cxnSpLocks/>
          </p:cNvCxnSpPr>
          <p:nvPr/>
        </p:nvCxnSpPr>
        <p:spPr>
          <a:xfrm flipV="1">
            <a:off x="9171906" y="3739770"/>
            <a:ext cx="436006" cy="489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97562-F970-96AF-B57F-E735A73B28C4}"/>
              </a:ext>
            </a:extLst>
          </p:cNvPr>
          <p:cNvGrpSpPr/>
          <p:nvPr/>
        </p:nvGrpSpPr>
        <p:grpSpPr>
          <a:xfrm>
            <a:off x="305928" y="1527433"/>
            <a:ext cx="2582425" cy="2421652"/>
            <a:chOff x="542610" y="2022230"/>
            <a:chExt cx="2833636" cy="281353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C36FBC-EEC1-65A5-2D6E-77E79ABAA2AE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7F8AA-411B-7059-75CF-8A384F8BF9F9}"/>
                </a:ext>
              </a:extLst>
            </p:cNvPr>
            <p:cNvSpPr txBox="1"/>
            <p:nvPr/>
          </p:nvSpPr>
          <p:spPr>
            <a:xfrm>
              <a:off x="791307" y="2921168"/>
              <a:ext cx="2336242" cy="1080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Design of VCO for 2.4 GHz frequency at Vcntrl = 0.6 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B53B7F-2CB0-10A2-8BCB-06BF6F4D32BC}"/>
              </a:ext>
            </a:extLst>
          </p:cNvPr>
          <p:cNvGrpSpPr/>
          <p:nvPr/>
        </p:nvGrpSpPr>
        <p:grpSpPr>
          <a:xfrm>
            <a:off x="2449011" y="3927809"/>
            <a:ext cx="2582425" cy="2421652"/>
            <a:chOff x="542610" y="2022230"/>
            <a:chExt cx="2833636" cy="28135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EE7CEE-B917-23DE-838A-D602C2DF5526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96FE8C-BE19-542A-2E60-7AB532E44402}"/>
                </a:ext>
              </a:extLst>
            </p:cNvPr>
            <p:cNvSpPr txBox="1"/>
            <p:nvPr/>
          </p:nvSpPr>
          <p:spPr>
            <a:xfrm>
              <a:off x="791306" y="3053536"/>
              <a:ext cx="2336242" cy="75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DESIGN OF DIVIDER</a:t>
              </a:r>
            </a:p>
            <a:p>
              <a:pPr algn="ctr"/>
              <a:r>
                <a:rPr lang="en-IN" b="1" dirty="0"/>
                <a:t>CIRCUIT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15B91D-16AF-6F46-6E23-1E398E7495BC}"/>
              </a:ext>
            </a:extLst>
          </p:cNvPr>
          <p:cNvGrpSpPr/>
          <p:nvPr/>
        </p:nvGrpSpPr>
        <p:grpSpPr>
          <a:xfrm>
            <a:off x="4780224" y="1516795"/>
            <a:ext cx="2582425" cy="2421652"/>
            <a:chOff x="542610" y="2022230"/>
            <a:chExt cx="2833636" cy="28135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E61EB4-B36C-9E97-78F9-5720A5999CB5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B5B252-3B47-E36C-693F-660F654ACCAF}"/>
                </a:ext>
              </a:extLst>
            </p:cNvPr>
            <p:cNvSpPr txBox="1"/>
            <p:nvPr/>
          </p:nvSpPr>
          <p:spPr>
            <a:xfrm>
              <a:off x="791307" y="2921168"/>
              <a:ext cx="2336242" cy="107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Design of Phase Frequency Detector</a:t>
              </a:r>
            </a:p>
            <a:p>
              <a:pPr algn="ctr"/>
              <a:r>
                <a:rPr lang="en-IN" b="1" dirty="0"/>
                <a:t>(PFD)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DCA0BD-BDAD-2B63-BD6E-E7CE97B4ABF0}"/>
              </a:ext>
            </a:extLst>
          </p:cNvPr>
          <p:cNvGrpSpPr/>
          <p:nvPr/>
        </p:nvGrpSpPr>
        <p:grpSpPr>
          <a:xfrm>
            <a:off x="6933916" y="3949085"/>
            <a:ext cx="2582425" cy="2421652"/>
            <a:chOff x="542610" y="2022230"/>
            <a:chExt cx="2833636" cy="28135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CA1764-D5AB-9153-7117-C285BF793CC1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0A3A5F-DA05-3CB7-F504-6A6B2126DDE7}"/>
                </a:ext>
              </a:extLst>
            </p:cNvPr>
            <p:cNvSpPr txBox="1"/>
            <p:nvPr/>
          </p:nvSpPr>
          <p:spPr>
            <a:xfrm>
              <a:off x="791307" y="2921168"/>
              <a:ext cx="2336242" cy="75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Design of Charge Pump &amp; Loop Filter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818B2A-B89C-5F89-689E-180815AA08C4}"/>
              </a:ext>
            </a:extLst>
          </p:cNvPr>
          <p:cNvGrpSpPr/>
          <p:nvPr/>
        </p:nvGrpSpPr>
        <p:grpSpPr>
          <a:xfrm>
            <a:off x="9076998" y="1516795"/>
            <a:ext cx="2582425" cy="2421652"/>
            <a:chOff x="542610" y="2022230"/>
            <a:chExt cx="2833636" cy="281353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D5950-A862-E645-0E0F-DD6C94E5399F}"/>
                </a:ext>
              </a:extLst>
            </p:cNvPr>
            <p:cNvSpPr/>
            <p:nvPr/>
          </p:nvSpPr>
          <p:spPr>
            <a:xfrm>
              <a:off x="542610" y="2022230"/>
              <a:ext cx="2833636" cy="281353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82086A-7509-9366-B9BA-B9DDED24133D}"/>
                </a:ext>
              </a:extLst>
            </p:cNvPr>
            <p:cNvSpPr txBox="1"/>
            <p:nvPr/>
          </p:nvSpPr>
          <p:spPr>
            <a:xfrm>
              <a:off x="791307" y="2921168"/>
              <a:ext cx="2336242" cy="10727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Integration of All Blocks, Complete PLL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93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2E6-164E-40AB-AFBF-E915A9BC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7" y="13237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7633D-93DC-407E-9233-339E954E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939" y="6356350"/>
            <a:ext cx="3016960" cy="365125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Slide: </a:t>
            </a:r>
            <a:fld id="{D1AA2101-0B73-4FA9-999E-F3B477CD69F0}" type="slidenum">
              <a:rPr lang="en-US" sz="2400" b="1" smtClean="0">
                <a:solidFill>
                  <a:srgbClr val="00B050"/>
                </a:solidFill>
              </a:rPr>
              <a:t>9</a:t>
            </a:fld>
            <a:r>
              <a:rPr lang="en-US" sz="2400" b="1" dirty="0">
                <a:solidFill>
                  <a:srgbClr val="00B050"/>
                </a:solidFill>
              </a:rPr>
              <a:t> of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125A26-22E7-31A9-5D2C-CAE4F480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7" y="1573336"/>
            <a:ext cx="10864112" cy="3711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[1]. Santiago, David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(2021). </a:t>
            </a:r>
            <a:r>
              <a:rPr lang="en-US" sz="2000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ECG 721 – MEMORY CIRCUIT DESIGN, FALL 2021: Design of Analog Phase-Locked Loops (A tutorial).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[2]. LC Tank Voltage Controlled Oscillator tutorial. UW ASIC Analog Group, Waterloo, Ontario, Canada, 2005. </a:t>
            </a: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https://www.academia.edu/26763368/LC_Tank_Voltage_Controlled_Oscillator_Tutorial</a:t>
            </a:r>
            <a:endParaRPr lang="en-US" sz="20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[3]. C. -H. Yen, M. </a:t>
            </a:r>
            <a:r>
              <a:rPr lang="en-US" sz="2000" dirty="0" err="1"/>
              <a:t>Nasrollahpour</a:t>
            </a:r>
            <a:r>
              <a:rPr lang="en-US" sz="2000" dirty="0"/>
              <a:t> and S. </a:t>
            </a:r>
            <a:r>
              <a:rPr lang="en-US" sz="2000" dirty="0" err="1"/>
              <a:t>Hamedi-Hagh</a:t>
            </a:r>
            <a:r>
              <a:rPr lang="en-US" sz="2000" dirty="0"/>
              <a:t>, "Low-power and high-frequency ring oscillator design in 65nm CMOS technology," 2017 IEEE 12th International Conference on ASIC (ASICON), Guiyang, China, 2017, pp. 533-536, </a:t>
            </a:r>
            <a:r>
              <a:rPr lang="en-US" sz="2000" dirty="0" err="1"/>
              <a:t>doi</a:t>
            </a:r>
            <a:r>
              <a:rPr lang="en-US" sz="2000" dirty="0"/>
              <a:t>: 10.1109/ASICON.2017.8252530.</a:t>
            </a:r>
          </a:p>
          <a:p>
            <a:pPr marL="0" indent="0">
              <a:buNone/>
            </a:pPr>
            <a:r>
              <a:rPr lang="en-US" sz="2000" dirty="0"/>
              <a:t>[4]. Razavi, B. (2020). Design of CMOS Phase-Locked Loops: From Circuit Level to Architecture Level. Cambridge: Cambridge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20669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776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Design of Phase-Locked Loop (PLL)</vt:lpstr>
      <vt:lpstr>Design of PLL</vt:lpstr>
      <vt:lpstr>Design of Voltage Controlled Oscillator (VCO)</vt:lpstr>
      <vt:lpstr>Voltage Controlled Oscillator Analysis and Design</vt:lpstr>
      <vt:lpstr>VCO RESULTS:</vt:lpstr>
      <vt:lpstr>GOAL: DIGITAL PULSE (CLK) OF 2.4 GHZ:</vt:lpstr>
      <vt:lpstr>SIMULATION RESULTS:</vt:lpstr>
      <vt:lpstr>FUTURE WORK: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HP</dc:creator>
  <cp:lastModifiedBy>Afzal Malik</cp:lastModifiedBy>
  <cp:revision>58</cp:revision>
  <dcterms:created xsi:type="dcterms:W3CDTF">2021-08-17T16:33:29Z</dcterms:created>
  <dcterms:modified xsi:type="dcterms:W3CDTF">2024-11-20T11:04:26Z</dcterms:modified>
</cp:coreProperties>
</file>