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8" r:id="rId5"/>
    <p:sldId id="270" r:id="rId6"/>
    <p:sldId id="26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FCB50-5B29-46CA-9B41-F1BB7799D03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CE439-1115-47AD-9D1C-5189BBEE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6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73E9-844F-4D62-B3C8-FE03A3E1E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8A5AC-9E8C-477D-8F2E-F0456051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D313-DF23-4459-A5E1-20197E3D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0A8F-6FAA-4CCD-92D8-D0AD3AF06463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3D67-D6DC-46FD-A4FA-26963612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A484-8E67-4732-95AC-58169AAA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7FC0-28C7-485F-8FE9-2274360B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190E-10AF-47E6-BAAC-0B5D7B52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5A16-B07E-4F13-B7FE-5F869B5E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0E79-91CF-450B-A64F-C14067EB8496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A0A6-3A45-4DD5-9DF8-11B74A63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1865-1F67-48E0-98A9-B0B122B0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AC0F-2D23-4911-A423-AFB86A9EA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2DBE-0BF8-438A-B9FE-B19CF6EF7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EB05-9404-4B29-BE1F-0B18B97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FED3-4B9B-4647-A6B4-3B41845D537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5E58-4922-439C-B6BD-6734640E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66D5-1386-4A2F-95A0-B760973E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CACF-8BF5-4D68-A4FA-D49A2F5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338C-3E73-4762-9A2E-81390A93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BC5D-D27C-4F69-9063-61CF3F62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843B-3882-4A8F-B22D-5071204AE1AF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4BD4-CB16-4A61-87A3-64598E62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1C48-2608-4910-9722-993E181D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752F-7C69-4D39-A507-644A243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62DB-BF49-4A07-A95A-BCFD09FD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07DA-B3B4-4B9F-A4CC-AAB83A5D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38A4-4520-4B6B-9CD7-F3FE60826F96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9536-ACA1-49DA-9AD7-2F71437B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3D89-2AE6-4F32-A571-2C453DA8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600-058A-4E42-8043-447F91B1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245-6FFA-46C3-8AE4-05A3435A0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CB24-502B-4D72-9993-35A7D49EC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E997-403E-46DC-9B2D-91B6C102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86CA-C1D1-4AE5-B39B-E314840E9142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F8B6-21A4-49BE-919D-2C9B315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45E8D-659B-483A-AB47-8F25FD9D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DDFB-F520-4A2B-9A85-818A9900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99144-6CD2-409B-93F1-E8D654E6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8EF11-95EF-48E5-84E5-6B0B333BB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942A9-C707-4017-93B7-0C28BFE7C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4CEE0-8212-49A0-A712-49A9A702A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3AF0-51C1-4ED7-A6DD-C87ADBFF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E30-EDC0-45FA-BE13-5B85465563A0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0F57B-E335-4DD1-BDA2-092659EB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D0085-5068-4E55-B6D4-1C8F1730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777D-8A08-4E4A-93AF-26F22639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D4A1E-8700-4C63-985F-0D56524B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0296-62D4-493F-BCF3-8B3687C65067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AAC2B-D4DD-432E-A6DB-80745F52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9E221-5F3F-4510-B8CB-5D97E07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C9C31-1CE5-4309-9E8B-9BE10297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5FFB-97AC-4817-9F56-688B025B2C27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558C5-056B-4E86-9DA3-01059C86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BE6E-6DDE-4FFF-8BBA-A2AB68B6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A760-5269-4E8B-89A3-9C2E0988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D425-A101-4A94-B3E9-974C9CF9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33DF9-62C9-45B4-84FF-1338B7FE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EE4-F109-4D4E-90DA-12622F19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0F94-BF0B-4D1E-A543-75E3BD9619F4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18E03-CEA6-44B0-AA2F-CCA9385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BAC89-AA0A-4AB6-8F0F-0BBD04D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61E7-5F34-4D07-BE2F-F3853725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8BD1B-87E0-4016-9DC0-578974B77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5AD4-D98B-4821-A689-D1838EDA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D274-E16D-41F7-A439-8A5D0B1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99D7-0ECA-41ED-B4E3-20755342D287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B0BC-E7BD-429E-B623-5DF113C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1980A-91A7-4904-9BDB-E252C55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9F4A3-304A-490C-AC68-FAEF9905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C5A40-04AD-475B-90D7-BF3950C5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4CE8-2406-49CB-9ABC-0C4645B61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77FB-7D79-408A-B805-60A5BA05729F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878A-2430-4A06-9F88-DD37A019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DD0A-ACA7-42A5-88D9-B6AFE7BE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26763368/LC_Tank_Voltage_Controlled_Oscillator_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752D-805F-4C5E-B1AC-F118588C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7469"/>
            <a:ext cx="9144000" cy="1521101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of Phase-Locked Loop (PLL)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385E-941E-4A9A-9D06-D5CA1EA16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4" y="4899301"/>
            <a:ext cx="11820938" cy="89467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Name of student 1: Afzal Malik | Faculty No.: 21ELB173 | Enrolment No.: GM6541</a:t>
            </a:r>
          </a:p>
          <a:p>
            <a:r>
              <a:rPr lang="en-US" dirty="0">
                <a:solidFill>
                  <a:srgbClr val="0070C0"/>
                </a:solidFill>
              </a:rPr>
              <a:t>Name of student 2: Mohammed Musayyeb Sherwani | Faculty No.: 21ELB283 | Enrolment No.: GK6347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3E7E67-E911-44A0-B586-841025641399}"/>
              </a:ext>
            </a:extLst>
          </p:cNvPr>
          <p:cNvSpPr txBox="1">
            <a:spLocks/>
          </p:cNvSpPr>
          <p:nvPr/>
        </p:nvSpPr>
        <p:spPr>
          <a:xfrm>
            <a:off x="1590261" y="1595559"/>
            <a:ext cx="9144000" cy="668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</a:rPr>
              <a:t>Presentation of UG Project (Phase II)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B4CC5D-D2F7-4FE6-B4E0-8F6288C9B415}"/>
              </a:ext>
            </a:extLst>
          </p:cNvPr>
          <p:cNvSpPr txBox="1">
            <a:spLocks/>
          </p:cNvSpPr>
          <p:nvPr/>
        </p:nvSpPr>
        <p:spPr>
          <a:xfrm>
            <a:off x="1524000" y="6121409"/>
            <a:ext cx="9144000" cy="52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Date of Presentation: 0.1.03.2025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66C0A2-2DC1-436A-9512-73B3BD972BC5}"/>
              </a:ext>
            </a:extLst>
          </p:cNvPr>
          <p:cNvSpPr txBox="1">
            <a:spLocks/>
          </p:cNvSpPr>
          <p:nvPr/>
        </p:nvSpPr>
        <p:spPr>
          <a:xfrm>
            <a:off x="304800" y="148172"/>
            <a:ext cx="11714922" cy="668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318A8"/>
                </a:solidFill>
              </a:rPr>
              <a:t>Department of Electronics Engineering, AMU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6CB584-1961-854C-B662-BBD493EE83F8}"/>
              </a:ext>
            </a:extLst>
          </p:cNvPr>
          <p:cNvSpPr txBox="1">
            <a:spLocks/>
          </p:cNvSpPr>
          <p:nvPr/>
        </p:nvSpPr>
        <p:spPr>
          <a:xfrm>
            <a:off x="1443135" y="4171626"/>
            <a:ext cx="9144000" cy="52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Project Guide: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Prof. Naushad Alam</a:t>
            </a:r>
            <a:endParaRPr lang="en-IN" sz="200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9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2E6-164E-40AB-AFBF-E915A9B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70" y="-13776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Design of PLL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633D-93DC-407E-9233-339E954E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2</a:t>
            </a:fld>
            <a:r>
              <a:rPr lang="en-US" sz="2400" b="1" dirty="0">
                <a:solidFill>
                  <a:srgbClr val="00B050"/>
                </a:solidFill>
              </a:rPr>
              <a:t> of 8</a:t>
            </a:r>
          </a:p>
        </p:txBody>
      </p:sp>
      <p:pic>
        <p:nvPicPr>
          <p:cNvPr id="1026" name="Picture 2" descr="hahjaPLL-BD">
            <a:extLst>
              <a:ext uri="{FF2B5EF4-FFF2-40B4-BE49-F238E27FC236}">
                <a16:creationId xmlns:a16="http://schemas.microsoft.com/office/drawing/2014/main" id="{D0FB6E83-B4FE-E9DF-82BF-8FAEAF90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15" y="2825708"/>
            <a:ext cx="7102969" cy="31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26DFFE-5F93-335A-A4EA-FCEB0533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7" y="1024755"/>
            <a:ext cx="10711542" cy="1800954"/>
          </a:xfrm>
        </p:spPr>
        <p:txBody>
          <a:bodyPr>
            <a:normAutofit/>
          </a:bodyPr>
          <a:lstStyle/>
          <a:p>
            <a:r>
              <a:rPr lang="en-US" sz="2000" b="1" dirty="0"/>
              <a:t>Technology Node : </a:t>
            </a:r>
            <a:r>
              <a:rPr lang="en-US" sz="2000" dirty="0"/>
              <a:t>180nm  | </a:t>
            </a:r>
            <a:r>
              <a:rPr lang="en-US" sz="2000" b="1" dirty="0"/>
              <a:t>Tools Used : </a:t>
            </a:r>
            <a:r>
              <a:rPr lang="en-US" sz="2000" dirty="0"/>
              <a:t>LT Spice</a:t>
            </a:r>
          </a:p>
          <a:p>
            <a:r>
              <a:rPr lang="en-US" sz="2000" dirty="0"/>
              <a:t>The Phase-Locked Loop (PLL) is a feedback system that creates a frequency from a Voltage Controlled Oscillator (VCO) that is synchronous to the input signal.</a:t>
            </a:r>
          </a:p>
          <a:p>
            <a:r>
              <a:rPr lang="en-US" sz="2000" dirty="0"/>
              <a:t> It is a Mixed block which uses a Phase Frequency Detector (PFD) and Divide by N network as Digital Block and Charge Pump (CP), Low Pass Filter and Voltage Control Oscillator as Analog Block.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AE98C-C894-695C-FB9B-19CEF7C74541}"/>
              </a:ext>
            </a:extLst>
          </p:cNvPr>
          <p:cNvSpPr txBox="1"/>
          <p:nvPr/>
        </p:nvSpPr>
        <p:spPr>
          <a:xfrm>
            <a:off x="3226830" y="6090935"/>
            <a:ext cx="573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Block Diagram of Phase-Locked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3B116-534A-A8FE-BD1C-1221D4F0FB5A}"/>
              </a:ext>
            </a:extLst>
          </p:cNvPr>
          <p:cNvSpPr/>
          <p:nvPr/>
        </p:nvSpPr>
        <p:spPr>
          <a:xfrm>
            <a:off x="9125339" y="3554963"/>
            <a:ext cx="447445" cy="2519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2E6-164E-40AB-AFBF-E915A9B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51" y="-166887"/>
            <a:ext cx="10944500" cy="1325563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C00000"/>
                </a:solidFill>
              </a:rPr>
              <a:t>Design of Voltage Controlled Oscillator (VCO)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633D-93DC-407E-9233-339E954E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3</a:t>
            </a:fld>
            <a:r>
              <a:rPr lang="en-US" sz="2400" b="1" dirty="0">
                <a:solidFill>
                  <a:srgbClr val="00B050"/>
                </a:solidFill>
              </a:rPr>
              <a:t> of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0B580F-19B9-738D-5BCB-525875ADC837}"/>
              </a:ext>
            </a:extLst>
          </p:cNvPr>
          <p:cNvGrpSpPr/>
          <p:nvPr/>
        </p:nvGrpSpPr>
        <p:grpSpPr>
          <a:xfrm>
            <a:off x="444868" y="1158676"/>
            <a:ext cx="2615573" cy="2498924"/>
            <a:chOff x="542610" y="2022230"/>
            <a:chExt cx="2833636" cy="28135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9112E-1D64-CEFB-595A-62B8AC24EB60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5DAADC-03CC-C08B-137F-C0731807F71D}"/>
                </a:ext>
              </a:extLst>
            </p:cNvPr>
            <p:cNvSpPr txBox="1"/>
            <p:nvPr/>
          </p:nvSpPr>
          <p:spPr>
            <a:xfrm>
              <a:off x="791306" y="2779386"/>
              <a:ext cx="2336242" cy="137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Design of  LC VCO for 2.4 GHz frequency at Vcntrl = 0.6 V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34535CE-45FC-9662-D503-9B289F85A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509" y="944792"/>
            <a:ext cx="8055491" cy="31336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EEFBCA-F8D7-1582-C42B-E36B26E0BE53}"/>
              </a:ext>
            </a:extLst>
          </p:cNvPr>
          <p:cNvSpPr txBox="1"/>
          <p:nvPr/>
        </p:nvSpPr>
        <p:spPr>
          <a:xfrm>
            <a:off x="3725986" y="948394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u="sng" dirty="0"/>
              <a:t>Schematic: </a:t>
            </a:r>
            <a:r>
              <a:rPr lang="en-US" sz="1400" b="1" i="1" u="sng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79F0B7-6304-8576-507B-4B7C1B3F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7" y="3941073"/>
            <a:ext cx="5180074" cy="27058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5C300F-E99D-D3FD-769D-E710CB558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233" y="4184784"/>
            <a:ext cx="3708613" cy="21376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AEA1BB-D663-CE75-1AAA-4A35066A5E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57501" y="5294012"/>
            <a:ext cx="11994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2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86D21-F59D-64DA-ECD3-E45BA11B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B7A4-A75F-2B03-FCF2-A92CE928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0" y="163385"/>
            <a:ext cx="10515600" cy="93222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DESIGN OF DIVIDER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5D72C-A794-2D6C-A339-B6D1FEC2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4 of 8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27DE26-9CFB-B3E4-5DD2-4615C1E8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7"/>
          <a:stretch/>
        </p:blipFill>
        <p:spPr>
          <a:xfrm>
            <a:off x="4267425" y="2024743"/>
            <a:ext cx="7102849" cy="3879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78DB3F-DC30-2911-C8A2-FE596C99828F}"/>
              </a:ext>
            </a:extLst>
          </p:cNvPr>
          <p:cNvSpPr txBox="1"/>
          <p:nvPr/>
        </p:nvSpPr>
        <p:spPr>
          <a:xfrm>
            <a:off x="338710" y="1106851"/>
            <a:ext cx="61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CMOS IMPLEMENTATION OF D FLIP FLOP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86FBCF-01BD-C99D-44A3-1963FEA4F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9" y="2785187"/>
            <a:ext cx="2973950" cy="200608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E3A51C-240F-A909-E7EC-9EDC9CAAFDAE}"/>
              </a:ext>
            </a:extLst>
          </p:cNvPr>
          <p:cNvCxnSpPr>
            <a:cxnSpLocks/>
          </p:cNvCxnSpPr>
          <p:nvPr/>
        </p:nvCxnSpPr>
        <p:spPr>
          <a:xfrm>
            <a:off x="3331029" y="3881535"/>
            <a:ext cx="6980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FBB21F1-7DEF-D646-A14C-C13A353B7B15}"/>
              </a:ext>
            </a:extLst>
          </p:cNvPr>
          <p:cNvSpPr/>
          <p:nvPr/>
        </p:nvSpPr>
        <p:spPr>
          <a:xfrm>
            <a:off x="9554547" y="2621902"/>
            <a:ext cx="783771" cy="326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3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87A1-23CE-9B6D-BC42-95AE5FEE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5EE8-2A7F-BB97-5449-837276B9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0" y="163385"/>
            <a:ext cx="10515600" cy="93222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DESIGN OF DIVIDER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B14CE-57B8-32F4-9795-35AF8BE4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5</a:t>
            </a:fld>
            <a:r>
              <a:rPr lang="en-US" sz="2400" b="1" dirty="0">
                <a:solidFill>
                  <a:srgbClr val="00B050"/>
                </a:solidFill>
              </a:rPr>
              <a:t> of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A9146-5A86-E17A-D920-4166DE1F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0" y="1211309"/>
            <a:ext cx="11380237" cy="4553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097E3-1EF7-E000-2E44-56A3B6A5B82D}"/>
              </a:ext>
            </a:extLst>
          </p:cNvPr>
          <p:cNvSpPr txBox="1"/>
          <p:nvPr/>
        </p:nvSpPr>
        <p:spPr>
          <a:xfrm>
            <a:off x="525586" y="1095610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u="sng" dirty="0"/>
              <a:t>Schematic: </a:t>
            </a:r>
            <a:r>
              <a:rPr lang="en-US" sz="1400" b="1" i="1" u="sng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2384B-8117-082E-F3C8-5B627DFE6914}"/>
              </a:ext>
            </a:extLst>
          </p:cNvPr>
          <p:cNvSpPr/>
          <p:nvPr/>
        </p:nvSpPr>
        <p:spPr>
          <a:xfrm>
            <a:off x="2687216" y="1548881"/>
            <a:ext cx="9102683" cy="211804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59C64-73BC-0BB8-764C-0209BABEB13F}"/>
              </a:ext>
            </a:extLst>
          </p:cNvPr>
          <p:cNvSpPr txBox="1"/>
          <p:nvPr/>
        </p:nvSpPr>
        <p:spPr>
          <a:xfrm>
            <a:off x="10094799" y="1255920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 – 6 COUNTER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C958D-C1CF-6A8D-70B7-007785749A84}"/>
              </a:ext>
            </a:extLst>
          </p:cNvPr>
          <p:cNvSpPr/>
          <p:nvPr/>
        </p:nvSpPr>
        <p:spPr>
          <a:xfrm>
            <a:off x="5365102" y="3785030"/>
            <a:ext cx="6424797" cy="233752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17411-C8BC-9520-F1EB-5540980135EA}"/>
              </a:ext>
            </a:extLst>
          </p:cNvPr>
          <p:cNvSpPr txBox="1"/>
          <p:nvPr/>
        </p:nvSpPr>
        <p:spPr>
          <a:xfrm>
            <a:off x="9987788" y="5697015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 – 4 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07DC5-E520-3F1D-40FB-DAC0EB11FA22}"/>
              </a:ext>
            </a:extLst>
          </p:cNvPr>
          <p:cNvSpPr txBox="1"/>
          <p:nvPr/>
        </p:nvSpPr>
        <p:spPr>
          <a:xfrm>
            <a:off x="800812" y="5583662"/>
            <a:ext cx="4317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i="1" dirty="0"/>
              <a:t>f(Reference) = 100 MHz</a:t>
            </a:r>
          </a:p>
          <a:p>
            <a:pPr marL="0" indent="0">
              <a:buNone/>
            </a:pPr>
            <a:r>
              <a:rPr lang="en-US" b="1" i="1" dirty="0"/>
              <a:t>f(desired) = 2.4GHz</a:t>
            </a:r>
          </a:p>
          <a:p>
            <a:pPr marL="0" indent="0">
              <a:buNone/>
            </a:pPr>
            <a:r>
              <a:rPr lang="en-US" b="1" i="1" dirty="0"/>
              <a:t>MOD No. = f(desired) / f(Reference)</a:t>
            </a:r>
          </a:p>
        </p:txBody>
      </p:sp>
    </p:spTree>
    <p:extLst>
      <p:ext uri="{BB962C8B-B14F-4D97-AF65-F5344CB8AC3E}">
        <p14:creationId xmlns:p14="http://schemas.microsoft.com/office/powerpoint/2010/main" val="53780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AA3F-4FF9-8740-1A78-70204D44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FFFA-9BEE-DBCA-B596-735F236F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3" y="151752"/>
            <a:ext cx="10515600" cy="932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Simulation 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09A9-980F-834E-F2B3-F51610A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6</a:t>
            </a:fld>
            <a:r>
              <a:rPr lang="en-US" sz="2400" b="1" dirty="0">
                <a:solidFill>
                  <a:srgbClr val="00B050"/>
                </a:solidFill>
              </a:rPr>
              <a:t> of 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6D008C-92B1-5961-8600-D850C216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6" y="1326180"/>
            <a:ext cx="10263674" cy="47761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EB3406-749F-C3F3-62FE-2ABCBBD85B14}"/>
              </a:ext>
            </a:extLst>
          </p:cNvPr>
          <p:cNvSpPr txBox="1"/>
          <p:nvPr/>
        </p:nvSpPr>
        <p:spPr>
          <a:xfrm>
            <a:off x="513183" y="1018403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Transient Analysis: </a:t>
            </a:r>
            <a:r>
              <a:rPr lang="en-US" sz="1400" b="1" i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94538-FB81-3EC8-206D-5B26A36334AF}"/>
              </a:ext>
            </a:extLst>
          </p:cNvPr>
          <p:cNvSpPr txBox="1"/>
          <p:nvPr/>
        </p:nvSpPr>
        <p:spPr>
          <a:xfrm>
            <a:off x="9523299" y="1326180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= 100 MHz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D5FD3-1AF1-F08B-9008-CBFA9E898844}"/>
              </a:ext>
            </a:extLst>
          </p:cNvPr>
          <p:cNvSpPr txBox="1"/>
          <p:nvPr/>
        </p:nvSpPr>
        <p:spPr>
          <a:xfrm>
            <a:off x="9628074" y="3429000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= 2.4 GHz </a:t>
            </a:r>
          </a:p>
        </p:txBody>
      </p:sp>
    </p:spTree>
    <p:extLst>
      <p:ext uri="{BB962C8B-B14F-4D97-AF65-F5344CB8AC3E}">
        <p14:creationId xmlns:p14="http://schemas.microsoft.com/office/powerpoint/2010/main" val="3962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2E6-164E-40AB-AFBF-E915A9B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7" y="13237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Project Objectives &amp; Deliverables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633D-93DC-407E-9233-339E954E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7</a:t>
            </a:fld>
            <a:r>
              <a:rPr lang="en-US" sz="2400" b="1" dirty="0">
                <a:solidFill>
                  <a:srgbClr val="00B050"/>
                </a:solidFill>
              </a:rPr>
              <a:t> of 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8D4BF4-FBEF-C820-F1EC-136D67449E82}"/>
              </a:ext>
            </a:extLst>
          </p:cNvPr>
          <p:cNvGrpSpPr/>
          <p:nvPr/>
        </p:nvGrpSpPr>
        <p:grpSpPr>
          <a:xfrm>
            <a:off x="305928" y="1527433"/>
            <a:ext cx="2582425" cy="2421652"/>
            <a:chOff x="542610" y="2022230"/>
            <a:chExt cx="2833636" cy="28135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6727E35-05CE-4441-155E-2EEF9ABB2C30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613FC-8131-C6D5-E3E5-42FAEA191542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1080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VCO for 2.4 GHz frequency at Vcntrl = 0.6 V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D3F13D-BEE7-1C06-85DE-3AD57E21BEE7}"/>
              </a:ext>
            </a:extLst>
          </p:cNvPr>
          <p:cNvGrpSpPr/>
          <p:nvPr/>
        </p:nvGrpSpPr>
        <p:grpSpPr>
          <a:xfrm>
            <a:off x="2449011" y="3927809"/>
            <a:ext cx="2582425" cy="2421652"/>
            <a:chOff x="542610" y="2022230"/>
            <a:chExt cx="2833636" cy="2813538"/>
          </a:xfrm>
          <a:solidFill>
            <a:srgbClr val="92D05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B7FD18-43C9-7617-9F30-303C93CEBE20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0AA9F-0FB8-3A98-CF7F-5A1C8D66CE8A}"/>
                </a:ext>
              </a:extLst>
            </p:cNvPr>
            <p:cNvSpPr txBox="1"/>
            <p:nvPr/>
          </p:nvSpPr>
          <p:spPr>
            <a:xfrm>
              <a:off x="791306" y="3053536"/>
              <a:ext cx="2336242" cy="7509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DIVIDER</a:t>
              </a:r>
            </a:p>
            <a:p>
              <a:pPr algn="ctr"/>
              <a:r>
                <a:rPr lang="en-IN" b="1" dirty="0"/>
                <a:t>CIRCUIT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A50E6-C311-6D12-FD05-F243B1CCE636}"/>
              </a:ext>
            </a:extLst>
          </p:cNvPr>
          <p:cNvGrpSpPr/>
          <p:nvPr/>
        </p:nvGrpSpPr>
        <p:grpSpPr>
          <a:xfrm>
            <a:off x="4780224" y="1516795"/>
            <a:ext cx="2582425" cy="2421652"/>
            <a:chOff x="542610" y="2022230"/>
            <a:chExt cx="2833636" cy="28135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049042-4801-842E-6656-050CF6350C8B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27580A-EECF-076C-F973-6A3442039B5B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107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Phase Frequency Detector</a:t>
              </a:r>
            </a:p>
            <a:p>
              <a:pPr algn="ctr"/>
              <a:r>
                <a:rPr lang="en-IN" b="1" dirty="0"/>
                <a:t>(PFD)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D58F0A-2197-61FC-60DA-A9B1DBF8C989}"/>
              </a:ext>
            </a:extLst>
          </p:cNvPr>
          <p:cNvGrpSpPr/>
          <p:nvPr/>
        </p:nvGrpSpPr>
        <p:grpSpPr>
          <a:xfrm>
            <a:off x="6933916" y="3949085"/>
            <a:ext cx="2582425" cy="2421652"/>
            <a:chOff x="542610" y="2022230"/>
            <a:chExt cx="2833636" cy="28135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418282-A539-4F17-F521-42CF2978A384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79B748-2289-6453-EAF0-6BA87306D49E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75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Charge Pump &amp; Loop Filter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714E47-FC5E-22FA-759C-681C4976F1A0}"/>
              </a:ext>
            </a:extLst>
          </p:cNvPr>
          <p:cNvGrpSpPr/>
          <p:nvPr/>
        </p:nvGrpSpPr>
        <p:grpSpPr>
          <a:xfrm>
            <a:off x="9076998" y="1516795"/>
            <a:ext cx="2582425" cy="2421652"/>
            <a:chOff x="542610" y="2022230"/>
            <a:chExt cx="2833636" cy="28135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EAE1EA-65A4-D93C-0997-4CE883741018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CFA015-D102-B4F8-F0CC-C4FE29E55B13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107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Integration of All Blocks, Complete PLL system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6AEE83-87BC-BE51-9F1F-38EA2C4A66A5}"/>
              </a:ext>
            </a:extLst>
          </p:cNvPr>
          <p:cNvCxnSpPr/>
          <p:nvPr/>
        </p:nvCxnSpPr>
        <p:spPr>
          <a:xfrm>
            <a:off x="2562330" y="3677697"/>
            <a:ext cx="326023" cy="411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A9D730-8FF2-1373-8036-512113F6F9AF}"/>
              </a:ext>
            </a:extLst>
          </p:cNvPr>
          <p:cNvCxnSpPr>
            <a:cxnSpLocks/>
          </p:cNvCxnSpPr>
          <p:nvPr/>
        </p:nvCxnSpPr>
        <p:spPr>
          <a:xfrm flipV="1">
            <a:off x="4680850" y="3677697"/>
            <a:ext cx="443809" cy="510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92303C-EFAC-21D1-E288-EBBCE18CF800}"/>
              </a:ext>
            </a:extLst>
          </p:cNvPr>
          <p:cNvCxnSpPr>
            <a:cxnSpLocks/>
          </p:cNvCxnSpPr>
          <p:nvPr/>
        </p:nvCxnSpPr>
        <p:spPr>
          <a:xfrm>
            <a:off x="6962373" y="3721305"/>
            <a:ext cx="424292" cy="478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C4AEE3-43D4-62DD-BECC-1A7823339B22}"/>
              </a:ext>
            </a:extLst>
          </p:cNvPr>
          <p:cNvCxnSpPr>
            <a:cxnSpLocks/>
          </p:cNvCxnSpPr>
          <p:nvPr/>
        </p:nvCxnSpPr>
        <p:spPr>
          <a:xfrm flipV="1">
            <a:off x="9171906" y="3739770"/>
            <a:ext cx="436006" cy="489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5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2E6-164E-40AB-AFBF-E915A9B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7" y="13237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633D-93DC-407E-9233-339E954E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8 of 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125A26-22E7-31A9-5D2C-CAE4F480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7" y="1573336"/>
            <a:ext cx="10864112" cy="371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[1]. Santiago, David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(2021). </a:t>
            </a:r>
            <a:r>
              <a:rPr lang="en-US" sz="2000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ECG 721 – MEMORY CIRCUIT DESIGN, FALL 2021: Design of Analog Phase-Locked Loops (A tutorial).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[2]. LC Tank Voltage Controlled Oscillator tutorial. UW ASIC Analog Group, Waterloo, Ontario, Canada, 2005. </a:t>
            </a: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https://www.academia.edu/26763368/LC_Tank_Voltage_Controlled_Oscillator_Tutorial</a:t>
            </a:r>
            <a:endParaRPr lang="en-US" sz="20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[3]. C. -H. Yen, M. </a:t>
            </a:r>
            <a:r>
              <a:rPr lang="en-US" sz="2000" dirty="0" err="1"/>
              <a:t>Nasrollahpour</a:t>
            </a:r>
            <a:r>
              <a:rPr lang="en-US" sz="2000" dirty="0"/>
              <a:t> and S. </a:t>
            </a:r>
            <a:r>
              <a:rPr lang="en-US" sz="2000" dirty="0" err="1"/>
              <a:t>Hamedi-Hagh</a:t>
            </a:r>
            <a:r>
              <a:rPr lang="en-US" sz="2000" dirty="0"/>
              <a:t>, "Low-power and high-frequency ring oscillator design in 65nm CMOS technology," 2017 IEEE 12th International Conference on ASIC (ASICON), Guiyang, China, 2017, pp. 533-536, </a:t>
            </a:r>
            <a:r>
              <a:rPr lang="en-US" sz="2000" dirty="0" err="1"/>
              <a:t>doi</a:t>
            </a:r>
            <a:r>
              <a:rPr lang="en-US" sz="2000" dirty="0"/>
              <a:t>: 10.1109/ASICON.2017.8252530.</a:t>
            </a:r>
          </a:p>
          <a:p>
            <a:pPr marL="0" indent="0">
              <a:buNone/>
            </a:pPr>
            <a:r>
              <a:rPr lang="en-US" sz="2000" dirty="0"/>
              <a:t>[4]. Razavi, B. (2020). Design of CMOS Phase-Locked Loops: From Circuit Level to Architecture Level. Cambridge: Cambridge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20669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481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Design of Phase-Locked Loop (PLL)</vt:lpstr>
      <vt:lpstr>Design of PLL</vt:lpstr>
      <vt:lpstr>Design of Voltage Controlled Oscillator (VCO)</vt:lpstr>
      <vt:lpstr>DESIGN OF DIVIDER CIRCUIT</vt:lpstr>
      <vt:lpstr>DESIGN OF DIVIDER CIRCUIT</vt:lpstr>
      <vt:lpstr>Simulation Results:</vt:lpstr>
      <vt:lpstr>Project Objectives &amp; Deliverables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HP</dc:creator>
  <cp:lastModifiedBy>Afzal Malik</cp:lastModifiedBy>
  <cp:revision>73</cp:revision>
  <dcterms:created xsi:type="dcterms:W3CDTF">2021-08-17T16:33:29Z</dcterms:created>
  <dcterms:modified xsi:type="dcterms:W3CDTF">2025-03-01T09:26:35Z</dcterms:modified>
</cp:coreProperties>
</file>