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B9A9"/>
    <a:srgbClr val="2799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82F6D6-4C29-4BF7-B86D-2BBE4E206D2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57481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82F6D6-4C29-4BF7-B86D-2BBE4E206D2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336450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82F6D6-4C29-4BF7-B86D-2BBE4E206D2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13689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82F6D6-4C29-4BF7-B86D-2BBE4E206D2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15080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82F6D6-4C29-4BF7-B86D-2BBE4E206D2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356074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82F6D6-4C29-4BF7-B86D-2BBE4E206D2B}"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323530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82F6D6-4C29-4BF7-B86D-2BBE4E206D2B}"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261356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82F6D6-4C29-4BF7-B86D-2BBE4E206D2B}"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903654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2F6D6-4C29-4BF7-B86D-2BBE4E206D2B}" type="datetimeFigureOut">
              <a:rPr lang="en-IN" smtClean="0"/>
              <a:t>08-12-2024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88658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82F6D6-4C29-4BF7-B86D-2BBE4E206D2B}"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367542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82F6D6-4C29-4BF7-B86D-2BBE4E206D2B}"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F6C163-D4B6-478A-A83C-CD2AB5919C13}" type="slidenum">
              <a:rPr lang="en-IN" smtClean="0"/>
              <a:t>‹#›</a:t>
            </a:fld>
            <a:endParaRPr lang="en-IN"/>
          </a:p>
        </p:txBody>
      </p:sp>
    </p:spTree>
    <p:extLst>
      <p:ext uri="{BB962C8B-B14F-4D97-AF65-F5344CB8AC3E}">
        <p14:creationId xmlns:p14="http://schemas.microsoft.com/office/powerpoint/2010/main" val="282915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2F6D6-4C29-4BF7-B86D-2BBE4E206D2B}" type="datetimeFigureOut">
              <a:rPr lang="en-IN" smtClean="0"/>
              <a:t>08-12-2024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6C163-D4B6-478A-A83C-CD2AB5919C13}" type="slidenum">
              <a:rPr lang="en-IN" smtClean="0"/>
              <a:t>‹#›</a:t>
            </a:fld>
            <a:endParaRPr lang="en-IN"/>
          </a:p>
        </p:txBody>
      </p:sp>
    </p:spTree>
    <p:extLst>
      <p:ext uri="{BB962C8B-B14F-4D97-AF65-F5344CB8AC3E}">
        <p14:creationId xmlns:p14="http://schemas.microsoft.com/office/powerpoint/2010/main" val="3364353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035AB-5277-8005-44BB-5D85A21E82F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4C66BB3-4957-FA73-2FEB-0AEB4D2476BA}"/>
              </a:ext>
            </a:extLst>
          </p:cNvPr>
          <p:cNvSpPr txBox="1"/>
          <p:nvPr/>
        </p:nvSpPr>
        <p:spPr>
          <a:xfrm>
            <a:off x="-7312" y="0"/>
            <a:ext cx="8479808" cy="892552"/>
          </a:xfrm>
          <a:prstGeom prst="rect">
            <a:avLst/>
          </a:prstGeom>
          <a:solidFill>
            <a:schemeClr val="accent1">
              <a:lumMod val="40000"/>
              <a:lumOff val="60000"/>
            </a:schemeClr>
          </a:solidFill>
        </p:spPr>
        <p:txBody>
          <a:bodyPr wrap="square" rtlCol="0">
            <a:spAutoFit/>
          </a:bodyPr>
          <a:lstStyle/>
          <a:p>
            <a:r>
              <a:rPr lang="en-US" sz="3200" b="1" dirty="0">
                <a:solidFill>
                  <a:srgbClr val="C00000"/>
                </a:solidFill>
              </a:rPr>
              <a:t>DESIGN OF PHASE LOCKED LOOP (PLL)</a:t>
            </a:r>
          </a:p>
          <a:p>
            <a:r>
              <a:rPr lang="en-US" sz="2000" b="1" dirty="0">
                <a:solidFill>
                  <a:schemeClr val="tx2">
                    <a:lumMod val="50000"/>
                  </a:schemeClr>
                </a:solidFill>
              </a:rPr>
              <a:t>Afzal Malik, 21ELB173; Mohammed Musayyeb Sherwani, 21ELB283</a:t>
            </a:r>
          </a:p>
        </p:txBody>
      </p:sp>
      <p:sp>
        <p:nvSpPr>
          <p:cNvPr id="4" name="TextBox 3">
            <a:extLst>
              <a:ext uri="{FF2B5EF4-FFF2-40B4-BE49-F238E27FC236}">
                <a16:creationId xmlns:a16="http://schemas.microsoft.com/office/drawing/2014/main" id="{47B58D7E-C51B-5C2F-0740-55B4247D7018}"/>
              </a:ext>
            </a:extLst>
          </p:cNvPr>
          <p:cNvSpPr txBox="1"/>
          <p:nvPr/>
        </p:nvSpPr>
        <p:spPr>
          <a:xfrm>
            <a:off x="8472496" y="0"/>
            <a:ext cx="3719504" cy="954107"/>
          </a:xfrm>
          <a:prstGeom prst="rect">
            <a:avLst/>
          </a:prstGeom>
          <a:solidFill>
            <a:schemeClr val="accent1">
              <a:lumMod val="40000"/>
              <a:lumOff val="60000"/>
            </a:schemeClr>
          </a:solidFill>
        </p:spPr>
        <p:txBody>
          <a:bodyPr wrap="square" rtlCol="0">
            <a:spAutoFit/>
          </a:bodyPr>
          <a:lstStyle/>
          <a:p>
            <a:pPr algn="r"/>
            <a:r>
              <a:rPr lang="en-US" sz="1400" b="1" i="1" u="sng" dirty="0">
                <a:solidFill>
                  <a:srgbClr val="0070C0"/>
                </a:solidFill>
              </a:rPr>
              <a:t>Poster presentation of the course: ELC4980</a:t>
            </a:r>
          </a:p>
          <a:p>
            <a:pPr algn="r"/>
            <a:endParaRPr lang="en-US" sz="1400" b="1" dirty="0">
              <a:solidFill>
                <a:srgbClr val="00B050"/>
              </a:solidFill>
            </a:endParaRPr>
          </a:p>
          <a:p>
            <a:pPr algn="r"/>
            <a:r>
              <a:rPr lang="en-US" sz="1400" b="1" dirty="0">
                <a:solidFill>
                  <a:srgbClr val="C00000"/>
                </a:solidFill>
              </a:rPr>
              <a:t>Department of Electronics Engineering, </a:t>
            </a:r>
          </a:p>
          <a:p>
            <a:pPr algn="r"/>
            <a:r>
              <a:rPr lang="en-US" sz="1400" b="1" dirty="0">
                <a:solidFill>
                  <a:srgbClr val="C00000"/>
                </a:solidFill>
              </a:rPr>
              <a:t>Aligarh Muslim University</a:t>
            </a:r>
          </a:p>
        </p:txBody>
      </p:sp>
      <p:sp>
        <p:nvSpPr>
          <p:cNvPr id="6" name="Text Box 3">
            <a:extLst>
              <a:ext uri="{FF2B5EF4-FFF2-40B4-BE49-F238E27FC236}">
                <a16:creationId xmlns:a16="http://schemas.microsoft.com/office/drawing/2014/main" id="{47C51AA9-F0B7-136E-1D97-B9625BF6C7C8}"/>
              </a:ext>
            </a:extLst>
          </p:cNvPr>
          <p:cNvSpPr txBox="1">
            <a:spLocks noChangeArrowheads="1"/>
          </p:cNvSpPr>
          <p:nvPr/>
        </p:nvSpPr>
        <p:spPr bwMode="auto">
          <a:xfrm>
            <a:off x="9831" y="883315"/>
            <a:ext cx="3492839" cy="473263"/>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FFFF"/>
                </a:solidFill>
                <a:effectLst/>
                <a:latin typeface="Arial" panose="020B0604020202020204" pitchFamily="34" charset="0"/>
              </a:rPr>
              <a:t>Summary</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7" name="Text Box 4">
            <a:extLst>
              <a:ext uri="{FF2B5EF4-FFF2-40B4-BE49-F238E27FC236}">
                <a16:creationId xmlns:a16="http://schemas.microsoft.com/office/drawing/2014/main" id="{AA2264DD-A786-5019-6E62-8AB6DEFE6EC4}"/>
              </a:ext>
            </a:extLst>
          </p:cNvPr>
          <p:cNvSpPr txBox="1">
            <a:spLocks noChangeArrowheads="1"/>
          </p:cNvSpPr>
          <p:nvPr/>
        </p:nvSpPr>
        <p:spPr bwMode="auto">
          <a:xfrm>
            <a:off x="87775" y="1459088"/>
            <a:ext cx="3266707" cy="1815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dirty="0"/>
              <a:t>This project aims to design a Phase-Locked Loop (PLL) in LTSpice, utilizing a 180 nm technology node at supply voltage Vdd = 1.5V. The PLL is designed to operate at a frequency of 2.4 GHz. The architecture comprises a Phase Frequency Detector (PFD), Charge Pump (CP),  Low Pass Filter (LPF), and an LC-based Voltage-Controlled Oscillator (LC-VCO).</a:t>
            </a:r>
            <a:endParaRPr kumimoji="0" lang="en-US" altLang="en-US" sz="1200" i="0" u="none" strike="noStrike" cap="none" normalizeH="0" baseline="0" dirty="0">
              <a:ln>
                <a:noFill/>
              </a:ln>
              <a:solidFill>
                <a:schemeClr val="tx1"/>
              </a:solidFill>
              <a:effectLst/>
              <a:latin typeface="Arial" panose="020B0604020202020204" pitchFamily="34" charset="0"/>
            </a:endParaRPr>
          </a:p>
        </p:txBody>
      </p:sp>
      <p:sp>
        <p:nvSpPr>
          <p:cNvPr id="11" name="Text Box 3">
            <a:extLst>
              <a:ext uri="{FF2B5EF4-FFF2-40B4-BE49-F238E27FC236}">
                <a16:creationId xmlns:a16="http://schemas.microsoft.com/office/drawing/2014/main" id="{BFCB03DF-2CA1-5484-5C44-C7685BA2B227}"/>
              </a:ext>
            </a:extLst>
          </p:cNvPr>
          <p:cNvSpPr txBox="1">
            <a:spLocks noChangeArrowheads="1"/>
          </p:cNvSpPr>
          <p:nvPr/>
        </p:nvSpPr>
        <p:spPr bwMode="auto">
          <a:xfrm>
            <a:off x="-1" y="4652607"/>
            <a:ext cx="3525893" cy="473263"/>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FFFF"/>
                </a:solidFill>
                <a:effectLst/>
                <a:latin typeface="Arial" panose="020B0604020202020204" pitchFamily="34" charset="0"/>
              </a:rPr>
              <a:t>Motivation</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2" name="Text Box 3">
            <a:extLst>
              <a:ext uri="{FF2B5EF4-FFF2-40B4-BE49-F238E27FC236}">
                <a16:creationId xmlns:a16="http://schemas.microsoft.com/office/drawing/2014/main" id="{92EF28F5-70DF-6672-7FE7-9AA31927296E}"/>
              </a:ext>
            </a:extLst>
          </p:cNvPr>
          <p:cNvSpPr txBox="1">
            <a:spLocks noChangeArrowheads="1"/>
          </p:cNvSpPr>
          <p:nvPr/>
        </p:nvSpPr>
        <p:spPr bwMode="auto">
          <a:xfrm>
            <a:off x="3534721" y="882236"/>
            <a:ext cx="4945088" cy="470925"/>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FFFF"/>
                </a:solidFill>
                <a:effectLst/>
                <a:latin typeface="Arial" panose="020B0604020202020204" pitchFamily="34" charset="0"/>
              </a:rPr>
              <a:t>Description and Methods</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3" name="Text Box 3">
            <a:extLst>
              <a:ext uri="{FF2B5EF4-FFF2-40B4-BE49-F238E27FC236}">
                <a16:creationId xmlns:a16="http://schemas.microsoft.com/office/drawing/2014/main" id="{55A4D0BC-DD24-6EA9-84C5-5A2678D61FBC}"/>
              </a:ext>
            </a:extLst>
          </p:cNvPr>
          <p:cNvSpPr txBox="1">
            <a:spLocks noChangeArrowheads="1"/>
          </p:cNvSpPr>
          <p:nvPr/>
        </p:nvSpPr>
        <p:spPr bwMode="auto">
          <a:xfrm>
            <a:off x="8472496" y="882923"/>
            <a:ext cx="3731077" cy="473263"/>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800" dirty="0">
                <a:solidFill>
                  <a:srgbClr val="FFFFFF"/>
                </a:solidFill>
                <a:latin typeface="Arial" panose="020B0604020202020204" pitchFamily="34" charset="0"/>
              </a:rPr>
              <a:t>Results</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6" name="Text Box 3">
            <a:extLst>
              <a:ext uri="{FF2B5EF4-FFF2-40B4-BE49-F238E27FC236}">
                <a16:creationId xmlns:a16="http://schemas.microsoft.com/office/drawing/2014/main" id="{C247742A-0C82-2E71-16A3-9C05519BE45E}"/>
              </a:ext>
            </a:extLst>
          </p:cNvPr>
          <p:cNvSpPr txBox="1">
            <a:spLocks noChangeArrowheads="1"/>
          </p:cNvSpPr>
          <p:nvPr/>
        </p:nvSpPr>
        <p:spPr bwMode="auto">
          <a:xfrm>
            <a:off x="117" y="6550269"/>
            <a:ext cx="1872646" cy="307728"/>
          </a:xfrm>
          <a:prstGeom prst="rect">
            <a:avLst/>
          </a:prstGeom>
          <a:solidFill>
            <a:schemeClr val="accent6">
              <a:lumMod val="75000"/>
            </a:schemeClr>
          </a:solidFill>
          <a:ln>
            <a:noFill/>
          </a:ln>
          <a:effectLst/>
        </p:spPr>
        <p:txBody>
          <a:bodyPr vert="horz" wrap="square" lIns="36576" tIns="36576" rIns="36576" bIns="36576"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FF"/>
                </a:solidFill>
                <a:effectLst/>
                <a:latin typeface="Arial" panose="020B0604020202020204" pitchFamily="34" charset="0"/>
              </a:rPr>
              <a:t>Key</a:t>
            </a:r>
            <a:r>
              <a:rPr kumimoji="0" lang="en-US" altLang="en-US" b="0" i="0" u="none" strike="noStrike" cap="none" normalizeH="0" dirty="0">
                <a:ln>
                  <a:noFill/>
                </a:ln>
                <a:solidFill>
                  <a:srgbClr val="FFFFFF"/>
                </a:solidFill>
                <a:effectLst/>
                <a:latin typeface="Arial" panose="020B0604020202020204" pitchFamily="34" charset="0"/>
              </a:rPr>
              <a:t> References</a:t>
            </a: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
        <p:nvSpPr>
          <p:cNvPr id="19" name="Text Box 4">
            <a:extLst>
              <a:ext uri="{FF2B5EF4-FFF2-40B4-BE49-F238E27FC236}">
                <a16:creationId xmlns:a16="http://schemas.microsoft.com/office/drawing/2014/main" id="{E2EA4E53-E4F9-1D7C-690F-3E33A332DED0}"/>
              </a:ext>
            </a:extLst>
          </p:cNvPr>
          <p:cNvSpPr txBox="1">
            <a:spLocks noChangeArrowheads="1"/>
          </p:cNvSpPr>
          <p:nvPr/>
        </p:nvSpPr>
        <p:spPr bwMode="auto">
          <a:xfrm>
            <a:off x="1872763" y="6555910"/>
            <a:ext cx="10319238" cy="302090"/>
          </a:xfrm>
          <a:prstGeom prst="rect">
            <a:avLst/>
          </a:prstGeom>
          <a:solidFill>
            <a:schemeClr val="accent6">
              <a:lumMod val="60000"/>
              <a:lumOff val="40000"/>
            </a:schemeClr>
          </a:solidFill>
          <a:ln>
            <a:noFill/>
          </a:ln>
          <a:effectLst/>
        </p:spPr>
        <p:txBody>
          <a:bodyPr vert="horz" wrap="square" lIns="36576" tIns="36576" rIns="36576" bIns="36576" numCol="1" anchor="t" anchorCtr="0" compatLnSpc="1">
            <a:prstTxWarp prst="textNoShape">
              <a:avLst/>
            </a:prstTxWarp>
          </a:bodyPr>
          <a:lstStyle/>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lang="en-US" sz="900" dirty="0"/>
              <a:t>S. </a:t>
            </a:r>
            <a:r>
              <a:rPr lang="en-US" sz="900" dirty="0" err="1"/>
              <a:t>Hokrani</a:t>
            </a:r>
            <a:r>
              <a:rPr lang="en-US" sz="900" dirty="0"/>
              <a:t>, T. </a:t>
            </a:r>
            <a:r>
              <a:rPr lang="en-US" sz="900" dirty="0" err="1"/>
              <a:t>Thanuja</a:t>
            </a:r>
            <a:r>
              <a:rPr lang="en-US" sz="900" dirty="0"/>
              <a:t>, and K. Kumaraswamy, “Design and implementation of phase locked loop on 180nm technology node,” in 2018 4th International Conference for Convergence in Technology (I2CT). IEEE, 2018, pp. 1–6.</a:t>
            </a:r>
            <a:endParaRPr kumimoji="0" lang="en-US" altLang="en-US" sz="900" b="0" i="1" u="none" strike="noStrike" cap="none" normalizeH="0" baseline="0" dirty="0">
              <a:ln>
                <a:noFill/>
              </a:ln>
              <a:solidFill>
                <a:schemeClr val="tx1"/>
              </a:solidFill>
              <a:effectLst/>
              <a:latin typeface="Arial" panose="020B0604020202020204" pitchFamily="34" charset="0"/>
            </a:endParaRPr>
          </a:p>
        </p:txBody>
      </p:sp>
      <p:sp>
        <p:nvSpPr>
          <p:cNvPr id="20" name="Text Box 3">
            <a:extLst>
              <a:ext uri="{FF2B5EF4-FFF2-40B4-BE49-F238E27FC236}">
                <a16:creationId xmlns:a16="http://schemas.microsoft.com/office/drawing/2014/main" id="{5A779D83-8F7C-B8D7-493C-58120A5E6779}"/>
              </a:ext>
            </a:extLst>
          </p:cNvPr>
          <p:cNvSpPr txBox="1">
            <a:spLocks noChangeArrowheads="1"/>
          </p:cNvSpPr>
          <p:nvPr/>
        </p:nvSpPr>
        <p:spPr bwMode="auto">
          <a:xfrm>
            <a:off x="3567774" y="4650526"/>
            <a:ext cx="5457970" cy="473263"/>
          </a:xfrm>
          <a:prstGeom prst="rect">
            <a:avLst/>
          </a:prstGeom>
          <a:solidFill>
            <a:srgbClr val="203864"/>
          </a:soli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FFFF"/>
                </a:solidFill>
                <a:effectLst/>
                <a:latin typeface="Arial" panose="020B0604020202020204" pitchFamily="34" charset="0"/>
              </a:rPr>
              <a:t>Conclusion</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24" name="Text Box 4">
            <a:extLst>
              <a:ext uri="{FF2B5EF4-FFF2-40B4-BE49-F238E27FC236}">
                <a16:creationId xmlns:a16="http://schemas.microsoft.com/office/drawing/2014/main" id="{E20DF386-5E10-335E-71A6-49517EC94D98}"/>
              </a:ext>
            </a:extLst>
          </p:cNvPr>
          <p:cNvSpPr txBox="1">
            <a:spLocks noChangeArrowheads="1"/>
          </p:cNvSpPr>
          <p:nvPr/>
        </p:nvSpPr>
        <p:spPr bwMode="auto">
          <a:xfrm>
            <a:off x="3651919" y="1354327"/>
            <a:ext cx="3345649" cy="968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Arial" panose="020B0604020202020204" pitchFamily="34" charset="0"/>
            </a:endParaRPr>
          </a:p>
        </p:txBody>
      </p:sp>
      <p:pic>
        <p:nvPicPr>
          <p:cNvPr id="26" name="Picture 25">
            <a:extLst>
              <a:ext uri="{FF2B5EF4-FFF2-40B4-BE49-F238E27FC236}">
                <a16:creationId xmlns:a16="http://schemas.microsoft.com/office/drawing/2014/main" id="{8D17D34E-3D16-5354-C680-6CF4E72A3D36}"/>
              </a:ext>
            </a:extLst>
          </p:cNvPr>
          <p:cNvPicPr>
            <a:picLocks noChangeAspect="1"/>
          </p:cNvPicPr>
          <p:nvPr/>
        </p:nvPicPr>
        <p:blipFill>
          <a:blip r:embed="rId2"/>
          <a:stretch>
            <a:fillRect/>
          </a:stretch>
        </p:blipFill>
        <p:spPr>
          <a:xfrm>
            <a:off x="9269584" y="1406598"/>
            <a:ext cx="2603349" cy="1439499"/>
          </a:xfrm>
          <a:prstGeom prst="rect">
            <a:avLst/>
          </a:prstGeom>
        </p:spPr>
      </p:pic>
      <p:pic>
        <p:nvPicPr>
          <p:cNvPr id="27" name="Picture 26">
            <a:extLst>
              <a:ext uri="{FF2B5EF4-FFF2-40B4-BE49-F238E27FC236}">
                <a16:creationId xmlns:a16="http://schemas.microsoft.com/office/drawing/2014/main" id="{85A6CC3A-B2C2-14E1-8921-A8F74C2D08D9}"/>
              </a:ext>
            </a:extLst>
          </p:cNvPr>
          <p:cNvPicPr>
            <a:picLocks noChangeAspect="1"/>
          </p:cNvPicPr>
          <p:nvPr/>
        </p:nvPicPr>
        <p:blipFill>
          <a:blip r:embed="rId3"/>
          <a:stretch>
            <a:fillRect/>
          </a:stretch>
        </p:blipFill>
        <p:spPr>
          <a:xfrm>
            <a:off x="9373172" y="2904384"/>
            <a:ext cx="2360217" cy="1270566"/>
          </a:xfrm>
          <a:prstGeom prst="rect">
            <a:avLst/>
          </a:prstGeom>
        </p:spPr>
      </p:pic>
      <p:pic>
        <p:nvPicPr>
          <p:cNvPr id="28" name="Picture 27">
            <a:extLst>
              <a:ext uri="{FF2B5EF4-FFF2-40B4-BE49-F238E27FC236}">
                <a16:creationId xmlns:a16="http://schemas.microsoft.com/office/drawing/2014/main" id="{58210F6F-C921-A33F-8B41-AED86183E1BD}"/>
              </a:ext>
            </a:extLst>
          </p:cNvPr>
          <p:cNvPicPr>
            <a:picLocks noChangeAspect="1"/>
          </p:cNvPicPr>
          <p:nvPr/>
        </p:nvPicPr>
        <p:blipFill>
          <a:blip r:embed="rId4"/>
          <a:stretch>
            <a:fillRect/>
          </a:stretch>
        </p:blipFill>
        <p:spPr>
          <a:xfrm>
            <a:off x="9269584" y="4207380"/>
            <a:ext cx="2463805" cy="1287000"/>
          </a:xfrm>
          <a:prstGeom prst="rect">
            <a:avLst/>
          </a:prstGeom>
        </p:spPr>
      </p:pic>
      <p:pic>
        <p:nvPicPr>
          <p:cNvPr id="39" name="Picture 38">
            <a:extLst>
              <a:ext uri="{FF2B5EF4-FFF2-40B4-BE49-F238E27FC236}">
                <a16:creationId xmlns:a16="http://schemas.microsoft.com/office/drawing/2014/main" id="{77F77006-6FFA-2620-7EAF-2C4D14AF59A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3525892" y="2348115"/>
            <a:ext cx="5472393" cy="2033121"/>
          </a:xfrm>
          <a:prstGeom prst="rect">
            <a:avLst/>
          </a:prstGeom>
        </p:spPr>
      </p:pic>
      <p:pic>
        <p:nvPicPr>
          <p:cNvPr id="8" name="Picture 7">
            <a:extLst>
              <a:ext uri="{FF2B5EF4-FFF2-40B4-BE49-F238E27FC236}">
                <a16:creationId xmlns:a16="http://schemas.microsoft.com/office/drawing/2014/main" id="{301389C3-B678-0A0F-27A1-57B64AD7F86C}"/>
              </a:ext>
            </a:extLst>
          </p:cNvPr>
          <p:cNvPicPr>
            <a:picLocks noChangeAspect="1"/>
          </p:cNvPicPr>
          <p:nvPr/>
        </p:nvPicPr>
        <p:blipFill>
          <a:blip r:embed="rId6"/>
          <a:srcRect l="4776" b="16781"/>
          <a:stretch/>
        </p:blipFill>
        <p:spPr>
          <a:xfrm>
            <a:off x="58544" y="2767547"/>
            <a:ext cx="3492839" cy="1585166"/>
          </a:xfrm>
          <a:prstGeom prst="rect">
            <a:avLst/>
          </a:prstGeom>
        </p:spPr>
      </p:pic>
      <p:sp>
        <p:nvSpPr>
          <p:cNvPr id="9" name="TextBox 8">
            <a:extLst>
              <a:ext uri="{FF2B5EF4-FFF2-40B4-BE49-F238E27FC236}">
                <a16:creationId xmlns:a16="http://schemas.microsoft.com/office/drawing/2014/main" id="{4DB41EB4-ADF3-576C-8045-D8B0B7675FC5}"/>
              </a:ext>
            </a:extLst>
          </p:cNvPr>
          <p:cNvSpPr txBox="1"/>
          <p:nvPr/>
        </p:nvSpPr>
        <p:spPr>
          <a:xfrm>
            <a:off x="-232363" y="4358354"/>
            <a:ext cx="3830253" cy="261610"/>
          </a:xfrm>
          <a:prstGeom prst="rect">
            <a:avLst/>
          </a:prstGeom>
          <a:noFill/>
        </p:spPr>
        <p:txBody>
          <a:bodyPr wrap="square" rtlCol="0">
            <a:spAutoFit/>
          </a:bodyPr>
          <a:lstStyle/>
          <a:p>
            <a:pPr algn="ctr"/>
            <a:r>
              <a:rPr lang="en-IN" sz="1100" u="sng" dirty="0"/>
              <a:t>Fig. 1 : Block Diagram of Phase-Locked Loop</a:t>
            </a:r>
          </a:p>
        </p:txBody>
      </p:sp>
      <p:sp>
        <p:nvSpPr>
          <p:cNvPr id="14" name="Text Box 4">
            <a:extLst>
              <a:ext uri="{FF2B5EF4-FFF2-40B4-BE49-F238E27FC236}">
                <a16:creationId xmlns:a16="http://schemas.microsoft.com/office/drawing/2014/main" id="{3E139D82-1D58-A8CC-E1CA-5D43AEFB8B82}"/>
              </a:ext>
            </a:extLst>
          </p:cNvPr>
          <p:cNvSpPr txBox="1">
            <a:spLocks noChangeArrowheads="1"/>
          </p:cNvSpPr>
          <p:nvPr/>
        </p:nvSpPr>
        <p:spPr bwMode="auto">
          <a:xfrm>
            <a:off x="87775" y="5048434"/>
            <a:ext cx="3304157" cy="1331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
        <p:nvSpPr>
          <p:cNvPr id="17" name="Text Box 4">
            <a:extLst>
              <a:ext uri="{FF2B5EF4-FFF2-40B4-BE49-F238E27FC236}">
                <a16:creationId xmlns:a16="http://schemas.microsoft.com/office/drawing/2014/main" id="{043FCC0E-55A8-9413-89E2-0A1B151DAC16}"/>
              </a:ext>
            </a:extLst>
          </p:cNvPr>
          <p:cNvSpPr txBox="1">
            <a:spLocks noChangeArrowheads="1"/>
          </p:cNvSpPr>
          <p:nvPr/>
        </p:nvSpPr>
        <p:spPr bwMode="auto">
          <a:xfrm>
            <a:off x="31226" y="5138256"/>
            <a:ext cx="3417253" cy="1331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dirty="0"/>
              <a:t>The motivation for designing this PLL lies in addressing the growing demand for high-frequency, low-jitter clock generation in wireless communication systems. With its operation at 2.4 GHz, this PLL design aligns with standard frequency bands like Bluetooth and Wi-Fi, enabling efficient and stable performance in modern electronics.</a:t>
            </a:r>
            <a:endParaRPr kumimoji="0" lang="en-US" altLang="en-US" sz="1200" i="0" u="none" strike="noStrike" cap="none" normalizeH="0" baseline="0" dirty="0">
              <a:ln>
                <a:noFill/>
              </a:ln>
              <a:solidFill>
                <a:schemeClr val="tx1"/>
              </a:solidFill>
              <a:effectLst/>
              <a:latin typeface="Arial" panose="020B0604020202020204" pitchFamily="34" charset="0"/>
            </a:endParaRPr>
          </a:p>
        </p:txBody>
      </p:sp>
      <p:cxnSp>
        <p:nvCxnSpPr>
          <p:cNvPr id="5" name="Straight Connector 4">
            <a:extLst>
              <a:ext uri="{FF2B5EF4-FFF2-40B4-BE49-F238E27FC236}">
                <a16:creationId xmlns:a16="http://schemas.microsoft.com/office/drawing/2014/main" id="{DF77471D-89B0-71CE-6832-82B6C89C0E5D}"/>
              </a:ext>
            </a:extLst>
          </p:cNvPr>
          <p:cNvCxnSpPr/>
          <p:nvPr/>
        </p:nvCxnSpPr>
        <p:spPr>
          <a:xfrm>
            <a:off x="3526891" y="883315"/>
            <a:ext cx="7831" cy="5672595"/>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4F89D98-CAFB-0374-7025-94F173288098}"/>
              </a:ext>
            </a:extLst>
          </p:cNvPr>
          <p:cNvSpPr txBox="1"/>
          <p:nvPr/>
        </p:nvSpPr>
        <p:spPr>
          <a:xfrm>
            <a:off x="3683595" y="4159994"/>
            <a:ext cx="5138943" cy="400110"/>
          </a:xfrm>
          <a:prstGeom prst="rect">
            <a:avLst/>
          </a:prstGeom>
          <a:noFill/>
        </p:spPr>
        <p:txBody>
          <a:bodyPr wrap="square" rtlCol="0">
            <a:spAutoFit/>
          </a:bodyPr>
          <a:lstStyle/>
          <a:p>
            <a:pPr algn="ctr"/>
            <a:r>
              <a:rPr lang="en-US" sz="1000" u="sng" dirty="0"/>
              <a:t>Fig.3: Schematic of NMOS LC VCO with MOS varactors and VCO Output Conversion to 2.4 GHz Digital Clock Using Amplifier and Inverters.</a:t>
            </a:r>
            <a:endParaRPr lang="en-IN" sz="1000" u="sng" dirty="0"/>
          </a:p>
        </p:txBody>
      </p:sp>
      <p:cxnSp>
        <p:nvCxnSpPr>
          <p:cNvPr id="15" name="Straight Connector 14">
            <a:extLst>
              <a:ext uri="{FF2B5EF4-FFF2-40B4-BE49-F238E27FC236}">
                <a16:creationId xmlns:a16="http://schemas.microsoft.com/office/drawing/2014/main" id="{3E210F03-15BB-397F-8249-A2C842922230}"/>
              </a:ext>
            </a:extLst>
          </p:cNvPr>
          <p:cNvCxnSpPr>
            <a:cxnSpLocks/>
          </p:cNvCxnSpPr>
          <p:nvPr/>
        </p:nvCxnSpPr>
        <p:spPr>
          <a:xfrm flipH="1" flipV="1">
            <a:off x="9042405" y="882236"/>
            <a:ext cx="7312" cy="5666954"/>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 Box 4">
            <a:extLst>
              <a:ext uri="{FF2B5EF4-FFF2-40B4-BE49-F238E27FC236}">
                <a16:creationId xmlns:a16="http://schemas.microsoft.com/office/drawing/2014/main" id="{49BDC58D-AB43-B15D-41CF-5706B2DBF6F4}"/>
              </a:ext>
            </a:extLst>
          </p:cNvPr>
          <p:cNvSpPr txBox="1">
            <a:spLocks noChangeArrowheads="1"/>
          </p:cNvSpPr>
          <p:nvPr/>
        </p:nvSpPr>
        <p:spPr bwMode="auto">
          <a:xfrm>
            <a:off x="3637090" y="5145627"/>
            <a:ext cx="5254764" cy="1331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dirty="0"/>
              <a:t>The designed VCO achieves stable 2.4 GHz oscillation at a control voltage of 0.6 V, and gain of the VCO (KVCO)​ is obtained to be 117 MHz/V and linear frequency tuning verified through LTspice simulations. The differential output is successfully converted to a single-ended sinusoidal signal with increased peak-to-peak voltage, which is further transformed into a 2.4 GHz digital pulse using inverters. This digital clock signal is optimized for driving the frequency divider, ensuring compatibility with the PLL system for reliable operation.</a:t>
            </a:r>
            <a:endParaRPr kumimoji="0" lang="en-US" altLang="en-US" sz="120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11765539-90EB-D4EA-8AD7-67AE4E022060}"/>
              </a:ext>
            </a:extLst>
          </p:cNvPr>
          <p:cNvPicPr>
            <a:picLocks noChangeAspect="1"/>
          </p:cNvPicPr>
          <p:nvPr/>
        </p:nvPicPr>
        <p:blipFill>
          <a:blip r:embed="rId7"/>
          <a:stretch>
            <a:fillRect/>
          </a:stretch>
        </p:blipFill>
        <p:spPr>
          <a:xfrm>
            <a:off x="9645174" y="5524500"/>
            <a:ext cx="1900704" cy="980998"/>
          </a:xfrm>
          <a:prstGeom prst="ellipse">
            <a:avLst/>
          </a:prstGeom>
          <a:ln>
            <a:solidFill>
              <a:schemeClr val="tx1"/>
            </a:solidFill>
          </a:ln>
        </p:spPr>
      </p:pic>
      <p:sp>
        <p:nvSpPr>
          <p:cNvPr id="21" name="Oval 20">
            <a:extLst>
              <a:ext uri="{FF2B5EF4-FFF2-40B4-BE49-F238E27FC236}">
                <a16:creationId xmlns:a16="http://schemas.microsoft.com/office/drawing/2014/main" id="{602AC5B5-15CC-0C02-FA2D-48915CD177C3}"/>
              </a:ext>
            </a:extLst>
          </p:cNvPr>
          <p:cNvSpPr/>
          <p:nvPr/>
        </p:nvSpPr>
        <p:spPr>
          <a:xfrm>
            <a:off x="11117581" y="4398007"/>
            <a:ext cx="419100" cy="1077323"/>
          </a:xfrm>
          <a:prstGeom prst="ellipse">
            <a:avLst/>
          </a:prstGeom>
          <a:no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BE5BBA48-CC94-4D89-5CEF-D6B5C26F8A81}"/>
              </a:ext>
            </a:extLst>
          </p:cNvPr>
          <p:cNvCxnSpPr>
            <a:cxnSpLocks/>
            <a:stCxn id="21" idx="4"/>
            <a:endCxn id="10" idx="7"/>
          </p:cNvCxnSpPr>
          <p:nvPr/>
        </p:nvCxnSpPr>
        <p:spPr>
          <a:xfrm flipH="1">
            <a:off x="11267526" y="5475330"/>
            <a:ext cx="59605" cy="19283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D574AD63-F110-41A8-0252-0E600AB7DDB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69854" y="1456089"/>
            <a:ext cx="1900353" cy="1041742"/>
          </a:xfrm>
          <a:prstGeom prst="rect">
            <a:avLst/>
          </a:prstGeom>
        </p:spPr>
      </p:pic>
      <p:sp>
        <p:nvSpPr>
          <p:cNvPr id="37" name="Text Box 4">
            <a:extLst>
              <a:ext uri="{FF2B5EF4-FFF2-40B4-BE49-F238E27FC236}">
                <a16:creationId xmlns:a16="http://schemas.microsoft.com/office/drawing/2014/main" id="{D67AA4D5-6915-F1B5-2EC7-05A99AF4272F}"/>
              </a:ext>
            </a:extLst>
          </p:cNvPr>
          <p:cNvSpPr txBox="1">
            <a:spLocks noChangeArrowheads="1"/>
          </p:cNvSpPr>
          <p:nvPr/>
        </p:nvSpPr>
        <p:spPr bwMode="auto">
          <a:xfrm>
            <a:off x="3651075" y="1383723"/>
            <a:ext cx="3597861" cy="1134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txBody>
          <a:bodyPr vert="horz" wrap="square" lIns="36576" tIns="36576" rIns="36576" bIns="36576"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000" b="1" dirty="0"/>
              <a:t>DESIGN PRINCIPLE OF VCO: </a:t>
            </a:r>
          </a:p>
          <a:p>
            <a:pPr marL="0" marR="0" lvl="0" indent="0" algn="just" defTabSz="914400" rtl="0" eaLnBrk="0" fontAlgn="base" latinLnBrk="0" hangingPunct="0">
              <a:lnSpc>
                <a:spcPct val="100000"/>
              </a:lnSpc>
              <a:spcBef>
                <a:spcPct val="0"/>
              </a:spcBef>
              <a:spcAft>
                <a:spcPct val="0"/>
              </a:spcAft>
              <a:buClrTx/>
              <a:buSzTx/>
              <a:buFontTx/>
              <a:buNone/>
              <a:tabLst/>
            </a:pPr>
            <a:r>
              <a:rPr lang="en-US" sz="1000" dirty="0"/>
              <a:t>The LC VCO design is based on two key principles: negative conductance cancellation to sustain oscillations and zero phase shift to ensure stable, aligned oscillations. The design uses two cross coupled NMOS transistor for negative resistance and an LC tank circuit with a variable capacitor (MOS varactors) to set and tune the oscillation frequency.</a:t>
            </a:r>
            <a:endParaRPr kumimoji="0" lang="en-US" altLang="en-US" sz="1000" b="1" i="0" u="none" strike="noStrike" cap="none" normalizeH="0" baseline="0" dirty="0">
              <a:ln>
                <a:noFill/>
              </a:ln>
              <a:solidFill>
                <a:schemeClr val="tx1"/>
              </a:solidFill>
              <a:effectLst/>
              <a:latin typeface="Arial" panose="020B0604020202020204" pitchFamily="34" charset="0"/>
            </a:endParaRPr>
          </a:p>
        </p:txBody>
      </p:sp>
      <p:sp>
        <p:nvSpPr>
          <p:cNvPr id="42" name="TextBox 41">
            <a:extLst>
              <a:ext uri="{FF2B5EF4-FFF2-40B4-BE49-F238E27FC236}">
                <a16:creationId xmlns:a16="http://schemas.microsoft.com/office/drawing/2014/main" id="{2A54CFA4-F005-13AE-6D97-386F42923D05}"/>
              </a:ext>
            </a:extLst>
          </p:cNvPr>
          <p:cNvSpPr txBox="1"/>
          <p:nvPr/>
        </p:nvSpPr>
        <p:spPr>
          <a:xfrm>
            <a:off x="7356329" y="2366876"/>
            <a:ext cx="1328231" cy="246221"/>
          </a:xfrm>
          <a:prstGeom prst="rect">
            <a:avLst/>
          </a:prstGeom>
          <a:noFill/>
        </p:spPr>
        <p:txBody>
          <a:bodyPr wrap="square" rtlCol="0">
            <a:spAutoFit/>
          </a:bodyPr>
          <a:lstStyle/>
          <a:p>
            <a:pPr algn="ctr"/>
            <a:r>
              <a:rPr lang="en-IN" sz="1000" u="sng" dirty="0"/>
              <a:t>Fig.2: LC Tank Circuit</a:t>
            </a:r>
          </a:p>
        </p:txBody>
      </p:sp>
    </p:spTree>
    <p:extLst>
      <p:ext uri="{BB962C8B-B14F-4D97-AF65-F5344CB8AC3E}">
        <p14:creationId xmlns:p14="http://schemas.microsoft.com/office/powerpoint/2010/main" val="2276693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409</Words>
  <Application>Microsoft Office PowerPoint</Application>
  <PresentationFormat>Widescreen</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Wajid</dc:creator>
  <cp:lastModifiedBy>Afzal Malik</cp:lastModifiedBy>
  <cp:revision>54</cp:revision>
  <dcterms:created xsi:type="dcterms:W3CDTF">2021-12-02T07:59:21Z</dcterms:created>
  <dcterms:modified xsi:type="dcterms:W3CDTF">2024-12-08T10:35:30Z</dcterms:modified>
</cp:coreProperties>
</file>