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9" r:id="rId14"/>
    <p:sldId id="268" r:id="rId15"/>
    <p:sldId id="270" r:id="rId16"/>
    <p:sldId id="273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46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8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34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79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28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08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5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19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4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6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9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1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5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9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2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4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92" y="1963738"/>
            <a:ext cx="10509533" cy="2422525"/>
          </a:xfrm>
        </p:spPr>
        <p:txBody>
          <a:bodyPr/>
          <a:lstStyle/>
          <a:p>
            <a:r>
              <a:rPr lang="en-US" b="1" dirty="0"/>
              <a:t>IN DEPTH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WITH PYTHON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EQUATION: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800" dirty="0"/>
              <a:t>WHY?</a:t>
            </a:r>
          </a:p>
          <a:p>
            <a:pPr algn="ctr">
              <a:buClr>
                <a:srgbClr val="FFFFFF"/>
              </a:buClr>
            </a:pPr>
            <a:r>
              <a:rPr lang="en-US" sz="2800" dirty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9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Batch gradient descen</a:t>
            </a:r>
            <a:r>
              <a:rPr lang="en-US" dirty="0"/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/>
              <a:t>Why?</a:t>
            </a:r>
          </a:p>
          <a:p>
            <a:pPr marL="0" indent="0" algn="ctr">
              <a:buNone/>
            </a:pPr>
            <a:r>
              <a:rPr lang="en-US" sz="3200" dirty="0"/>
              <a:t>How?</a:t>
            </a:r>
          </a:p>
          <a:p>
            <a:pPr marL="0" indent="0" algn="ctr">
              <a:buNone/>
            </a:pPr>
            <a:r>
              <a:rPr lang="en-US" sz="3200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380449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Why?</a:t>
            </a:r>
          </a:p>
          <a:p>
            <a:pPr marL="0" indent="0" algn="ctr">
              <a:buNone/>
            </a:pPr>
            <a:r>
              <a:rPr lang="en-US" sz="3600" dirty="0"/>
              <a:t>How?</a:t>
            </a:r>
          </a:p>
          <a:p>
            <a:pPr marL="0" indent="0" algn="ctr">
              <a:buNone/>
            </a:pPr>
            <a:r>
              <a:rPr lang="en-US" sz="3600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210825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82" y="2542"/>
            <a:ext cx="10131425" cy="1456267"/>
          </a:xfrm>
        </p:spPr>
        <p:txBody>
          <a:bodyPr/>
          <a:lstStyle/>
          <a:p>
            <a:r>
              <a:rPr lang="en-US" dirty="0"/>
              <a:t>NORMAL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1060450"/>
            <a:ext cx="10131425" cy="5874850"/>
          </a:xfrm>
        </p:spPr>
        <p:txBody>
          <a:bodyPr/>
          <a:lstStyle/>
          <a:p>
            <a:pPr algn="ctr"/>
            <a:r>
              <a:rPr lang="en-US" dirty="0"/>
              <a:t>Let's:</a:t>
            </a:r>
          </a:p>
          <a:p>
            <a:pPr algn="ctr">
              <a:buClr>
                <a:srgbClr val="FFFFFF"/>
              </a:buClr>
            </a:pPr>
            <a:r>
              <a:rPr lang="en-US" dirty="0"/>
              <a:t>Vectorize all the parameters, and sample data to remove loops</a:t>
            </a:r>
          </a:p>
          <a:p>
            <a:pPr algn="ctr">
              <a:buClr>
                <a:srgbClr val="FFFFFF"/>
              </a:buClr>
            </a:pPr>
            <a:r>
              <a:rPr lang="en-US" dirty="0"/>
              <a:t>Introduce ∇</a:t>
            </a:r>
          </a:p>
          <a:p>
            <a:pPr algn="ctr">
              <a:buClr>
                <a:srgbClr val="FFFFFF"/>
              </a:buClr>
            </a:pPr>
            <a:r>
              <a:rPr lang="en-US" dirty="0"/>
              <a:t>We will use the following properties of trace of matrix to find ɵ:</a:t>
            </a:r>
          </a:p>
          <a:p>
            <a:pPr algn="ctr">
              <a:buClr>
                <a:srgbClr val="FFFFFF"/>
              </a:buClr>
            </a:pPr>
            <a:r>
              <a:rPr lang="en-US" sz="2500" dirty="0" err="1"/>
              <a:t>tr</a:t>
            </a:r>
            <a:r>
              <a:rPr lang="en-US" sz="2500" dirty="0"/>
              <a:t>(AB)=</a:t>
            </a:r>
            <a:r>
              <a:rPr lang="en-US" sz="2500" dirty="0" err="1"/>
              <a:t>tr</a:t>
            </a:r>
            <a:r>
              <a:rPr lang="en-US" sz="2500" dirty="0"/>
              <a:t>(BA)</a:t>
            </a:r>
          </a:p>
          <a:p>
            <a:pPr algn="ctr">
              <a:buClr>
                <a:srgbClr val="FFFFFF"/>
              </a:buClr>
            </a:pPr>
            <a:r>
              <a:rPr lang="en-US" sz="2500" dirty="0" err="1"/>
              <a:t>tr</a:t>
            </a:r>
            <a:r>
              <a:rPr lang="en-US" sz="2500" dirty="0"/>
              <a:t>(ABC)=</a:t>
            </a:r>
            <a:r>
              <a:rPr lang="en-US" sz="2500" dirty="0" err="1"/>
              <a:t>tr</a:t>
            </a:r>
            <a:r>
              <a:rPr lang="en-US" sz="2500" dirty="0"/>
              <a:t>(BCA)=</a:t>
            </a:r>
            <a:r>
              <a:rPr lang="en-US" sz="2500" dirty="0" err="1"/>
              <a:t>tr</a:t>
            </a:r>
            <a:r>
              <a:rPr lang="en-US" sz="2500" dirty="0"/>
              <a:t>(CAB)</a:t>
            </a:r>
          </a:p>
          <a:p>
            <a:pPr algn="ctr">
              <a:buClr>
                <a:srgbClr val="FFFFFF"/>
              </a:buClr>
            </a:pPr>
            <a:r>
              <a:rPr lang="en-US" sz="2500" dirty="0"/>
              <a:t>∇</a:t>
            </a:r>
            <a:r>
              <a:rPr lang="en-US" sz="1500" dirty="0" err="1"/>
              <a:t>A</a:t>
            </a:r>
            <a:r>
              <a:rPr lang="en-US" sz="2500" dirty="0" err="1"/>
              <a:t>tr</a:t>
            </a:r>
            <a:r>
              <a:rPr lang="en-US" sz="2500" dirty="0"/>
              <a:t>(AB)= B*</a:t>
            </a:r>
          </a:p>
          <a:p>
            <a:pPr algn="ctr">
              <a:buClr>
                <a:srgbClr val="FFFFFF"/>
              </a:buClr>
            </a:pPr>
            <a:r>
              <a:rPr lang="en-US" sz="2500" dirty="0" err="1"/>
              <a:t>tr</a:t>
            </a:r>
            <a:r>
              <a:rPr lang="en-US" sz="2500" dirty="0"/>
              <a:t>(A) = </a:t>
            </a:r>
            <a:r>
              <a:rPr lang="en-US" sz="2500" dirty="0" err="1"/>
              <a:t>tr</a:t>
            </a:r>
            <a:r>
              <a:rPr lang="en-US" sz="2500" dirty="0"/>
              <a:t>(A*)</a:t>
            </a:r>
          </a:p>
          <a:p>
            <a:pPr algn="ctr">
              <a:buClr>
                <a:srgbClr val="FFFFFF"/>
              </a:buClr>
            </a:pPr>
            <a:r>
              <a:rPr lang="en-US" sz="2500" dirty="0"/>
              <a:t>∇</a:t>
            </a:r>
            <a:r>
              <a:rPr lang="en-US" sz="1500" dirty="0" err="1"/>
              <a:t>A</a:t>
            </a:r>
            <a:r>
              <a:rPr lang="en-US" sz="2500" dirty="0" err="1"/>
              <a:t>tr</a:t>
            </a:r>
            <a:r>
              <a:rPr lang="en-US" sz="2500" dirty="0"/>
              <a:t>(ABA*C) = CAB + C*AB*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220000">
            <a:off x="9611565" y="735661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EQUATION: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/>
              <a:t>(X*X)θ  = (X*Y)</a:t>
            </a:r>
            <a:endParaRPr lang="en-US" dirty="0"/>
          </a:p>
          <a:p>
            <a:pPr marL="0" indent="0" algn="ctr">
              <a:buNone/>
            </a:pPr>
            <a:r>
              <a:rPr lang="en-US" sz="2800"/>
              <a:t>Take Pseudo inverse to get θ.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94443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little feature engineering....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/>
              <a:t>1. What is underfitting?</a:t>
            </a:r>
          </a:p>
          <a:p>
            <a:pPr algn="ctr">
              <a:buClr>
                <a:srgbClr val="FFFFFF"/>
              </a:buClr>
            </a:pPr>
            <a:r>
              <a:rPr lang="en-US"/>
              <a:t>2. What is overfitting?</a:t>
            </a:r>
            <a:endParaRPr lang="en-US" dirty="0"/>
          </a:p>
          <a:p>
            <a:pPr algn="ctr">
              <a:buClr>
                <a:srgbClr val="FFFFFF"/>
              </a:buClr>
            </a:pPr>
            <a:r>
              <a:rPr lang="en-US"/>
              <a:t>3. How can we increase the efficieny  of a program?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81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WEIGHED </a:t>
            </a:r>
            <a:r>
              <a:rPr lang="en-US" dirty="0" err="1"/>
              <a:t>rEGRESSION</a:t>
            </a:r>
            <a:br>
              <a:rPr lang="en-US" dirty="0">
                <a:latin typeface="+mj-ea"/>
                <a:cs typeface="+mj-ea"/>
              </a:rPr>
            </a:br>
            <a:r>
              <a:rPr lang="en-US" dirty="0"/>
              <a:t>(LOESS/LOWESS ALGORITHM)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3200" dirty="0"/>
              <a:t>Why?</a:t>
            </a:r>
          </a:p>
          <a:p>
            <a:pPr algn="ctr">
              <a:buClr>
                <a:srgbClr val="FFFFFF"/>
              </a:buClr>
            </a:pPr>
            <a:r>
              <a:rPr lang="en-US" sz="3200" dirty="0"/>
              <a:t>When ?</a:t>
            </a:r>
          </a:p>
          <a:p>
            <a:pPr algn="ctr">
              <a:buClr>
                <a:srgbClr val="FFFFFF"/>
              </a:buClr>
            </a:pPr>
            <a:r>
              <a:rPr lang="en-US" sz="3200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94768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93" y="264795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Code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47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7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88" y="609600"/>
            <a:ext cx="9550400" cy="1432490"/>
          </a:xfrm>
        </p:spPr>
        <p:txBody>
          <a:bodyPr/>
          <a:lstStyle/>
          <a:p>
            <a:r>
              <a:rPr lang="en-US" b="1" u="sng" dirty="0"/>
              <a:t>Definition:</a:t>
            </a:r>
            <a:r>
              <a:rPr lang="en-US" dirty="0"/>
              <a:t> Field of study that gives computer the ability to learn without being explicitly programmed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3204" y="2343150"/>
            <a:ext cx="9339184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41951" y="3124200"/>
            <a:ext cx="10152367" cy="14478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 program is said to learn from experience E, with respect to task T and some performance measure P if its performance measure  on T  as measured by P improves with experience E. </a:t>
            </a:r>
          </a:p>
        </p:txBody>
      </p:sp>
    </p:spTree>
    <p:extLst>
      <p:ext uri="{BB962C8B-B14F-4D97-AF65-F5344CB8AC3E}">
        <p14:creationId xmlns:p14="http://schemas.microsoft.com/office/powerpoint/2010/main" val="141786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Divisions :</a:t>
            </a:r>
            <a:br>
              <a:rPr lang="en-US" dirty="0">
                <a:latin typeface="+mj-ea"/>
                <a:cs typeface="+mj-ea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Supervised</a:t>
            </a:r>
          </a:p>
          <a:p>
            <a:pPr marL="0" indent="0">
              <a:buNone/>
            </a:pPr>
            <a:r>
              <a:rPr lang="en-US" sz="2400" dirty="0"/>
              <a:t>       a. Regression Problem</a:t>
            </a:r>
          </a:p>
          <a:p>
            <a:pPr marL="0" indent="0">
              <a:buNone/>
            </a:pPr>
            <a:r>
              <a:rPr lang="en-US" sz="2400" dirty="0"/>
              <a:t>       b. Classification Problem</a:t>
            </a:r>
          </a:p>
          <a:p>
            <a:pPr marL="0" indent="0">
              <a:buNone/>
            </a:pPr>
            <a:r>
              <a:rPr lang="en-US" sz="2400" dirty="0"/>
              <a:t>2.Learning Theory</a:t>
            </a:r>
          </a:p>
          <a:p>
            <a:pPr marL="0" indent="0">
              <a:buNone/>
            </a:pPr>
            <a:r>
              <a:rPr lang="en-US" sz="2400" dirty="0"/>
              <a:t>3.Unsupervised Learning</a:t>
            </a:r>
          </a:p>
          <a:p>
            <a:pPr marL="0" indent="0">
              <a:buNone/>
            </a:pPr>
            <a:r>
              <a:rPr lang="en-US" sz="2400" dirty="0"/>
              <a:t>4.Reinforcement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97338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211203"/>
          </a:xfrm>
        </p:spPr>
        <p:txBody>
          <a:bodyPr/>
          <a:lstStyle/>
          <a:p>
            <a:r>
              <a:rPr lang="en-US" b="1" u="sng" dirty="0"/>
              <a:t>AIM OF THE CLASS</a:t>
            </a:r>
            <a:r>
              <a:rPr lang="en-US" b="1" dirty="0"/>
              <a:t> </a:t>
            </a:r>
            <a:r>
              <a:rPr lang="en-US" sz="3200" b="1" dirty="0"/>
              <a:t>(Supervised learning- Regression)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35138"/>
            <a:ext cx="10131425" cy="4842308"/>
          </a:xfrm>
        </p:spPr>
        <p:txBody>
          <a:bodyPr>
            <a:normAutofit/>
          </a:bodyPr>
          <a:lstStyle/>
          <a:p>
            <a:r>
              <a:rPr lang="en-US" dirty="0"/>
              <a:t>1.Linear Regression(Theory)</a:t>
            </a:r>
          </a:p>
          <a:p>
            <a:pPr>
              <a:buClr>
                <a:srgbClr val="FFFFFF"/>
              </a:buClr>
            </a:pPr>
            <a:r>
              <a:rPr lang="en-US" dirty="0"/>
              <a:t>2.Optimising Techniques :</a:t>
            </a:r>
          </a:p>
          <a:p>
            <a:pPr>
              <a:buClr>
                <a:srgbClr val="FFFFFF"/>
              </a:buClr>
            </a:pPr>
            <a:r>
              <a:rPr lang="en-US" dirty="0"/>
              <a:t>      a. Batch Gradient Decent(Theory)</a:t>
            </a:r>
          </a:p>
          <a:p>
            <a:pPr>
              <a:buClr>
                <a:srgbClr val="FFFFFF"/>
              </a:buClr>
            </a:pPr>
            <a:r>
              <a:rPr lang="en-US" dirty="0"/>
              <a:t>      b. Stochastic Gradient Decent(Theory)</a:t>
            </a:r>
          </a:p>
          <a:p>
            <a:pPr>
              <a:buClr>
                <a:srgbClr val="FFFFFF"/>
              </a:buClr>
            </a:pPr>
            <a:r>
              <a:rPr lang="en-US" dirty="0"/>
              <a:t>      c. Normal Equation(Theory)</a:t>
            </a:r>
          </a:p>
          <a:p>
            <a:pPr>
              <a:buClr>
                <a:srgbClr val="FFFFFF"/>
              </a:buClr>
            </a:pPr>
            <a:r>
              <a:rPr lang="en-US" dirty="0"/>
              <a:t>3. Locally Weighted Regression(Theory)</a:t>
            </a:r>
          </a:p>
          <a:p>
            <a:pPr>
              <a:buClr>
                <a:srgbClr val="FFFFFF"/>
              </a:buClr>
            </a:pPr>
            <a:r>
              <a:rPr lang="en-US" dirty="0"/>
              <a:t>4. Newtons Method(Theory)</a:t>
            </a:r>
          </a:p>
          <a:p>
            <a:pPr>
              <a:buClr>
                <a:srgbClr val="FFFFFF"/>
              </a:buClr>
            </a:pPr>
            <a:r>
              <a:rPr lang="en-US" dirty="0"/>
              <a:t>5. Simple Linear Regression model fit without libraries(Python Code)</a:t>
            </a:r>
          </a:p>
          <a:p>
            <a:pPr>
              <a:buClr>
                <a:srgbClr val="FFFFFF"/>
              </a:buClr>
            </a:pPr>
            <a:r>
              <a:rPr lang="en-US" dirty="0"/>
              <a:t>6. Linear Regression With some feature engineering(Python Code)</a:t>
            </a:r>
          </a:p>
          <a:p>
            <a:pPr>
              <a:buClr>
                <a:srgbClr val="FFFFFF"/>
              </a:buClr>
            </a:pPr>
            <a:r>
              <a:rPr lang="en-US" dirty="0"/>
              <a:t>7. Using different optimizing Algorithms for the above problems</a:t>
            </a:r>
          </a:p>
          <a:p>
            <a:pPr>
              <a:buClr>
                <a:srgbClr val="FFFFFF"/>
              </a:buClr>
            </a:pPr>
            <a:r>
              <a:rPr lang="en-US" dirty="0"/>
              <a:t>8. Introduction to </a:t>
            </a:r>
            <a:r>
              <a:rPr lang="en-US" dirty="0" err="1"/>
              <a:t>Scikit</a:t>
            </a:r>
            <a:r>
              <a:rPr lang="en-US" dirty="0"/>
              <a:t>-learn and using it to fit the above data.(Python code)</a:t>
            </a:r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2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537844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SUPERVISED LEARNING</a:t>
            </a:r>
            <a:br>
              <a:rPr lang="en-US" dirty="0">
                <a:latin typeface="+mj-ea"/>
                <a:cs typeface="+mj-ea"/>
              </a:rPr>
            </a:br>
            <a:r>
              <a:rPr lang="en-US" sz="6000" b="1" dirty="0"/>
              <a:t>(Predictive learning)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5732" y="-1104900"/>
            <a:ext cx="10131425" cy="3649133"/>
          </a:xfrm>
        </p:spPr>
        <p:txBody>
          <a:bodyPr/>
          <a:lstStyle/>
          <a:p>
            <a:pPr marL="0" indent="0">
              <a:buClr>
                <a:srgbClr val="FFFFFF"/>
              </a:buClr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4112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</a:t>
            </a:r>
            <a:br>
              <a:rPr lang="en-US" dirty="0">
                <a:latin typeface="+mj-ea"/>
                <a:cs typeface="+mj-e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1390650"/>
            <a:ext cx="10131425" cy="5156138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n-US" sz="2500" dirty="0"/>
              <a:t>1. Training Set: Ɗ  = {(</a:t>
            </a:r>
            <a:r>
              <a:rPr lang="en-US" sz="2800" dirty="0" err="1"/>
              <a:t>x</a:t>
            </a:r>
            <a:r>
              <a:rPr lang="en-US" sz="1500" dirty="0" err="1"/>
              <a:t>i</a:t>
            </a:r>
            <a:r>
              <a:rPr lang="en-US" sz="2500" dirty="0" err="1"/>
              <a:t>,y</a:t>
            </a:r>
            <a:r>
              <a:rPr lang="en-US" sz="1500" dirty="0" err="1"/>
              <a:t>i</a:t>
            </a:r>
            <a:r>
              <a:rPr lang="en-US" sz="2500" dirty="0"/>
              <a:t>)}</a:t>
            </a:r>
            <a:r>
              <a:rPr lang="en-US" sz="1500" dirty="0" err="1"/>
              <a:t>i</a:t>
            </a:r>
            <a:r>
              <a:rPr lang="en-US" sz="1500" dirty="0"/>
              <a:t>= 1 to n</a:t>
            </a:r>
            <a:endParaRPr lang="en-US" sz="2500" dirty="0"/>
          </a:p>
          <a:p>
            <a:pPr>
              <a:buClr>
                <a:srgbClr val="FFFFFF"/>
              </a:buClr>
            </a:pPr>
            <a:r>
              <a:rPr lang="en-US" sz="2500" dirty="0"/>
              <a:t>2. Fitting Parameter : ɵ</a:t>
            </a:r>
          </a:p>
          <a:p>
            <a:pPr>
              <a:buClr>
                <a:srgbClr val="FFFFFF"/>
              </a:buClr>
            </a:pPr>
            <a:r>
              <a:rPr lang="en-US" sz="2500" dirty="0"/>
              <a:t>3.Hypothesis function : </a:t>
            </a:r>
            <a:r>
              <a:rPr lang="en-US" sz="2500" dirty="0" err="1"/>
              <a:t>h</a:t>
            </a:r>
            <a:r>
              <a:rPr lang="en-US" sz="1500" dirty="0" err="1"/>
              <a:t>ɵ</a:t>
            </a:r>
            <a:r>
              <a:rPr lang="en-US" sz="2500" dirty="0"/>
              <a:t>(x)</a:t>
            </a:r>
          </a:p>
          <a:p>
            <a:pPr>
              <a:buClr>
                <a:srgbClr val="FFFFFF"/>
              </a:buClr>
            </a:pPr>
            <a:r>
              <a:rPr lang="en-US" sz="2500" dirty="0"/>
              <a:t>4. Cost Function : J(ɵ)</a:t>
            </a:r>
          </a:p>
          <a:p>
            <a:pPr>
              <a:buClr>
                <a:srgbClr val="FFFFFF"/>
              </a:buClr>
            </a:pPr>
            <a:r>
              <a:rPr lang="en-US" sz="2500" dirty="0"/>
              <a:t>5.Learning Rate : ɑ</a:t>
            </a:r>
          </a:p>
          <a:p>
            <a:pPr>
              <a:buClr>
                <a:srgbClr val="FFFFFF"/>
              </a:buClr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4968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3000" dirty="0" err="1"/>
              <a:t>Lets</a:t>
            </a:r>
            <a:r>
              <a:rPr lang="en-US" sz="3000" dirty="0"/>
              <a:t> start with an example........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variable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500" dirty="0"/>
              <a:t>Let's  extend previous example......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7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800" dirty="0"/>
              <a:t>1. Gradient Descent(Batch Gradient Descent)</a:t>
            </a:r>
          </a:p>
          <a:p>
            <a:pPr algn="ctr">
              <a:buClr>
                <a:srgbClr val="FFFFFF"/>
              </a:buClr>
            </a:pPr>
            <a:r>
              <a:rPr lang="en-US" sz="2800" dirty="0"/>
              <a:t>2. Stochastic Gradient Descent</a:t>
            </a:r>
          </a:p>
          <a:p>
            <a:pPr algn="ctr">
              <a:buClr>
                <a:srgbClr val="FFFFFF"/>
              </a:buClr>
            </a:pPr>
            <a:r>
              <a:rPr lang="en-US" sz="2800" dirty="0"/>
              <a:t>3. Normal Equation</a:t>
            </a:r>
          </a:p>
          <a:p>
            <a:pPr algn="ctr">
              <a:buClr>
                <a:srgbClr val="FFFFFF"/>
              </a:buClr>
            </a:pPr>
            <a:r>
              <a:rPr lang="en-US" sz="2800" dirty="0"/>
              <a:t>4.Newtons Method(We will discuss tomorrow)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10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Celestial</vt:lpstr>
      <vt:lpstr>IN DEPTH MACHINE LEARNING</vt:lpstr>
      <vt:lpstr>Definition: Field of study that gives computer the ability to learn without being explicitly programmed</vt:lpstr>
      <vt:lpstr>Divisions : </vt:lpstr>
      <vt:lpstr>AIM OF THE CLASS (Supervised learning- Regression)</vt:lpstr>
      <vt:lpstr>SUPERVISED LEARNING (Predictive learning)</vt:lpstr>
      <vt:lpstr>Terminology: </vt:lpstr>
      <vt:lpstr>Linear Regression</vt:lpstr>
      <vt:lpstr>Multi variable Regression</vt:lpstr>
      <vt:lpstr>Optimizing techniques</vt:lpstr>
      <vt:lpstr>NORMAL EQUATION:</vt:lpstr>
      <vt:lpstr>Batch gradient descent</vt:lpstr>
      <vt:lpstr>Stochastic Gradient DESCENT</vt:lpstr>
      <vt:lpstr>NORMAL EQUATION</vt:lpstr>
      <vt:lpstr>NORMAL EQUATION:</vt:lpstr>
      <vt:lpstr>A little feature engineering....</vt:lpstr>
      <vt:lpstr>Locally WEIGHED rEGRESSION (LOESS/LOWESS ALGORITHM)</vt:lpstr>
      <vt:lpstr>Code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8</cp:revision>
  <dcterms:created xsi:type="dcterms:W3CDTF">2014-09-12T02:08:24Z</dcterms:created>
  <dcterms:modified xsi:type="dcterms:W3CDTF">2017-10-12T10:10:19Z</dcterms:modified>
</cp:coreProperties>
</file>