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07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3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7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23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65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5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74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86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7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4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3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9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4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6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3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58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729" y="1963738"/>
            <a:ext cx="9829396" cy="2422525"/>
          </a:xfrm>
        </p:spPr>
        <p:txBody>
          <a:bodyPr/>
          <a:lstStyle/>
          <a:p>
            <a:r>
              <a:rPr lang="en-US" dirty="0"/>
              <a:t>IN DEPTH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PYTHON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</a:t>
            </a:r>
            <a:r>
              <a:rPr lang="en-US" dirty="0" err="1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better classification technique than K  different Classifier if the data is explicit.</a:t>
            </a:r>
          </a:p>
          <a:p>
            <a:pPr>
              <a:buClr>
                <a:srgbClr val="FFFFFF"/>
              </a:buClr>
            </a:pPr>
            <a:r>
              <a:rPr lang="en-US" dirty="0"/>
              <a:t>Properties of </a:t>
            </a:r>
            <a:r>
              <a:rPr lang="en-US" dirty="0" err="1"/>
              <a:t>Softmax</a:t>
            </a:r>
            <a:r>
              <a:rPr lang="en-US" dirty="0"/>
              <a:t> Classifier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5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1BB1-4B8E-40FD-B09A-77AE5113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as a special case of </a:t>
            </a:r>
            <a:r>
              <a:rPr lang="en-US" dirty="0" err="1"/>
              <a:t>softmax</a:t>
            </a:r>
            <a:r>
              <a:rPr lang="en-US" dirty="0"/>
              <a:t> multivariable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B070A-7718-4B17-A6D9-8CD155C7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9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Decay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avoid overfitting......</a:t>
            </a:r>
          </a:p>
        </p:txBody>
      </p:sp>
    </p:spTree>
    <p:extLst>
      <p:ext uri="{BB962C8B-B14F-4D97-AF65-F5344CB8AC3E}">
        <p14:creationId xmlns:p14="http://schemas.microsoft.com/office/powerpoint/2010/main" val="276695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36A1-7507-4489-A5B0-3BFAE2E5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90B38-8F27-4C40-9FB5-486B40CD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5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AIM OF THE CLASS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1.A quick revision</a:t>
            </a:r>
          </a:p>
          <a:p>
            <a:pPr>
              <a:buClr>
                <a:srgbClr val="FFFFFF"/>
              </a:buClr>
            </a:pPr>
            <a:r>
              <a:rPr lang="en-US" dirty="0"/>
              <a:t>2.Newton's Method</a:t>
            </a:r>
          </a:p>
          <a:p>
            <a:pPr>
              <a:buClr>
                <a:srgbClr val="FFFFFF"/>
              </a:buClr>
            </a:pPr>
            <a:r>
              <a:rPr lang="en-US" dirty="0"/>
              <a:t>3.Binary classification</a:t>
            </a:r>
          </a:p>
          <a:p>
            <a:pPr>
              <a:buClr>
                <a:srgbClr val="FFFFFF"/>
              </a:buClr>
            </a:pPr>
            <a:r>
              <a:rPr lang="en-US" dirty="0"/>
              <a:t>4.Likelihood</a:t>
            </a:r>
          </a:p>
          <a:p>
            <a:pPr>
              <a:buClr>
                <a:srgbClr val="FFFFFF"/>
              </a:buClr>
            </a:pPr>
            <a:r>
              <a:rPr lang="en-US" dirty="0"/>
              <a:t>5.Multinomial Classification</a:t>
            </a:r>
          </a:p>
          <a:p>
            <a:pPr>
              <a:buClr>
                <a:srgbClr val="FFFFFF"/>
              </a:buClr>
            </a:pPr>
            <a:r>
              <a:rPr lang="en-US" dirty="0"/>
              <a:t>6.Softmax Multivariable Classification</a:t>
            </a:r>
          </a:p>
          <a:p>
            <a:pPr>
              <a:buClr>
                <a:srgbClr val="FFFFFF"/>
              </a:buClr>
            </a:pPr>
            <a:r>
              <a:rPr lang="en-US" dirty="0"/>
              <a:t>7.Weight Decay</a:t>
            </a:r>
          </a:p>
        </p:txBody>
      </p:sp>
    </p:spTree>
    <p:extLst>
      <p:ext uri="{BB962C8B-B14F-4D97-AF65-F5344CB8AC3E}">
        <p14:creationId xmlns:p14="http://schemas.microsoft.com/office/powerpoint/2010/main" val="195297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Training Set: Ɗ  = {(</a:t>
            </a:r>
            <a:r>
              <a:rPr lang="en-US" dirty="0" err="1"/>
              <a:t>xi,yi</a:t>
            </a:r>
            <a:r>
              <a:rPr lang="en-US" dirty="0"/>
              <a:t>)}</a:t>
            </a:r>
            <a:r>
              <a:rPr lang="en-US" dirty="0" err="1"/>
              <a:t>i</a:t>
            </a:r>
            <a:r>
              <a:rPr lang="en-US" dirty="0"/>
              <a:t>= 1 to n</a:t>
            </a:r>
          </a:p>
          <a:p>
            <a:pPr>
              <a:buClr>
                <a:srgbClr val="FFFFFF"/>
              </a:buClr>
            </a:pPr>
            <a:r>
              <a:rPr lang="en-US" dirty="0"/>
              <a:t>2. Fitting Parameter : ɵ</a:t>
            </a:r>
          </a:p>
          <a:p>
            <a:pPr>
              <a:buClr>
                <a:srgbClr val="FFFFFF"/>
              </a:buClr>
            </a:pPr>
            <a:r>
              <a:rPr lang="en-US" dirty="0"/>
              <a:t>3.Hypothesis function : </a:t>
            </a:r>
            <a:r>
              <a:rPr lang="en-US" dirty="0" err="1"/>
              <a:t>hɵ</a:t>
            </a:r>
            <a:r>
              <a:rPr lang="en-US" dirty="0"/>
              <a:t>(x)</a:t>
            </a:r>
          </a:p>
          <a:p>
            <a:pPr>
              <a:buClr>
                <a:srgbClr val="FFFFFF"/>
              </a:buClr>
            </a:pPr>
            <a:r>
              <a:rPr lang="en-US" dirty="0"/>
              <a:t>4. Cost Function : J(ɵ)</a:t>
            </a:r>
          </a:p>
          <a:p>
            <a:pPr>
              <a:buClr>
                <a:srgbClr val="FFFFFF"/>
              </a:buClr>
            </a:pPr>
            <a:r>
              <a:rPr lang="en-US" dirty="0"/>
              <a:t>5.Learning Rate : ɑ</a:t>
            </a:r>
          </a:p>
          <a:p>
            <a:pPr>
              <a:buClr>
                <a:srgbClr val="FFFFFF"/>
              </a:buClr>
            </a:pPr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3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1.Linear Regression(Theory)</a:t>
            </a:r>
          </a:p>
          <a:p>
            <a:pPr>
              <a:buClr>
                <a:srgbClr val="FFFFFF"/>
              </a:buClr>
            </a:pPr>
            <a:r>
              <a:rPr lang="en-US" dirty="0"/>
              <a:t>2.Optimising Techniques :</a:t>
            </a:r>
          </a:p>
          <a:p>
            <a:pPr>
              <a:buClr>
                <a:srgbClr val="FFFFFF"/>
              </a:buClr>
            </a:pPr>
            <a:r>
              <a:rPr lang="en-US" dirty="0"/>
              <a:t>      a. Batch Gradient Decent(Theory)</a:t>
            </a:r>
          </a:p>
          <a:p>
            <a:pPr>
              <a:buClr>
                <a:srgbClr val="FFFFFF"/>
              </a:buClr>
            </a:pPr>
            <a:r>
              <a:rPr lang="en-US" dirty="0"/>
              <a:t>      b. Stochastic Gradient Decent(Theory)</a:t>
            </a:r>
          </a:p>
          <a:p>
            <a:pPr>
              <a:buClr>
                <a:srgbClr val="FFFFFF"/>
              </a:buClr>
            </a:pPr>
            <a:r>
              <a:rPr lang="en-US" dirty="0"/>
              <a:t>      c. Normal Equation(Theory)</a:t>
            </a:r>
          </a:p>
          <a:p>
            <a:pPr>
              <a:buClr>
                <a:srgbClr val="FFFFFF"/>
              </a:buClr>
            </a:pPr>
            <a:r>
              <a:rPr lang="en-US" dirty="0"/>
              <a:t>3. Locally Weighted Regression(Theory)</a:t>
            </a:r>
          </a:p>
          <a:p>
            <a:pPr>
              <a:buClr>
                <a:srgbClr val="FFFFFF"/>
              </a:buClr>
            </a:pPr>
            <a:r>
              <a:rPr lang="en-US" dirty="0"/>
              <a:t>4.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52681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faster way to converge............</a:t>
            </a:r>
          </a:p>
        </p:txBody>
      </p:sp>
    </p:spTree>
    <p:extLst>
      <p:ext uri="{BB962C8B-B14F-4D97-AF65-F5344CB8AC3E}">
        <p14:creationId xmlns:p14="http://schemas.microsoft.com/office/powerpoint/2010/main" val="373715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WHERE?</a:t>
            </a:r>
          </a:p>
          <a:p>
            <a:pPr algn="ctr">
              <a:buClr>
                <a:srgbClr val="FFFFFF"/>
              </a:buClr>
            </a:pPr>
            <a:r>
              <a:rPr lang="en-US" dirty="0"/>
              <a:t>HOW?</a:t>
            </a:r>
          </a:p>
          <a:p>
            <a:pPr algn="ctr">
              <a:buClr>
                <a:srgbClr val="FFFFFF"/>
              </a:buClr>
            </a:pPr>
            <a:r>
              <a:rPr lang="en-US" dirty="0"/>
              <a:t>Linear Classification</a:t>
            </a:r>
          </a:p>
          <a:p>
            <a:pPr algn="ctr">
              <a:buClr>
                <a:srgbClr val="FFFFFF"/>
              </a:buClr>
            </a:pPr>
            <a:r>
              <a:rPr lang="en-US" dirty="0"/>
              <a:t>Non-Linear Classification(We will see later in the slide)</a:t>
            </a:r>
          </a:p>
        </p:txBody>
      </p:sp>
    </p:spTree>
    <p:extLst>
      <p:ext uri="{BB962C8B-B14F-4D97-AF65-F5344CB8AC3E}">
        <p14:creationId xmlns:p14="http://schemas.microsoft.com/office/powerpoint/2010/main" val="406105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into probability..........</a:t>
            </a:r>
          </a:p>
          <a:p>
            <a:pPr>
              <a:buClr>
                <a:srgbClr val="FFFFFF"/>
              </a:buClr>
            </a:pPr>
            <a:r>
              <a:rPr lang="en-US" dirty="0"/>
              <a:t>Against the cost</a:t>
            </a:r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8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6234-647C-48E8-A7EF-EA1C5291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linear and </a:t>
            </a:r>
            <a:r>
              <a:rPr lang="en-US" dirty="0" err="1"/>
              <a:t>non linear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DCE24-F390-4EBF-ABFC-D4D52A01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2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k different Classifier for k Class Output</a:t>
            </a:r>
          </a:p>
          <a:p>
            <a:pPr>
              <a:buClr>
                <a:srgbClr val="FFFFFF"/>
              </a:buClr>
            </a:pPr>
            <a:r>
              <a:rPr lang="en-US" dirty="0"/>
              <a:t>When to use???</a:t>
            </a:r>
          </a:p>
          <a:p>
            <a:pPr>
              <a:buClr>
                <a:srgbClr val="FFFFFF"/>
              </a:buClr>
            </a:pPr>
            <a:r>
              <a:rPr lang="en-US" dirty="0"/>
              <a:t>Do I really need k classifier???</a:t>
            </a:r>
          </a:p>
        </p:txBody>
      </p:sp>
    </p:spTree>
    <p:extLst>
      <p:ext uri="{BB962C8B-B14F-4D97-AF65-F5344CB8AC3E}">
        <p14:creationId xmlns:p14="http://schemas.microsoft.com/office/powerpoint/2010/main" val="3692712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Celestial</vt:lpstr>
      <vt:lpstr>IN DEPTH MACHINE LEARNING</vt:lpstr>
      <vt:lpstr>AIM OF THE CLASS </vt:lpstr>
      <vt:lpstr>Terminology:</vt:lpstr>
      <vt:lpstr>A quick Revision</vt:lpstr>
      <vt:lpstr>Newtons Method</vt:lpstr>
      <vt:lpstr>Binary classification</vt:lpstr>
      <vt:lpstr>Likelihood</vt:lpstr>
      <vt:lpstr>Using linear and non linear models</vt:lpstr>
      <vt:lpstr>MULTINOMIAL CLASSIFIER</vt:lpstr>
      <vt:lpstr>SOFTMAX cLASsIFICATION</vt:lpstr>
      <vt:lpstr>Binary classification as a special case of softmax multivariable classification</vt:lpstr>
      <vt:lpstr>Weight Decay</vt:lpstr>
      <vt:lpstr>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10</cp:revision>
  <dcterms:created xsi:type="dcterms:W3CDTF">2014-09-12T02:08:24Z</dcterms:created>
  <dcterms:modified xsi:type="dcterms:W3CDTF">2017-10-20T09:43:41Z</dcterms:modified>
</cp:coreProperties>
</file>