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aleway"/>
      <p:regular r:id="rId18"/>
      <p:bold r:id="rId19"/>
      <p:italic r:id="rId20"/>
      <p:boldItalic r:id="rId21"/>
    </p:embeddedFont>
    <p:embeddedFont>
      <p:font typeface="Lobster"/>
      <p:regular r:id="rId22"/>
    </p:embeddedFont>
    <p:embeddedFont>
      <p:font typeface="Lato"/>
      <p:regular r:id="rId23"/>
      <p:bold r:id="rId24"/>
      <p:italic r:id="rId25"/>
      <p:boldItalic r:id="rId26"/>
    </p:embeddedFont>
    <p:embeddedFont>
      <p:font typeface="Montserrat"/>
      <p:regular r:id="rId27"/>
      <p:bold r:id="rId28"/>
      <p:italic r:id="rId29"/>
      <p:boldItalic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02B1F43-BCAD-4FB9-A05C-4AA84C8617A2}">
  <a:tblStyle styleId="{102B1F43-BCAD-4FB9-A05C-4AA84C8617A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obster-regular.fntdata"/><Relationship Id="rId21" Type="http://schemas.openxmlformats.org/officeDocument/2006/relationships/font" Target="fonts/Raleway-bold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swald-regular.fntdata"/><Relationship Id="rId30" Type="http://schemas.openxmlformats.org/officeDocument/2006/relationships/font" Target="fonts/Montserrat-boldItalic.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Oswald-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9437a591b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9437a591b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965474a9_3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e965474a9_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9437a591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9437a591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965474a9_3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965474a9_3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437a591b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437a591b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9437a591b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9437a591b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9437a591b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9437a591b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90850" y="645525"/>
            <a:ext cx="46239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obster"/>
                <a:ea typeface="Lobster"/>
                <a:cs typeface="Lobster"/>
                <a:sym typeface="Lobster"/>
              </a:rPr>
              <a:t>  </a:t>
            </a:r>
            <a:r>
              <a:rPr lang="en">
                <a:latin typeface="Lobster"/>
                <a:ea typeface="Lobster"/>
                <a:cs typeface="Lobster"/>
                <a:sym typeface="Lobster"/>
              </a:rPr>
              <a:t>InduSkill</a:t>
            </a:r>
            <a:endParaRPr>
              <a:latin typeface="Lobster"/>
              <a:ea typeface="Lobster"/>
              <a:cs typeface="Lobster"/>
              <a:sym typeface="Lobster"/>
            </a:endParaRPr>
          </a:p>
          <a:p>
            <a:pPr indent="0" lvl="0" marL="0" rtl="0" algn="l">
              <a:spcBef>
                <a:spcPts val="0"/>
              </a:spcBef>
              <a:spcAft>
                <a:spcPts val="0"/>
              </a:spcAft>
              <a:buNone/>
            </a:pPr>
            <a:r>
              <a:rPr lang="en">
                <a:latin typeface="Lobster"/>
                <a:ea typeface="Lobster"/>
                <a:cs typeface="Lobster"/>
                <a:sym typeface="Lobster"/>
              </a:rPr>
              <a:t>  </a:t>
            </a:r>
            <a:r>
              <a:rPr lang="en" sz="1800">
                <a:latin typeface="Lobster"/>
                <a:ea typeface="Lobster"/>
                <a:cs typeface="Lobster"/>
                <a:sym typeface="Lobster"/>
              </a:rPr>
              <a:t>                    </a:t>
            </a:r>
            <a:r>
              <a:rPr lang="en" sz="1600">
                <a:latin typeface="Lobster"/>
                <a:ea typeface="Lobster"/>
                <a:cs typeface="Lobster"/>
                <a:sym typeface="Lobster"/>
              </a:rPr>
              <a:t> ..a site to help Industries &amp; skills</a:t>
            </a:r>
            <a:endParaRPr sz="1600">
              <a:latin typeface="Lobster"/>
              <a:ea typeface="Lobster"/>
              <a:cs typeface="Lobster"/>
              <a:sym typeface="Lobster"/>
            </a:endParaRPr>
          </a:p>
        </p:txBody>
      </p:sp>
      <p:sp>
        <p:nvSpPr>
          <p:cNvPr id="73" name="Google Shape;73;p13"/>
          <p:cNvSpPr txBox="1"/>
          <p:nvPr>
            <p:ph idx="1" type="subTitle"/>
          </p:nvPr>
        </p:nvSpPr>
        <p:spPr>
          <a:xfrm>
            <a:off x="7370400" y="3199400"/>
            <a:ext cx="2891100" cy="174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300">
                <a:solidFill>
                  <a:srgbClr val="990000"/>
                </a:solidFill>
                <a:latin typeface="Impact"/>
                <a:ea typeface="Impact"/>
                <a:cs typeface="Impact"/>
                <a:sym typeface="Impact"/>
              </a:rPr>
              <a:t>T</a:t>
            </a:r>
            <a:r>
              <a:rPr b="1" lang="en" sz="1300">
                <a:solidFill>
                  <a:srgbClr val="990000"/>
                </a:solidFill>
                <a:latin typeface="Oswald"/>
                <a:ea typeface="Oswald"/>
                <a:cs typeface="Oswald"/>
                <a:sym typeface="Oswald"/>
              </a:rPr>
              <a:t>eam leader: </a:t>
            </a:r>
            <a:endParaRPr b="1" sz="1300">
              <a:solidFill>
                <a:srgbClr val="990000"/>
              </a:solidFill>
              <a:latin typeface="Oswald"/>
              <a:ea typeface="Oswald"/>
              <a:cs typeface="Oswald"/>
              <a:sym typeface="Oswald"/>
            </a:endParaRPr>
          </a:p>
          <a:p>
            <a:pPr indent="0" lvl="0" marL="0" rtl="0" algn="l">
              <a:spcBef>
                <a:spcPts val="0"/>
              </a:spcBef>
              <a:spcAft>
                <a:spcPts val="0"/>
              </a:spcAft>
              <a:buClr>
                <a:schemeClr val="dk2"/>
              </a:buClr>
              <a:buSzPts val="1100"/>
              <a:buFont typeface="Arial"/>
              <a:buNone/>
            </a:pPr>
            <a:r>
              <a:rPr b="1" lang="en" sz="1300">
                <a:latin typeface="Oswald"/>
                <a:ea typeface="Oswald"/>
                <a:cs typeface="Oswald"/>
                <a:sym typeface="Oswald"/>
              </a:rPr>
              <a:t>Mohammad Zeeshan</a:t>
            </a:r>
            <a:endParaRPr b="1" sz="1300">
              <a:latin typeface="Oswald"/>
              <a:ea typeface="Oswald"/>
              <a:cs typeface="Oswald"/>
              <a:sym typeface="Oswald"/>
            </a:endParaRPr>
          </a:p>
          <a:p>
            <a:pPr indent="0" lvl="0" marL="0" rtl="0" algn="l">
              <a:spcBef>
                <a:spcPts val="0"/>
              </a:spcBef>
              <a:spcAft>
                <a:spcPts val="0"/>
              </a:spcAft>
              <a:buClr>
                <a:schemeClr val="dk2"/>
              </a:buClr>
              <a:buSzPts val="1100"/>
              <a:buFont typeface="Arial"/>
              <a:buNone/>
            </a:pPr>
            <a:r>
              <a:rPr b="1" lang="en" sz="1300">
                <a:solidFill>
                  <a:schemeClr val="accent2"/>
                </a:solidFill>
                <a:latin typeface="Oswald"/>
                <a:ea typeface="Oswald"/>
                <a:cs typeface="Oswald"/>
                <a:sym typeface="Oswald"/>
              </a:rPr>
              <a:t>Team members:</a:t>
            </a:r>
            <a:endParaRPr b="1" sz="1300">
              <a:solidFill>
                <a:schemeClr val="accent2"/>
              </a:solidFill>
              <a:latin typeface="Oswald"/>
              <a:ea typeface="Oswald"/>
              <a:cs typeface="Oswald"/>
              <a:sym typeface="Oswald"/>
            </a:endParaRPr>
          </a:p>
          <a:p>
            <a:pPr indent="0" lvl="0" marL="0" rtl="0" algn="l">
              <a:spcBef>
                <a:spcPts val="0"/>
              </a:spcBef>
              <a:spcAft>
                <a:spcPts val="0"/>
              </a:spcAft>
              <a:buClr>
                <a:schemeClr val="dk2"/>
              </a:buClr>
              <a:buSzPts val="1100"/>
              <a:buFont typeface="Arial"/>
              <a:buNone/>
            </a:pPr>
            <a:r>
              <a:rPr b="1" lang="en" sz="1300">
                <a:latin typeface="Oswald"/>
                <a:ea typeface="Oswald"/>
                <a:cs typeface="Oswald"/>
                <a:sym typeface="Oswald"/>
              </a:rPr>
              <a:t>Siddhi Mishra</a:t>
            </a:r>
            <a:endParaRPr b="1" sz="1300">
              <a:latin typeface="Oswald"/>
              <a:ea typeface="Oswald"/>
              <a:cs typeface="Oswald"/>
              <a:sym typeface="Oswald"/>
            </a:endParaRPr>
          </a:p>
          <a:p>
            <a:pPr indent="0" lvl="0" marL="0" rtl="0" algn="l">
              <a:spcBef>
                <a:spcPts val="0"/>
              </a:spcBef>
              <a:spcAft>
                <a:spcPts val="0"/>
              </a:spcAft>
              <a:buClr>
                <a:schemeClr val="dk2"/>
              </a:buClr>
              <a:buSzPts val="1100"/>
              <a:buFont typeface="Arial"/>
              <a:buNone/>
            </a:pPr>
            <a:r>
              <a:rPr b="1" lang="en" sz="1300">
                <a:latin typeface="Oswald"/>
                <a:ea typeface="Oswald"/>
                <a:cs typeface="Oswald"/>
                <a:sym typeface="Oswald"/>
              </a:rPr>
              <a:t>Afzal Hussin </a:t>
            </a:r>
            <a:endParaRPr b="1" sz="1300">
              <a:latin typeface="Oswald"/>
              <a:ea typeface="Oswald"/>
              <a:cs typeface="Oswald"/>
              <a:sym typeface="Oswald"/>
            </a:endParaRPr>
          </a:p>
          <a:p>
            <a:pPr indent="0" lvl="0" marL="0" rtl="0" algn="l">
              <a:spcBef>
                <a:spcPts val="0"/>
              </a:spcBef>
              <a:spcAft>
                <a:spcPts val="0"/>
              </a:spcAft>
              <a:buClr>
                <a:schemeClr val="dk2"/>
              </a:buClr>
              <a:buSzPts val="1100"/>
              <a:buFont typeface="Arial"/>
              <a:buNone/>
            </a:pPr>
            <a:r>
              <a:rPr b="1" lang="en" sz="1300">
                <a:latin typeface="Oswald"/>
                <a:ea typeface="Oswald"/>
                <a:cs typeface="Oswald"/>
                <a:sym typeface="Oswald"/>
              </a:rPr>
              <a:t>Ruchika Muddinagiri</a:t>
            </a:r>
            <a:endParaRPr b="1" sz="1300">
              <a:latin typeface="Oswald"/>
              <a:ea typeface="Oswald"/>
              <a:cs typeface="Oswald"/>
              <a:sym typeface="Oswald"/>
            </a:endParaRPr>
          </a:p>
          <a:p>
            <a:pPr indent="0" lvl="0" marL="0" rtl="0" algn="l">
              <a:spcBef>
                <a:spcPts val="0"/>
              </a:spcBef>
              <a:spcAft>
                <a:spcPts val="0"/>
              </a:spcAft>
              <a:buNone/>
            </a:pPr>
            <a:r>
              <a:t/>
            </a:r>
            <a:endParaRPr sz="2400">
              <a:latin typeface="Oswald"/>
              <a:ea typeface="Oswald"/>
              <a:cs typeface="Oswald"/>
              <a:sym typeface="Oswald"/>
            </a:endParaRPr>
          </a:p>
        </p:txBody>
      </p:sp>
      <p:pic>
        <p:nvPicPr>
          <p:cNvPr id="74" name="Google Shape;74;p13"/>
          <p:cNvPicPr preferRelativeResize="0"/>
          <p:nvPr/>
        </p:nvPicPr>
        <p:blipFill>
          <a:blip r:embed="rId3">
            <a:alphaModFix/>
          </a:blip>
          <a:stretch>
            <a:fillRect/>
          </a:stretch>
        </p:blipFill>
        <p:spPr>
          <a:xfrm>
            <a:off x="152400" y="2296200"/>
            <a:ext cx="3934850" cy="2382550"/>
          </a:xfrm>
          <a:prstGeom prst="rect">
            <a:avLst/>
          </a:prstGeom>
          <a:noFill/>
          <a:ln>
            <a:noFill/>
          </a:ln>
        </p:spPr>
      </p:pic>
      <p:sp>
        <p:nvSpPr>
          <p:cNvPr id="75" name="Google Shape;75;p13"/>
          <p:cNvSpPr txBox="1"/>
          <p:nvPr/>
        </p:nvSpPr>
        <p:spPr>
          <a:xfrm>
            <a:off x="5189425" y="2280900"/>
            <a:ext cx="3490200" cy="5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900">
                <a:solidFill>
                  <a:srgbClr val="FFFFFF"/>
                </a:solidFill>
                <a:latin typeface="Comic Sans MS"/>
                <a:ea typeface="Comic Sans MS"/>
                <a:cs typeface="Comic Sans MS"/>
                <a:sym typeface="Comic Sans MS"/>
              </a:rPr>
              <a:t>Hack4Society</a:t>
            </a:r>
            <a:endParaRPr b="1" sz="2900">
              <a:solidFill>
                <a:srgbClr val="FFFFFF"/>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79" name="Shape 179"/>
        <p:cNvGrpSpPr/>
        <p:nvPr/>
      </p:nvGrpSpPr>
      <p:grpSpPr>
        <a:xfrm>
          <a:off x="0" y="0"/>
          <a:ext cx="0" cy="0"/>
          <a:chOff x="0" y="0"/>
          <a:chExt cx="0" cy="0"/>
        </a:xfrm>
      </p:grpSpPr>
      <p:sp>
        <p:nvSpPr>
          <p:cNvPr id="180" name="Google Shape;180;p22"/>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700">
                <a:solidFill>
                  <a:srgbClr val="FFFFFF"/>
                </a:solidFill>
                <a:latin typeface="Lobster"/>
                <a:ea typeface="Lobster"/>
                <a:cs typeface="Lobster"/>
                <a:sym typeface="Lobster"/>
              </a:rPr>
              <a:t>Future Scope:</a:t>
            </a:r>
            <a:endParaRPr sz="3700">
              <a:solidFill>
                <a:srgbClr val="FFFFFF"/>
              </a:solidFill>
              <a:latin typeface="Lobster"/>
              <a:ea typeface="Lobster"/>
              <a:cs typeface="Lobster"/>
              <a:sym typeface="Lobster"/>
            </a:endParaRPr>
          </a:p>
        </p:txBody>
      </p:sp>
      <p:sp>
        <p:nvSpPr>
          <p:cNvPr id="181" name="Google Shape;181;p22"/>
          <p:cNvSpPr txBox="1"/>
          <p:nvPr/>
        </p:nvSpPr>
        <p:spPr>
          <a:xfrm>
            <a:off x="483875" y="1200750"/>
            <a:ext cx="7903500" cy="36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Lato"/>
                <a:ea typeface="Lato"/>
                <a:cs typeface="Lato"/>
                <a:sym typeface="Lato"/>
              </a:rPr>
              <a:t> 1.D</a:t>
            </a:r>
            <a:r>
              <a:rPr lang="en" sz="1800">
                <a:solidFill>
                  <a:srgbClr val="FFFFFF"/>
                </a:solidFill>
                <a:latin typeface="Lato"/>
                <a:ea typeface="Lato"/>
                <a:cs typeface="Lato"/>
                <a:sym typeface="Lato"/>
              </a:rPr>
              <a:t>evelop</a:t>
            </a:r>
            <a:r>
              <a:rPr lang="en" sz="1800">
                <a:solidFill>
                  <a:srgbClr val="FFFFFF"/>
                </a:solidFill>
                <a:latin typeface="Lato"/>
                <a:ea typeface="Lato"/>
                <a:cs typeface="Lato"/>
                <a:sym typeface="Lato"/>
              </a:rPr>
              <a:t> a support from which job update sent to candidate phone via sms.</a:t>
            </a:r>
            <a:endParaRPr sz="1800">
              <a:solidFill>
                <a:srgbClr val="FFFFFF"/>
              </a:solidFill>
              <a:latin typeface="Lato"/>
              <a:ea typeface="Lato"/>
              <a:cs typeface="Lato"/>
              <a:sym typeface="Lato"/>
            </a:endParaRPr>
          </a:p>
          <a:p>
            <a:pPr indent="0" lvl="0" marL="0" rtl="0" algn="l">
              <a:spcBef>
                <a:spcPts val="0"/>
              </a:spcBef>
              <a:spcAft>
                <a:spcPts val="0"/>
              </a:spcAft>
              <a:buNone/>
            </a:pPr>
            <a:r>
              <a:t/>
            </a:r>
            <a:endParaRPr sz="1800">
              <a:solidFill>
                <a:srgbClr val="FFFFFF"/>
              </a:solidFill>
              <a:latin typeface="Lato"/>
              <a:ea typeface="Lato"/>
              <a:cs typeface="Lato"/>
              <a:sym typeface="Lato"/>
            </a:endParaRPr>
          </a:p>
          <a:p>
            <a:pPr indent="0" lvl="0" marL="0" rtl="0" algn="l">
              <a:spcBef>
                <a:spcPts val="0"/>
              </a:spcBef>
              <a:spcAft>
                <a:spcPts val="0"/>
              </a:spcAft>
              <a:buNone/>
            </a:pPr>
            <a:r>
              <a:rPr lang="en" sz="1800">
                <a:solidFill>
                  <a:srgbClr val="FFFFFF"/>
                </a:solidFill>
                <a:latin typeface="Lato"/>
                <a:ea typeface="Lato"/>
                <a:cs typeface="Lato"/>
                <a:sym typeface="Lato"/>
              </a:rPr>
              <a:t>2.Develop text to speech chatBot  and provide form filling ability to it so that user can </a:t>
            </a:r>
            <a:r>
              <a:rPr lang="en" sz="1800">
                <a:solidFill>
                  <a:srgbClr val="FFFFFF"/>
                </a:solidFill>
                <a:latin typeface="Lato"/>
                <a:ea typeface="Lato"/>
                <a:cs typeface="Lato"/>
                <a:sym typeface="Lato"/>
              </a:rPr>
              <a:t>search</a:t>
            </a:r>
            <a:r>
              <a:rPr lang="en" sz="1800">
                <a:solidFill>
                  <a:srgbClr val="FFFFFF"/>
                </a:solidFill>
                <a:latin typeface="Lato"/>
                <a:ea typeface="Lato"/>
                <a:cs typeface="Lato"/>
                <a:sym typeface="Lato"/>
              </a:rPr>
              <a:t> job /fill application for job using our </a:t>
            </a:r>
            <a:r>
              <a:rPr lang="en" sz="1800">
                <a:solidFill>
                  <a:srgbClr val="FFFFFF"/>
                </a:solidFill>
                <a:latin typeface="Lato"/>
                <a:ea typeface="Lato"/>
                <a:cs typeface="Lato"/>
                <a:sym typeface="Lato"/>
              </a:rPr>
              <a:t>assistant</a:t>
            </a:r>
            <a:r>
              <a:rPr lang="en" sz="1800">
                <a:solidFill>
                  <a:srgbClr val="FFFFFF"/>
                </a:solidFill>
                <a:latin typeface="Lato"/>
                <a:ea typeface="Lato"/>
                <a:cs typeface="Lato"/>
                <a:sym typeface="Lato"/>
              </a:rPr>
              <a:t>.</a:t>
            </a:r>
            <a:endParaRPr sz="1800">
              <a:solidFill>
                <a:srgbClr val="FFFFFF"/>
              </a:solidFill>
              <a:latin typeface="Lato"/>
              <a:ea typeface="Lato"/>
              <a:cs typeface="Lato"/>
              <a:sym typeface="Lato"/>
            </a:endParaRPr>
          </a:p>
          <a:p>
            <a:pPr indent="0" lvl="0" marL="0" rtl="0" algn="l">
              <a:spcBef>
                <a:spcPts val="0"/>
              </a:spcBef>
              <a:spcAft>
                <a:spcPts val="0"/>
              </a:spcAft>
              <a:buNone/>
            </a:pPr>
            <a:r>
              <a:t/>
            </a:r>
            <a:endParaRPr sz="1800">
              <a:solidFill>
                <a:srgbClr val="FFFFFF"/>
              </a:solidFill>
              <a:latin typeface="Lato"/>
              <a:ea typeface="Lato"/>
              <a:cs typeface="Lato"/>
              <a:sym typeface="Lato"/>
            </a:endParaRPr>
          </a:p>
          <a:p>
            <a:pPr indent="0" lvl="0" marL="0" rtl="0" algn="l">
              <a:spcBef>
                <a:spcPts val="0"/>
              </a:spcBef>
              <a:spcAft>
                <a:spcPts val="0"/>
              </a:spcAft>
              <a:buNone/>
            </a:pPr>
            <a:r>
              <a:rPr lang="en" sz="1800">
                <a:solidFill>
                  <a:srgbClr val="FFFFFF"/>
                </a:solidFill>
                <a:latin typeface="Lato"/>
                <a:ea typeface="Lato"/>
                <a:cs typeface="Lato"/>
                <a:sym typeface="Lato"/>
              </a:rPr>
              <a:t>3.Collaborate  with </a:t>
            </a:r>
            <a:r>
              <a:rPr lang="en" sz="1800">
                <a:solidFill>
                  <a:srgbClr val="FFFFFF"/>
                </a:solidFill>
                <a:latin typeface="Lato"/>
                <a:ea typeface="Lato"/>
                <a:cs typeface="Lato"/>
                <a:sym typeface="Lato"/>
              </a:rPr>
              <a:t>government</a:t>
            </a:r>
            <a:r>
              <a:rPr lang="en" sz="1800">
                <a:solidFill>
                  <a:srgbClr val="FFFFFF"/>
                </a:solidFill>
                <a:latin typeface="Lato"/>
                <a:ea typeface="Lato"/>
                <a:cs typeface="Lato"/>
                <a:sym typeface="Lato"/>
              </a:rPr>
              <a:t> organisation and NGO and provide and additional facility by which they can upload data in csv file and we can reach to candidate via phone sms.</a:t>
            </a:r>
            <a:endParaRPr sz="1800">
              <a:solidFill>
                <a:srgbClr val="FFFFF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5" name="Shape 185"/>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5394"/>
        </a:solidFill>
      </p:bgPr>
    </p:bg>
    <p:spTree>
      <p:nvGrpSpPr>
        <p:cNvPr id="79" name="Shape 79"/>
        <p:cNvGrpSpPr/>
        <p:nvPr/>
      </p:nvGrpSpPr>
      <p:grpSpPr>
        <a:xfrm>
          <a:off x="0" y="0"/>
          <a:ext cx="0" cy="0"/>
          <a:chOff x="0" y="0"/>
          <a:chExt cx="0" cy="0"/>
        </a:xfrm>
      </p:grpSpPr>
      <p:sp>
        <p:nvSpPr>
          <p:cNvPr id="80" name="Google Shape;80;p14"/>
          <p:cNvSpPr txBox="1"/>
          <p:nvPr>
            <p:ph type="title"/>
          </p:nvPr>
        </p:nvSpPr>
        <p:spPr>
          <a:xfrm>
            <a:off x="256200" y="5437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obster"/>
                <a:ea typeface="Lobster"/>
                <a:cs typeface="Lobster"/>
                <a:sym typeface="Lobster"/>
              </a:rPr>
              <a:t>Problem Statement</a:t>
            </a:r>
            <a:r>
              <a:rPr lang="en"/>
              <a:t>:</a:t>
            </a:r>
            <a:endParaRPr/>
          </a:p>
          <a:p>
            <a:pPr indent="0" lvl="0" marL="0" rtl="0" algn="l">
              <a:spcBef>
                <a:spcPts val="0"/>
              </a:spcBef>
              <a:spcAft>
                <a:spcPts val="0"/>
              </a:spcAft>
              <a:buNone/>
            </a:pPr>
            <a:r>
              <a:rPr lang="en" sz="1600">
                <a:latin typeface="Lobster"/>
                <a:ea typeface="Lobster"/>
                <a:cs typeface="Lobster"/>
                <a:sym typeface="Lobster"/>
              </a:rPr>
              <a:t> </a:t>
            </a:r>
            <a:r>
              <a:rPr lang="en" sz="1600">
                <a:latin typeface="Lobster"/>
                <a:ea typeface="Lobster"/>
                <a:cs typeface="Lobster"/>
                <a:sym typeface="Lobster"/>
              </a:rPr>
              <a:t>category:Social Impact</a:t>
            </a:r>
            <a:endParaRPr sz="1600">
              <a:latin typeface="Lobster"/>
              <a:ea typeface="Lobster"/>
              <a:cs typeface="Lobster"/>
              <a:sym typeface="Lobster"/>
            </a:endParaRPr>
          </a:p>
          <a:p>
            <a:pPr indent="0" lvl="0" marL="0" rtl="0" algn="l">
              <a:spcBef>
                <a:spcPts val="0"/>
              </a:spcBef>
              <a:spcAft>
                <a:spcPts val="0"/>
              </a:spcAft>
              <a:buNone/>
            </a:pPr>
            <a:r>
              <a:rPr lang="en" sz="1600"/>
              <a:t> </a:t>
            </a:r>
            <a:r>
              <a:rPr lang="en" sz="1600"/>
              <a:t> </a:t>
            </a:r>
            <a:r>
              <a:rPr lang="en" sz="1600">
                <a:latin typeface="Lobster"/>
                <a:ea typeface="Lobster"/>
                <a:cs typeface="Lobster"/>
                <a:sym typeface="Lobster"/>
              </a:rPr>
              <a:t>Description</a:t>
            </a:r>
            <a:r>
              <a:rPr lang="en" sz="1600">
                <a:latin typeface="Lobster"/>
                <a:ea typeface="Lobster"/>
                <a:cs typeface="Lobster"/>
                <a:sym typeface="Lobster"/>
              </a:rPr>
              <a:t>:</a:t>
            </a:r>
            <a:endParaRPr sz="1600">
              <a:latin typeface="Lobster"/>
              <a:ea typeface="Lobster"/>
              <a:cs typeface="Lobster"/>
              <a:sym typeface="Lobster"/>
            </a:endParaRPr>
          </a:p>
        </p:txBody>
      </p:sp>
      <p:grpSp>
        <p:nvGrpSpPr>
          <p:cNvPr id="81" name="Google Shape;81;p14"/>
          <p:cNvGrpSpPr/>
          <p:nvPr/>
        </p:nvGrpSpPr>
        <p:grpSpPr>
          <a:xfrm>
            <a:off x="179913" y="1882904"/>
            <a:ext cx="6487300" cy="2796749"/>
            <a:chOff x="6603547" y="-124553"/>
            <a:chExt cx="2212057" cy="2796749"/>
          </a:xfrm>
        </p:grpSpPr>
        <p:pic>
          <p:nvPicPr>
            <p:cNvPr id="82" name="Google Shape;82;p14"/>
            <p:cNvPicPr preferRelativeResize="0"/>
            <p:nvPr/>
          </p:nvPicPr>
          <p:blipFill>
            <a:blip r:embed="rId3">
              <a:alphaModFix/>
            </a:blip>
            <a:stretch>
              <a:fillRect/>
            </a:stretch>
          </p:blipFill>
          <p:spPr>
            <a:xfrm>
              <a:off x="6603547" y="-124553"/>
              <a:ext cx="2212057" cy="2796749"/>
            </a:xfrm>
            <a:prstGeom prst="rect">
              <a:avLst/>
            </a:prstGeom>
            <a:noFill/>
            <a:ln>
              <a:noFill/>
            </a:ln>
          </p:spPr>
        </p:pic>
        <p:sp>
          <p:nvSpPr>
            <p:cNvPr id="83" name="Google Shape;83;p14"/>
            <p:cNvSpPr txBox="1"/>
            <p:nvPr/>
          </p:nvSpPr>
          <p:spPr>
            <a:xfrm>
              <a:off x="6712469" y="-124553"/>
              <a:ext cx="1929000" cy="2630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b="1">
                <a:solidFill>
                  <a:srgbClr val="990000"/>
                </a:solidFill>
                <a:latin typeface="Comic Sans MS"/>
                <a:ea typeface="Comic Sans MS"/>
                <a:cs typeface="Comic Sans MS"/>
                <a:sym typeface="Comic Sans MS"/>
              </a:endParaRPr>
            </a:p>
            <a:p>
              <a:pPr indent="0" lvl="0" marL="0" rtl="0" algn="just">
                <a:spcBef>
                  <a:spcPts val="800"/>
                </a:spcBef>
                <a:spcAft>
                  <a:spcPts val="0"/>
                </a:spcAft>
                <a:buNone/>
              </a:pPr>
              <a:r>
                <a:rPr b="1" lang="en">
                  <a:solidFill>
                    <a:srgbClr val="990000"/>
                  </a:solidFill>
                  <a:latin typeface="Comic Sans MS"/>
                  <a:ea typeface="Comic Sans MS"/>
                  <a:cs typeface="Comic Sans MS"/>
                  <a:sym typeface="Comic Sans MS"/>
                </a:rPr>
                <a:t>Due to Covid ,</a:t>
              </a:r>
              <a:r>
                <a:rPr b="1" lang="en">
                  <a:solidFill>
                    <a:srgbClr val="990000"/>
                  </a:solidFill>
                  <a:latin typeface="Comic Sans MS"/>
                  <a:ea typeface="Comic Sans MS"/>
                  <a:cs typeface="Comic Sans MS"/>
                  <a:sym typeface="Comic Sans MS"/>
                </a:rPr>
                <a:t>millions</a:t>
              </a:r>
              <a:r>
                <a:rPr b="1" lang="en">
                  <a:solidFill>
                    <a:srgbClr val="990000"/>
                  </a:solidFill>
                  <a:latin typeface="Comic Sans MS"/>
                  <a:ea typeface="Comic Sans MS"/>
                  <a:cs typeface="Comic Sans MS"/>
                  <a:sym typeface="Comic Sans MS"/>
                </a:rPr>
                <a:t> of workers in India have had to migrate from </a:t>
              </a:r>
              <a:r>
                <a:rPr b="1" lang="en" sz="1300">
                  <a:solidFill>
                    <a:srgbClr val="990000"/>
                  </a:solidFill>
                  <a:latin typeface="Comic Sans MS"/>
                  <a:ea typeface="Comic Sans MS"/>
                  <a:cs typeface="Comic Sans MS"/>
                  <a:sym typeface="Comic Sans MS"/>
                </a:rPr>
                <a:t>their work. However, now, when the country goes into an unlock phase, it’s a challenge for industries to find skilled workers for their industry as well as for workers having basic labour skills like </a:t>
              </a:r>
              <a:r>
                <a:rPr b="1" lang="en" sz="1300">
                  <a:solidFill>
                    <a:srgbClr val="990000"/>
                  </a:solidFill>
                  <a:latin typeface="Comic Sans MS"/>
                  <a:ea typeface="Comic Sans MS"/>
                  <a:cs typeface="Comic Sans MS"/>
                  <a:sym typeface="Comic Sans MS"/>
                </a:rPr>
                <a:t>sewing</a:t>
              </a:r>
              <a:r>
                <a:rPr b="1" lang="en" sz="1300">
                  <a:solidFill>
                    <a:srgbClr val="990000"/>
                  </a:solidFill>
                  <a:latin typeface="Comic Sans MS"/>
                  <a:ea typeface="Comic Sans MS"/>
                  <a:cs typeface="Comic Sans MS"/>
                  <a:sym typeface="Comic Sans MS"/>
                </a:rPr>
                <a:t>/welding/mechanics etc. </a:t>
              </a:r>
              <a:endParaRPr b="1" sz="1300">
                <a:solidFill>
                  <a:srgbClr val="990000"/>
                </a:solidFill>
                <a:latin typeface="Comic Sans MS"/>
                <a:ea typeface="Comic Sans MS"/>
                <a:cs typeface="Comic Sans MS"/>
                <a:sym typeface="Comic Sans MS"/>
              </a:endParaRPr>
            </a:p>
            <a:p>
              <a:pPr indent="0" lvl="0" marL="0" rtl="0" algn="just">
                <a:spcBef>
                  <a:spcPts val="800"/>
                </a:spcBef>
                <a:spcAft>
                  <a:spcPts val="800"/>
                </a:spcAft>
                <a:buNone/>
              </a:pPr>
              <a:r>
                <a:rPr b="1" lang="en" sz="1300">
                  <a:solidFill>
                    <a:srgbClr val="990000"/>
                  </a:solidFill>
                  <a:latin typeface="Comic Sans MS"/>
                  <a:ea typeface="Comic Sans MS"/>
                  <a:cs typeface="Comic Sans MS"/>
                  <a:sym typeface="Comic Sans MS"/>
                </a:rPr>
                <a:t>Taking the current situation in mind, we have hundreds of websites available where educated people can apply but for the workers having skills like this, they have only one way to go: to middle man(agent) who takes hefty commisions from them. Also, industries have to charge those </a:t>
              </a:r>
              <a:r>
                <a:rPr b="1" lang="en" sz="1300">
                  <a:solidFill>
                    <a:srgbClr val="990000"/>
                  </a:solidFill>
                  <a:latin typeface="Comic Sans MS"/>
                  <a:ea typeface="Comic Sans MS"/>
                  <a:cs typeface="Comic Sans MS"/>
                  <a:sym typeface="Comic Sans MS"/>
                </a:rPr>
                <a:t>people</a:t>
              </a:r>
              <a:r>
                <a:rPr b="1" lang="en" sz="1300">
                  <a:solidFill>
                    <a:srgbClr val="990000"/>
                  </a:solidFill>
                  <a:latin typeface="Comic Sans MS"/>
                  <a:ea typeface="Comic Sans MS"/>
                  <a:cs typeface="Comic Sans MS"/>
                  <a:sym typeface="Comic Sans MS"/>
                </a:rPr>
                <a:t> to get some workers.</a:t>
              </a:r>
              <a:endParaRPr b="1" sz="1300">
                <a:solidFill>
                  <a:srgbClr val="990000"/>
                </a:solidFill>
                <a:latin typeface="Comic Sans MS"/>
                <a:ea typeface="Comic Sans MS"/>
                <a:cs typeface="Comic Sans MS"/>
                <a:sym typeface="Comic Sans MS"/>
              </a:endParaRPr>
            </a:p>
          </p:txBody>
        </p:sp>
      </p:grpSp>
      <p:pic>
        <p:nvPicPr>
          <p:cNvPr id="84" name="Google Shape;84;p14"/>
          <p:cNvPicPr preferRelativeResize="0"/>
          <p:nvPr/>
        </p:nvPicPr>
        <p:blipFill rotWithShape="1">
          <a:blip r:embed="rId4">
            <a:alphaModFix/>
          </a:blip>
          <a:srcRect b="0" l="0" r="0" t="0"/>
          <a:stretch/>
        </p:blipFill>
        <p:spPr>
          <a:xfrm>
            <a:off x="6236725" y="1989300"/>
            <a:ext cx="2795775" cy="2526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88" name="Shape 88"/>
        <p:cNvGrpSpPr/>
        <p:nvPr/>
      </p:nvGrpSpPr>
      <p:grpSpPr>
        <a:xfrm>
          <a:off x="0" y="0"/>
          <a:ext cx="0" cy="0"/>
          <a:chOff x="0" y="0"/>
          <a:chExt cx="0" cy="0"/>
        </a:xfrm>
      </p:grpSpPr>
      <p:sp>
        <p:nvSpPr>
          <p:cNvPr id="89" name="Google Shape;89;p15"/>
          <p:cNvSpPr txBox="1"/>
          <p:nvPr>
            <p:ph type="title"/>
          </p:nvPr>
        </p:nvSpPr>
        <p:spPr>
          <a:xfrm>
            <a:off x="283100" y="1989300"/>
            <a:ext cx="3623700" cy="2558400"/>
          </a:xfrm>
          <a:prstGeom prst="rect">
            <a:avLst/>
          </a:prstGeom>
        </p:spPr>
        <p:txBody>
          <a:bodyPr anchorCtr="0" anchor="ctr" bIns="91425" lIns="91425" spcFirstLastPara="1" rIns="91425" wrap="square" tIns="91425">
            <a:noAutofit/>
          </a:bodyPr>
          <a:lstStyle/>
          <a:p>
            <a:pPr indent="0" lvl="0" marL="0" rtl="0" algn="just">
              <a:lnSpc>
                <a:spcPct val="142500"/>
              </a:lnSpc>
              <a:spcBef>
                <a:spcPts val="0"/>
              </a:spcBef>
              <a:spcAft>
                <a:spcPts val="0"/>
              </a:spcAft>
              <a:buClr>
                <a:schemeClr val="dk2"/>
              </a:buClr>
              <a:buSzPts val="1100"/>
              <a:buFont typeface="Arial"/>
              <a:buNone/>
            </a:pPr>
            <a:r>
              <a:rPr b="0" lang="en" sz="1000">
                <a:solidFill>
                  <a:schemeClr val="dk2"/>
                </a:solidFill>
                <a:highlight>
                  <a:srgbClr val="FFFFFF"/>
                </a:highlight>
                <a:latin typeface="Montserrat"/>
                <a:ea typeface="Montserrat"/>
                <a:cs typeface="Montserrat"/>
                <a:sym typeface="Montserrat"/>
              </a:rPr>
              <a:t>"</a:t>
            </a:r>
            <a:r>
              <a:rPr b="0" lang="en" sz="1200">
                <a:solidFill>
                  <a:schemeClr val="dk2"/>
                </a:solidFill>
                <a:highlight>
                  <a:srgbClr val="FFFFFF"/>
                </a:highlight>
                <a:latin typeface="Montserrat"/>
                <a:ea typeface="Montserrat"/>
                <a:cs typeface="Montserrat"/>
                <a:sym typeface="Montserrat"/>
              </a:rPr>
              <a:t>For India, the report estimates job loss for 4.1 million youth. Construction and agriculture have witnessed the major job losses among seven key sectors," said the ILO-ADB report, titled 'Tackling the COVID-19 youth employment crisis in Asia and the Pacific', released on Tuesday. The young people's employment prospects in Asia and the Pacific are severely challenged due to the pandemic, it added.</a:t>
            </a:r>
            <a:endParaRPr b="0" sz="1200">
              <a:solidFill>
                <a:schemeClr val="dk2"/>
              </a:solidFill>
              <a:highlight>
                <a:srgbClr val="FFFFFF"/>
              </a:highlight>
              <a:latin typeface="Montserrat"/>
              <a:ea typeface="Montserrat"/>
              <a:cs typeface="Montserrat"/>
              <a:sym typeface="Montserrat"/>
            </a:endParaRPr>
          </a:p>
          <a:p>
            <a:pPr indent="0" lvl="0" marL="0" rtl="0" algn="just">
              <a:spcBef>
                <a:spcPts val="0"/>
              </a:spcBef>
              <a:spcAft>
                <a:spcPts val="0"/>
              </a:spcAft>
              <a:buClr>
                <a:schemeClr val="dk2"/>
              </a:buClr>
              <a:buSzPts val="1100"/>
              <a:buFont typeface="Arial"/>
              <a:buNone/>
            </a:pPr>
            <a:r>
              <a:rPr b="0" lang="en" sz="1100">
                <a:solidFill>
                  <a:schemeClr val="dk2"/>
                </a:solidFill>
                <a:highlight>
                  <a:srgbClr val="FFFFFF"/>
                </a:highlight>
                <a:latin typeface="Montserrat"/>
                <a:ea typeface="Montserrat"/>
                <a:cs typeface="Montserrat"/>
                <a:sym typeface="Montserrat"/>
              </a:rPr>
              <a:t>18 Aug, 2020, 05.31 PM IST</a:t>
            </a:r>
            <a:endParaRPr b="0" sz="1250">
              <a:solidFill>
                <a:srgbClr val="525252"/>
              </a:solidFill>
              <a:highlight>
                <a:srgbClr val="FFFFFF"/>
              </a:highlight>
              <a:latin typeface="Arial"/>
              <a:ea typeface="Arial"/>
              <a:cs typeface="Arial"/>
              <a:sym typeface="Arial"/>
            </a:endParaRPr>
          </a:p>
          <a:p>
            <a:pPr indent="0" lvl="0" marL="0" rtl="0" algn="just">
              <a:spcBef>
                <a:spcPts val="0"/>
              </a:spcBef>
              <a:spcAft>
                <a:spcPts val="0"/>
              </a:spcAft>
              <a:buNone/>
            </a:pPr>
            <a:r>
              <a:t/>
            </a:r>
            <a:endParaRPr b="0" sz="1050">
              <a:solidFill>
                <a:srgbClr val="525252"/>
              </a:solidFill>
              <a:highlight>
                <a:srgbClr val="FFFFFF"/>
              </a:highlight>
              <a:latin typeface="Arial"/>
              <a:ea typeface="Arial"/>
              <a:cs typeface="Arial"/>
              <a:sym typeface="Arial"/>
            </a:endParaRPr>
          </a:p>
          <a:p>
            <a:pPr indent="0" lvl="0" marL="0" rtl="0" algn="just">
              <a:spcBef>
                <a:spcPts val="0"/>
              </a:spcBef>
              <a:spcAft>
                <a:spcPts val="0"/>
              </a:spcAft>
              <a:buNone/>
            </a:pPr>
            <a:r>
              <a:t/>
            </a:r>
            <a:endParaRPr b="0" sz="1050">
              <a:solidFill>
                <a:srgbClr val="525252"/>
              </a:solidFill>
              <a:highlight>
                <a:srgbClr val="FFFFFF"/>
              </a:highlight>
              <a:latin typeface="Arial"/>
              <a:ea typeface="Arial"/>
              <a:cs typeface="Arial"/>
              <a:sym typeface="Arial"/>
            </a:endParaRPr>
          </a:p>
          <a:p>
            <a:pPr indent="0" lvl="0" marL="0" rtl="0" algn="l">
              <a:spcBef>
                <a:spcPts val="0"/>
              </a:spcBef>
              <a:spcAft>
                <a:spcPts val="0"/>
              </a:spcAft>
              <a:buNone/>
            </a:pPr>
            <a:r>
              <a:rPr b="0" lang="en" sz="1050">
                <a:solidFill>
                  <a:srgbClr val="FFFFFF"/>
                </a:solidFill>
                <a:highlight>
                  <a:srgbClr val="F3F3F3"/>
                </a:highlight>
                <a:latin typeface="Arial"/>
                <a:ea typeface="Arial"/>
                <a:cs typeface="Arial"/>
                <a:sym typeface="Arial"/>
              </a:rPr>
              <a:t>8</a:t>
            </a:r>
            <a:r>
              <a:rPr b="0" lang="en" sz="1050">
                <a:solidFill>
                  <a:srgbClr val="FFFFFF"/>
                </a:solidFill>
                <a:highlight>
                  <a:srgbClr val="434343"/>
                </a:highlight>
                <a:latin typeface="Arial"/>
                <a:ea typeface="Arial"/>
                <a:cs typeface="Arial"/>
                <a:sym typeface="Arial"/>
              </a:rPr>
              <a:t> out of 10 workers lost jobs in urban India during lockdown: Azim Premji University survey 12 May, 2020, 10.10 PM IST. </a:t>
            </a:r>
            <a:endParaRPr b="0" sz="1050">
              <a:solidFill>
                <a:srgbClr val="FFFFFF"/>
              </a:solidFill>
              <a:highlight>
                <a:srgbClr val="434343"/>
              </a:highlight>
              <a:latin typeface="Arial"/>
              <a:ea typeface="Arial"/>
              <a:cs typeface="Arial"/>
              <a:sym typeface="Arial"/>
            </a:endParaRPr>
          </a:p>
          <a:p>
            <a:pPr indent="0" lvl="0" marL="0" rtl="0" algn="l">
              <a:spcBef>
                <a:spcPts val="0"/>
              </a:spcBef>
              <a:spcAft>
                <a:spcPts val="0"/>
              </a:spcAft>
              <a:buNone/>
            </a:pPr>
            <a:r>
              <a:t/>
            </a:r>
            <a:endParaRPr b="0" sz="1050">
              <a:solidFill>
                <a:srgbClr val="525252"/>
              </a:solidFill>
              <a:highlight>
                <a:srgbClr val="434343"/>
              </a:highlight>
              <a:latin typeface="Arial"/>
              <a:ea typeface="Arial"/>
              <a:cs typeface="Arial"/>
              <a:sym typeface="Arial"/>
            </a:endParaRPr>
          </a:p>
          <a:p>
            <a:pPr indent="0" lvl="0" marL="0" rtl="0" algn="l">
              <a:spcBef>
                <a:spcPts val="0"/>
              </a:spcBef>
              <a:spcAft>
                <a:spcPts val="0"/>
              </a:spcAft>
              <a:buNone/>
            </a:pPr>
            <a:r>
              <a:t/>
            </a:r>
            <a:endParaRPr b="0" sz="1050">
              <a:solidFill>
                <a:srgbClr val="525252"/>
              </a:solidFill>
              <a:highlight>
                <a:srgbClr val="FFFFFF"/>
              </a:highlight>
              <a:latin typeface="Arial"/>
              <a:ea typeface="Arial"/>
              <a:cs typeface="Arial"/>
              <a:sym typeface="Arial"/>
            </a:endParaRPr>
          </a:p>
          <a:p>
            <a:pPr indent="0" lvl="0" marL="0" rtl="0" algn="l">
              <a:spcBef>
                <a:spcPts val="0"/>
              </a:spcBef>
              <a:spcAft>
                <a:spcPts val="0"/>
              </a:spcAft>
              <a:buNone/>
            </a:pPr>
            <a:r>
              <a:t/>
            </a:r>
            <a:endParaRPr b="0" sz="1050">
              <a:solidFill>
                <a:srgbClr val="525252"/>
              </a:solidFill>
              <a:highlight>
                <a:srgbClr val="FFFFFF"/>
              </a:highlight>
              <a:latin typeface="Arial"/>
              <a:ea typeface="Arial"/>
              <a:cs typeface="Arial"/>
              <a:sym typeface="Arial"/>
            </a:endParaRPr>
          </a:p>
          <a:p>
            <a:pPr indent="0" lvl="0" marL="0" rtl="0" algn="l">
              <a:spcBef>
                <a:spcPts val="0"/>
              </a:spcBef>
              <a:spcAft>
                <a:spcPts val="0"/>
              </a:spcAft>
              <a:buNone/>
            </a:pPr>
            <a:r>
              <a:t/>
            </a:r>
            <a:endParaRPr b="0" sz="1050">
              <a:solidFill>
                <a:srgbClr val="525252"/>
              </a:solidFill>
              <a:highlight>
                <a:srgbClr val="FFFFFF"/>
              </a:highlight>
              <a:latin typeface="Arial"/>
              <a:ea typeface="Arial"/>
              <a:cs typeface="Arial"/>
              <a:sym typeface="Arial"/>
            </a:endParaRPr>
          </a:p>
        </p:txBody>
      </p:sp>
      <p:sp>
        <p:nvSpPr>
          <p:cNvPr id="90" name="Google Shape;90;p15"/>
          <p:cNvSpPr txBox="1"/>
          <p:nvPr/>
        </p:nvSpPr>
        <p:spPr>
          <a:xfrm>
            <a:off x="386900" y="250900"/>
            <a:ext cx="8287200" cy="9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400">
                <a:solidFill>
                  <a:srgbClr val="FFFFFF"/>
                </a:solidFill>
                <a:latin typeface="Lobster"/>
                <a:ea typeface="Lobster"/>
                <a:cs typeface="Lobster"/>
                <a:sym typeface="Lobster"/>
              </a:rPr>
              <a:t>Case Study(of current </a:t>
            </a:r>
            <a:r>
              <a:rPr b="1" lang="en" sz="4400">
                <a:solidFill>
                  <a:srgbClr val="FFFFFF"/>
                </a:solidFill>
                <a:latin typeface="Lobster"/>
                <a:ea typeface="Lobster"/>
                <a:cs typeface="Lobster"/>
                <a:sym typeface="Lobster"/>
              </a:rPr>
              <a:t>scenario</a:t>
            </a:r>
            <a:r>
              <a:rPr b="1" lang="en" sz="4400">
                <a:solidFill>
                  <a:srgbClr val="FFFFFF"/>
                </a:solidFill>
                <a:latin typeface="Lobster"/>
                <a:ea typeface="Lobster"/>
                <a:cs typeface="Lobster"/>
                <a:sym typeface="Lobster"/>
              </a:rPr>
              <a:t>)</a:t>
            </a:r>
            <a:endParaRPr b="1" sz="4400">
              <a:solidFill>
                <a:srgbClr val="FFFFFF"/>
              </a:solidFill>
              <a:latin typeface="Lobster"/>
              <a:ea typeface="Lobster"/>
              <a:cs typeface="Lobster"/>
              <a:sym typeface="Lobster"/>
            </a:endParaRPr>
          </a:p>
        </p:txBody>
      </p:sp>
      <p:pic>
        <p:nvPicPr>
          <p:cNvPr id="91" name="Google Shape;91;p15"/>
          <p:cNvPicPr preferRelativeResize="0"/>
          <p:nvPr/>
        </p:nvPicPr>
        <p:blipFill>
          <a:blip r:embed="rId3">
            <a:alphaModFix/>
          </a:blip>
          <a:stretch>
            <a:fillRect/>
          </a:stretch>
        </p:blipFill>
        <p:spPr>
          <a:xfrm>
            <a:off x="4059200" y="1165000"/>
            <a:ext cx="4614900" cy="3242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95" name="Shape 95"/>
        <p:cNvGrpSpPr/>
        <p:nvPr/>
      </p:nvGrpSpPr>
      <p:grpSpPr>
        <a:xfrm>
          <a:off x="0" y="0"/>
          <a:ext cx="0" cy="0"/>
          <a:chOff x="0" y="0"/>
          <a:chExt cx="0" cy="0"/>
        </a:xfrm>
      </p:grpSpPr>
      <p:sp>
        <p:nvSpPr>
          <p:cNvPr id="96" name="Google Shape;96;p16"/>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obster"/>
                <a:ea typeface="Lobster"/>
                <a:cs typeface="Lobster"/>
                <a:sym typeface="Lobster"/>
              </a:rPr>
              <a:t>Proposed</a:t>
            </a:r>
            <a:r>
              <a:rPr lang="en">
                <a:solidFill>
                  <a:schemeClr val="accent5"/>
                </a:solidFill>
                <a:latin typeface="Lobster"/>
                <a:ea typeface="Lobster"/>
                <a:cs typeface="Lobster"/>
                <a:sym typeface="Lobster"/>
              </a:rPr>
              <a:t> </a:t>
            </a:r>
            <a:r>
              <a:rPr lang="en">
                <a:solidFill>
                  <a:srgbClr val="FFFFFF"/>
                </a:solidFill>
                <a:latin typeface="Lobster"/>
                <a:ea typeface="Lobster"/>
                <a:cs typeface="Lobster"/>
                <a:sym typeface="Lobster"/>
              </a:rPr>
              <a:t>Solution:</a:t>
            </a:r>
            <a:endParaRPr>
              <a:solidFill>
                <a:srgbClr val="FFFFFF"/>
              </a:solidFill>
              <a:latin typeface="Lobster"/>
              <a:ea typeface="Lobster"/>
              <a:cs typeface="Lobster"/>
              <a:sym typeface="Lobster"/>
            </a:endParaRPr>
          </a:p>
          <a:p>
            <a:pPr indent="0" lvl="0" marL="0" rtl="0" algn="l">
              <a:spcBef>
                <a:spcPts val="1000"/>
              </a:spcBef>
              <a:spcAft>
                <a:spcPts val="1000"/>
              </a:spcAft>
              <a:buNone/>
            </a:pPr>
            <a:r>
              <a:rPr b="0" lang="en" sz="2400"/>
              <a:t>(</a:t>
            </a:r>
            <a:r>
              <a:rPr b="0" lang="en" sz="2100">
                <a:latin typeface="Comic Sans MS"/>
                <a:ea typeface="Comic Sans MS"/>
                <a:cs typeface="Comic Sans MS"/>
                <a:sym typeface="Comic Sans MS"/>
              </a:rPr>
              <a:t>provide platform to connect the industries to skilled workers</a:t>
            </a:r>
            <a:r>
              <a:rPr b="0" lang="en" sz="2400"/>
              <a:t>)</a:t>
            </a:r>
            <a:endParaRPr b="0" sz="2400"/>
          </a:p>
        </p:txBody>
      </p:sp>
      <p:pic>
        <p:nvPicPr>
          <p:cNvPr id="97" name="Google Shape;97;p16"/>
          <p:cNvPicPr preferRelativeResize="0"/>
          <p:nvPr/>
        </p:nvPicPr>
        <p:blipFill rotWithShape="1">
          <a:blip r:embed="rId3">
            <a:alphaModFix/>
          </a:blip>
          <a:srcRect b="0" l="0" r="-7204" t="0"/>
          <a:stretch/>
        </p:blipFill>
        <p:spPr>
          <a:xfrm>
            <a:off x="283100" y="2159375"/>
            <a:ext cx="6712675" cy="2504975"/>
          </a:xfrm>
          <a:prstGeom prst="rect">
            <a:avLst/>
          </a:prstGeom>
          <a:noFill/>
          <a:ln>
            <a:noFill/>
          </a:ln>
        </p:spPr>
      </p:pic>
      <p:sp>
        <p:nvSpPr>
          <p:cNvPr id="98" name="Google Shape;98;p16"/>
          <p:cNvSpPr txBox="1"/>
          <p:nvPr/>
        </p:nvSpPr>
        <p:spPr>
          <a:xfrm>
            <a:off x="688860" y="2419300"/>
            <a:ext cx="5633700" cy="19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mic Sans MS"/>
                <a:ea typeface="Comic Sans MS"/>
                <a:cs typeface="Comic Sans MS"/>
                <a:sym typeface="Comic Sans MS"/>
              </a:rPr>
              <a:t>We propose to build a website Induskill( industry &amp; skill)</a:t>
            </a:r>
            <a:endParaRPr b="1">
              <a:latin typeface="Comic Sans MS"/>
              <a:ea typeface="Comic Sans MS"/>
              <a:cs typeface="Comic Sans MS"/>
              <a:sym typeface="Comic Sans MS"/>
            </a:endParaRPr>
          </a:p>
          <a:p>
            <a:pPr indent="0" lvl="0" marL="0" rtl="0" algn="l">
              <a:spcBef>
                <a:spcPts val="0"/>
              </a:spcBef>
              <a:spcAft>
                <a:spcPts val="0"/>
              </a:spcAft>
              <a:buNone/>
            </a:pPr>
            <a:r>
              <a:rPr b="1" lang="en">
                <a:latin typeface="Comic Sans MS"/>
                <a:ea typeface="Comic Sans MS"/>
                <a:cs typeface="Comic Sans MS"/>
                <a:sym typeface="Comic Sans MS"/>
              </a:rPr>
              <a:t>As follows:</a:t>
            </a:r>
            <a:br>
              <a:rPr b="1" lang="en">
                <a:latin typeface="Comic Sans MS"/>
                <a:ea typeface="Comic Sans MS"/>
                <a:cs typeface="Comic Sans MS"/>
                <a:sym typeface="Comic Sans MS"/>
              </a:rPr>
            </a:br>
            <a:r>
              <a:rPr b="1" lang="en">
                <a:latin typeface="Comic Sans MS"/>
                <a:ea typeface="Comic Sans MS"/>
                <a:cs typeface="Comic Sans MS"/>
                <a:sym typeface="Comic Sans MS"/>
              </a:rPr>
              <a:t>Induskill is a platform to provide help and support to skilled workers to find suitable industries with their preferred location and salary. Additionally, we provide assistance to industries to find workers with appropriate skillsets. Our aim is to provide a conection between industries and skilled workers. We also invite NGOs and government organisations to collaborate with us in our mission.</a:t>
            </a:r>
            <a:endParaRPr b="1">
              <a:latin typeface="Comic Sans MS"/>
              <a:ea typeface="Comic Sans MS"/>
              <a:cs typeface="Comic Sans MS"/>
              <a:sym typeface="Comic Sans MS"/>
            </a:endParaRPr>
          </a:p>
        </p:txBody>
      </p:sp>
      <p:pic>
        <p:nvPicPr>
          <p:cNvPr id="99" name="Google Shape;99;p16"/>
          <p:cNvPicPr preferRelativeResize="0"/>
          <p:nvPr/>
        </p:nvPicPr>
        <p:blipFill>
          <a:blip r:embed="rId4">
            <a:alphaModFix/>
          </a:blip>
          <a:stretch>
            <a:fillRect/>
          </a:stretch>
        </p:blipFill>
        <p:spPr>
          <a:xfrm>
            <a:off x="6322550" y="2250275"/>
            <a:ext cx="2582850" cy="2297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03" name="Shape 103"/>
        <p:cNvGrpSpPr/>
        <p:nvPr/>
      </p:nvGrpSpPr>
      <p:grpSpPr>
        <a:xfrm>
          <a:off x="0" y="0"/>
          <a:ext cx="0" cy="0"/>
          <a:chOff x="0" y="0"/>
          <a:chExt cx="0" cy="0"/>
        </a:xfrm>
      </p:grpSpPr>
      <p:sp>
        <p:nvSpPr>
          <p:cNvPr id="104" name="Google Shape;104;p17"/>
          <p:cNvSpPr txBox="1"/>
          <p:nvPr>
            <p:ph type="title"/>
          </p:nvPr>
        </p:nvSpPr>
        <p:spPr>
          <a:xfrm>
            <a:off x="283100" y="7121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Website flow proposed:</a:t>
            </a:r>
            <a:endParaRPr/>
          </a:p>
        </p:txBody>
      </p:sp>
      <p:sp>
        <p:nvSpPr>
          <p:cNvPr id="105" name="Google Shape;105;p17"/>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p:nvPr/>
        </p:nvSpPr>
        <p:spPr>
          <a:xfrm>
            <a:off x="6049089" y="19889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txBox="1"/>
          <p:nvPr>
            <p:ph type="title"/>
          </p:nvPr>
        </p:nvSpPr>
        <p:spPr>
          <a:xfrm>
            <a:off x="61252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900">
                <a:latin typeface="Comic Sans MS"/>
                <a:ea typeface="Comic Sans MS"/>
                <a:cs typeface="Comic Sans MS"/>
                <a:sym typeface="Comic Sans MS"/>
              </a:rPr>
              <a:t>We are also planning to send the details of industries in which people are eligible on their phone via sms.</a:t>
            </a:r>
            <a:endParaRPr b="0" sz="1200">
              <a:solidFill>
                <a:schemeClr val="lt1"/>
              </a:solidFill>
              <a:latin typeface="Comic Sans MS"/>
              <a:ea typeface="Comic Sans MS"/>
              <a:cs typeface="Comic Sans MS"/>
              <a:sym typeface="Comic Sans MS"/>
            </a:endParaRPr>
          </a:p>
        </p:txBody>
      </p:sp>
      <p:sp>
        <p:nvSpPr>
          <p:cNvPr id="109" name="Google Shape;109;p17"/>
          <p:cNvSpPr txBox="1"/>
          <p:nvPr>
            <p:ph type="title"/>
          </p:nvPr>
        </p:nvSpPr>
        <p:spPr>
          <a:xfrm>
            <a:off x="4479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latin typeface="Comic Sans MS"/>
                <a:ea typeface="Comic Sans MS"/>
                <a:cs typeface="Comic Sans MS"/>
                <a:sym typeface="Comic Sans MS"/>
              </a:rPr>
              <a:t>Firstly, a candidate looking for a job or NGO/govt org fills details and similarly industries also can post their requirements on our website.</a:t>
            </a:r>
            <a:endParaRPr sz="1500">
              <a:latin typeface="Comic Sans MS"/>
              <a:ea typeface="Comic Sans MS"/>
              <a:cs typeface="Comic Sans MS"/>
              <a:sym typeface="Comic Sans MS"/>
            </a:endParaRPr>
          </a:p>
        </p:txBody>
      </p:sp>
      <p:sp>
        <p:nvSpPr>
          <p:cNvPr id="110" name="Google Shape;110;p17"/>
          <p:cNvSpPr txBox="1"/>
          <p:nvPr>
            <p:ph type="title"/>
          </p:nvPr>
        </p:nvSpPr>
        <p:spPr>
          <a:xfrm>
            <a:off x="3322475" y="1988950"/>
            <a:ext cx="2250900" cy="2244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800">
                <a:latin typeface="Comic Sans MS"/>
                <a:ea typeface="Comic Sans MS"/>
                <a:cs typeface="Comic Sans MS"/>
                <a:sym typeface="Comic Sans MS"/>
              </a:rPr>
              <a:t>We provide recommendations according to skill/location and provide industries with details of people's having those skills </a:t>
            </a:r>
            <a:endParaRPr b="0" sz="1100">
              <a:solidFill>
                <a:schemeClr val="lt1"/>
              </a:solidFill>
              <a:latin typeface="Comic Sans MS"/>
              <a:ea typeface="Comic Sans MS"/>
              <a:cs typeface="Comic Sans MS"/>
              <a:sym typeface="Comic Sans MS"/>
            </a:endParaRPr>
          </a:p>
        </p:txBody>
      </p:sp>
      <p:sp>
        <p:nvSpPr>
          <p:cNvPr id="111" name="Google Shape;111;p17"/>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i="1" sz="1200">
              <a:solidFill>
                <a:schemeClr val="accent5"/>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Milestones</a:t>
            </a:r>
            <a:endParaRPr>
              <a:solidFill>
                <a:schemeClr val="lt2"/>
              </a:solidFill>
            </a:endParaRPr>
          </a:p>
        </p:txBody>
      </p:sp>
      <p:graphicFrame>
        <p:nvGraphicFramePr>
          <p:cNvPr id="117" name="Google Shape;117;p18"/>
          <p:cNvGraphicFramePr/>
          <p:nvPr/>
        </p:nvGraphicFramePr>
        <p:xfrm>
          <a:off x="323100" y="2393975"/>
          <a:ext cx="3000000" cy="3000000"/>
        </p:xfrm>
        <a:graphic>
          <a:graphicData uri="http://schemas.openxmlformats.org/drawingml/2006/table">
            <a:tbl>
              <a:tblPr>
                <a:noFill/>
                <a:tableStyleId>{102B1F43-BCAD-4FB9-A05C-4AA84C8617A2}</a:tableStyleId>
              </a:tblPr>
              <a:tblGrid>
                <a:gridCol w="710225"/>
                <a:gridCol w="710225"/>
                <a:gridCol w="710225"/>
                <a:gridCol w="382850"/>
                <a:gridCol w="1037600"/>
                <a:gridCol w="710225"/>
                <a:gridCol w="710225"/>
                <a:gridCol w="710225"/>
                <a:gridCol w="710225"/>
                <a:gridCol w="710225"/>
                <a:gridCol w="710225"/>
                <a:gridCol w="710225"/>
              </a:tblGrid>
              <a:tr h="719125">
                <a:tc gridSpan="4">
                  <a:txBody>
                    <a:bodyPr/>
                    <a:lstStyle/>
                    <a:p>
                      <a:pPr indent="0" lvl="0" marL="0" rtl="0" algn="ctr">
                        <a:spcBef>
                          <a:spcPts val="0"/>
                        </a:spcBef>
                        <a:spcAft>
                          <a:spcPts val="0"/>
                        </a:spcAft>
                        <a:buNone/>
                      </a:pPr>
                      <a:r>
                        <a:rPr lang="en" sz="1800">
                          <a:solidFill>
                            <a:srgbClr val="FFFFFF"/>
                          </a:solidFill>
                        </a:rPr>
                        <a:t>1st phase</a:t>
                      </a:r>
                      <a:endParaRPr sz="1800">
                        <a:solidFill>
                          <a:srgbClr val="FFFFFF"/>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hMerge="1"/>
                <a:tc hMerge="1"/>
                <a:tc hMerge="1"/>
                <a:tc gridSpan="8">
                  <a:txBody>
                    <a:bodyPr/>
                    <a:lstStyle/>
                    <a:p>
                      <a:pPr indent="0" lvl="0" marL="0" rtl="0" algn="ctr">
                        <a:spcBef>
                          <a:spcPts val="0"/>
                        </a:spcBef>
                        <a:spcAft>
                          <a:spcPts val="0"/>
                        </a:spcAft>
                        <a:buNone/>
                      </a:pPr>
                      <a:r>
                        <a:rPr lang="en" sz="1800">
                          <a:solidFill>
                            <a:srgbClr val="FFFFFF"/>
                          </a:solidFill>
                        </a:rPr>
                        <a:t>2nd phase</a:t>
                      </a:r>
                      <a:endParaRPr sz="1800">
                        <a:solidFill>
                          <a:srgbClr val="FFFFFF"/>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hMerge="1"/>
                <a:tc hMerge="1"/>
                <a:tc hMerge="1"/>
                <a:tc hMerge="1"/>
                <a:tc hMerge="1"/>
                <a:tc hMerge="1"/>
                <a:tc hMerge="1"/>
              </a:tr>
            </a:tbl>
          </a:graphicData>
        </a:graphic>
      </p:graphicFrame>
      <p:cxnSp>
        <p:nvCxnSpPr>
          <p:cNvPr id="118" name="Google Shape;118;p18"/>
          <p:cNvCxnSpPr/>
          <p:nvPr/>
        </p:nvCxnSpPr>
        <p:spPr>
          <a:xfrm rot="10800000">
            <a:off x="569975" y="1439375"/>
            <a:ext cx="0" cy="954600"/>
          </a:xfrm>
          <a:prstGeom prst="straightConnector1">
            <a:avLst/>
          </a:prstGeom>
          <a:noFill/>
          <a:ln cap="flat" cmpd="sng" w="9525">
            <a:solidFill>
              <a:schemeClr val="dk2"/>
            </a:solidFill>
            <a:prstDash val="solid"/>
            <a:round/>
            <a:headEnd len="med" w="med" type="none"/>
            <a:tailEnd len="med" w="med" type="oval"/>
          </a:ln>
        </p:spPr>
      </p:cxnSp>
      <p:sp>
        <p:nvSpPr>
          <p:cNvPr id="119" name="Google Shape;119;p18"/>
          <p:cNvSpPr txBox="1"/>
          <p:nvPr>
            <p:ph type="title"/>
          </p:nvPr>
        </p:nvSpPr>
        <p:spPr>
          <a:xfrm>
            <a:off x="569975" y="1235062"/>
            <a:ext cx="23157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Build Tech Stack</a:t>
            </a:r>
            <a:endParaRPr b="1" sz="1800">
              <a:solidFill>
                <a:schemeClr val="dk1"/>
              </a:solidFill>
            </a:endParaRPr>
          </a:p>
        </p:txBody>
      </p:sp>
      <p:sp>
        <p:nvSpPr>
          <p:cNvPr id="120" name="Google Shape;120;p18"/>
          <p:cNvSpPr txBox="1"/>
          <p:nvPr>
            <p:ph idx="4294967295" type="body"/>
          </p:nvPr>
        </p:nvSpPr>
        <p:spPr>
          <a:xfrm>
            <a:off x="646175" y="1560476"/>
            <a:ext cx="23157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2"/>
              </a:buClr>
              <a:buSzPts val="1100"/>
              <a:buFont typeface="Arial"/>
              <a:buNone/>
            </a:pPr>
            <a:r>
              <a:rPr lang="en" sz="1400"/>
              <a:t>Work on technical stack required to attain website goal.</a:t>
            </a:r>
            <a:endParaRPr sz="1400"/>
          </a:p>
        </p:txBody>
      </p:sp>
      <p:sp>
        <p:nvSpPr>
          <p:cNvPr id="121" name="Google Shape;121;p18"/>
          <p:cNvSpPr txBox="1"/>
          <p:nvPr>
            <p:ph type="title"/>
          </p:nvPr>
        </p:nvSpPr>
        <p:spPr>
          <a:xfrm>
            <a:off x="3250996" y="3668325"/>
            <a:ext cx="33621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800">
                <a:solidFill>
                  <a:schemeClr val="dk1"/>
                </a:solidFill>
              </a:rPr>
              <a:t>Design frontend</a:t>
            </a:r>
            <a:endParaRPr b="1" sz="1800">
              <a:solidFill>
                <a:schemeClr val="dk1"/>
              </a:solidFill>
            </a:endParaRPr>
          </a:p>
        </p:txBody>
      </p:sp>
      <p:sp>
        <p:nvSpPr>
          <p:cNvPr id="122" name="Google Shape;122;p18"/>
          <p:cNvSpPr txBox="1"/>
          <p:nvPr>
            <p:ph idx="4294967295" type="body"/>
          </p:nvPr>
        </p:nvSpPr>
        <p:spPr>
          <a:xfrm>
            <a:off x="3251009" y="3993750"/>
            <a:ext cx="23157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2"/>
              </a:buClr>
              <a:buSzPts val="1100"/>
              <a:buFont typeface="Arial"/>
              <a:buNone/>
            </a:pPr>
            <a:r>
              <a:rPr lang="en" sz="1400"/>
              <a:t>Based on the idea,create outlet of project</a:t>
            </a:r>
            <a:endParaRPr sz="1400"/>
          </a:p>
        </p:txBody>
      </p:sp>
      <p:sp>
        <p:nvSpPr>
          <p:cNvPr id="123" name="Google Shape;123;p18"/>
          <p:cNvSpPr txBox="1"/>
          <p:nvPr>
            <p:ph type="title"/>
          </p:nvPr>
        </p:nvSpPr>
        <p:spPr>
          <a:xfrm>
            <a:off x="5091047" y="1235050"/>
            <a:ext cx="31905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800">
                <a:solidFill>
                  <a:schemeClr val="dk1"/>
                </a:solidFill>
              </a:rPr>
              <a:t>Backend Development</a:t>
            </a:r>
            <a:endParaRPr b="1" sz="1800">
              <a:solidFill>
                <a:schemeClr val="dk1"/>
              </a:solidFill>
            </a:endParaRPr>
          </a:p>
        </p:txBody>
      </p:sp>
      <p:sp>
        <p:nvSpPr>
          <p:cNvPr id="124" name="Google Shape;124;p18"/>
          <p:cNvSpPr txBox="1"/>
          <p:nvPr>
            <p:ph idx="4294967295" type="body"/>
          </p:nvPr>
        </p:nvSpPr>
        <p:spPr>
          <a:xfrm>
            <a:off x="5091049" y="1560476"/>
            <a:ext cx="23532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Translate text within an app</a:t>
            </a:r>
            <a:endParaRPr sz="1400"/>
          </a:p>
        </p:txBody>
      </p:sp>
      <p:sp>
        <p:nvSpPr>
          <p:cNvPr id="125" name="Google Shape;125;p18"/>
          <p:cNvSpPr txBox="1"/>
          <p:nvPr>
            <p:ph type="title"/>
          </p:nvPr>
        </p:nvSpPr>
        <p:spPr>
          <a:xfrm>
            <a:off x="6245126" y="3597398"/>
            <a:ext cx="2786700" cy="46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Testing &amp; Submission</a:t>
            </a:r>
            <a:endParaRPr b="1" sz="1800">
              <a:solidFill>
                <a:schemeClr val="dk1"/>
              </a:solidFill>
            </a:endParaRPr>
          </a:p>
        </p:txBody>
      </p:sp>
      <p:sp>
        <p:nvSpPr>
          <p:cNvPr id="126" name="Google Shape;126;p18"/>
          <p:cNvSpPr txBox="1"/>
          <p:nvPr>
            <p:ph idx="4294967295" type="body"/>
          </p:nvPr>
        </p:nvSpPr>
        <p:spPr>
          <a:xfrm>
            <a:off x="6245125" y="3993750"/>
            <a:ext cx="23532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Test the website for some demo data and submit the project</a:t>
            </a:r>
            <a:endParaRPr sz="1400"/>
          </a:p>
        </p:txBody>
      </p:sp>
      <p:cxnSp>
        <p:nvCxnSpPr>
          <p:cNvPr id="127" name="Google Shape;127;p18"/>
          <p:cNvCxnSpPr/>
          <p:nvPr/>
        </p:nvCxnSpPr>
        <p:spPr>
          <a:xfrm>
            <a:off x="3174800" y="3113100"/>
            <a:ext cx="0" cy="828000"/>
          </a:xfrm>
          <a:prstGeom prst="straightConnector1">
            <a:avLst/>
          </a:prstGeom>
          <a:noFill/>
          <a:ln cap="flat" cmpd="sng" w="9525">
            <a:solidFill>
              <a:schemeClr val="dk2"/>
            </a:solidFill>
            <a:prstDash val="solid"/>
            <a:round/>
            <a:headEnd len="med" w="med" type="none"/>
            <a:tailEnd len="med" w="med" type="oval"/>
          </a:ln>
        </p:spPr>
      </p:cxnSp>
      <p:cxnSp>
        <p:nvCxnSpPr>
          <p:cNvPr id="128" name="Google Shape;128;p18"/>
          <p:cNvCxnSpPr/>
          <p:nvPr/>
        </p:nvCxnSpPr>
        <p:spPr>
          <a:xfrm rot="10800000">
            <a:off x="4997750" y="1439375"/>
            <a:ext cx="0" cy="954600"/>
          </a:xfrm>
          <a:prstGeom prst="straightConnector1">
            <a:avLst/>
          </a:prstGeom>
          <a:noFill/>
          <a:ln cap="flat" cmpd="sng" w="9525">
            <a:solidFill>
              <a:schemeClr val="dk2"/>
            </a:solidFill>
            <a:prstDash val="solid"/>
            <a:round/>
            <a:headEnd len="med" w="med" type="none"/>
            <a:tailEnd len="med" w="med" type="oval"/>
          </a:ln>
        </p:spPr>
      </p:cxnSp>
      <p:cxnSp>
        <p:nvCxnSpPr>
          <p:cNvPr id="129" name="Google Shape;129;p18"/>
          <p:cNvCxnSpPr/>
          <p:nvPr/>
        </p:nvCxnSpPr>
        <p:spPr>
          <a:xfrm>
            <a:off x="6168925" y="3113100"/>
            <a:ext cx="0" cy="828000"/>
          </a:xfrm>
          <a:prstGeom prst="straightConnector1">
            <a:avLst/>
          </a:prstGeom>
          <a:noFill/>
          <a:ln cap="flat" cmpd="sng" w="9525">
            <a:solidFill>
              <a:schemeClr val="dk2"/>
            </a:solidFill>
            <a:prstDash val="solid"/>
            <a:round/>
            <a:headEnd len="med" w="med" type="none"/>
            <a:tailEnd len="med" w="med" type="oval"/>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33" name="Shape 133"/>
        <p:cNvGrpSpPr/>
        <p:nvPr/>
      </p:nvGrpSpPr>
      <p:grpSpPr>
        <a:xfrm>
          <a:off x="0" y="0"/>
          <a:ext cx="0" cy="0"/>
          <a:chOff x="0" y="0"/>
          <a:chExt cx="0" cy="0"/>
        </a:xfrm>
      </p:grpSpPr>
      <p:sp>
        <p:nvSpPr>
          <p:cNvPr id="134" name="Google Shape;134;p19"/>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obster"/>
                <a:ea typeface="Lobster"/>
                <a:cs typeface="Lobster"/>
                <a:sym typeface="Lobster"/>
              </a:rPr>
              <a:t>Use Case Diagram:</a:t>
            </a:r>
            <a:endParaRPr>
              <a:solidFill>
                <a:srgbClr val="FFFFFF"/>
              </a:solidFill>
              <a:latin typeface="Lobster"/>
              <a:ea typeface="Lobster"/>
              <a:cs typeface="Lobster"/>
              <a:sym typeface="Lobster"/>
            </a:endParaRPr>
          </a:p>
        </p:txBody>
      </p:sp>
      <p:cxnSp>
        <p:nvCxnSpPr>
          <p:cNvPr id="135" name="Google Shape;135;p19"/>
          <p:cNvCxnSpPr/>
          <p:nvPr/>
        </p:nvCxnSpPr>
        <p:spPr>
          <a:xfrm>
            <a:off x="770625" y="1487500"/>
            <a:ext cx="18000" cy="591300"/>
          </a:xfrm>
          <a:prstGeom prst="straightConnector1">
            <a:avLst/>
          </a:prstGeom>
          <a:noFill/>
          <a:ln cap="flat" cmpd="sng" w="9525">
            <a:solidFill>
              <a:srgbClr val="000000"/>
            </a:solidFill>
            <a:prstDash val="solid"/>
            <a:round/>
            <a:headEnd len="med" w="med" type="none"/>
            <a:tailEnd len="med" w="med" type="none"/>
          </a:ln>
        </p:spPr>
      </p:cxnSp>
      <p:sp>
        <p:nvSpPr>
          <p:cNvPr id="136" name="Google Shape;136;p19"/>
          <p:cNvSpPr/>
          <p:nvPr/>
        </p:nvSpPr>
        <p:spPr>
          <a:xfrm>
            <a:off x="536925" y="1051175"/>
            <a:ext cx="485400" cy="591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7" name="Google Shape;137;p19"/>
          <p:cNvCxnSpPr/>
          <p:nvPr/>
        </p:nvCxnSpPr>
        <p:spPr>
          <a:xfrm flipH="1">
            <a:off x="536925" y="2078800"/>
            <a:ext cx="215100" cy="465900"/>
          </a:xfrm>
          <a:prstGeom prst="straightConnector1">
            <a:avLst/>
          </a:prstGeom>
          <a:noFill/>
          <a:ln cap="flat" cmpd="sng" w="9525">
            <a:solidFill>
              <a:schemeClr val="dk2"/>
            </a:solidFill>
            <a:prstDash val="solid"/>
            <a:round/>
            <a:headEnd len="med" w="med" type="none"/>
            <a:tailEnd len="med" w="med" type="none"/>
          </a:ln>
        </p:spPr>
      </p:cxnSp>
      <p:cxnSp>
        <p:nvCxnSpPr>
          <p:cNvPr id="138" name="Google Shape;138;p19"/>
          <p:cNvCxnSpPr/>
          <p:nvPr/>
        </p:nvCxnSpPr>
        <p:spPr>
          <a:xfrm>
            <a:off x="770625" y="2078800"/>
            <a:ext cx="286800" cy="394500"/>
          </a:xfrm>
          <a:prstGeom prst="straightConnector1">
            <a:avLst/>
          </a:prstGeom>
          <a:noFill/>
          <a:ln cap="flat" cmpd="sng" w="9525">
            <a:solidFill>
              <a:schemeClr val="dk2"/>
            </a:solidFill>
            <a:prstDash val="solid"/>
            <a:round/>
            <a:headEnd len="med" w="med" type="none"/>
            <a:tailEnd len="med" w="med" type="none"/>
          </a:ln>
        </p:spPr>
      </p:cxnSp>
      <p:sp>
        <p:nvSpPr>
          <p:cNvPr id="139" name="Google Shape;139;p19"/>
          <p:cNvSpPr txBox="1"/>
          <p:nvPr/>
        </p:nvSpPr>
        <p:spPr>
          <a:xfrm>
            <a:off x="215050" y="2813700"/>
            <a:ext cx="11292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Lato"/>
                <a:ea typeface="Lato"/>
                <a:cs typeface="Lato"/>
                <a:sym typeface="Lato"/>
              </a:rPr>
              <a:t>Workers</a:t>
            </a:r>
            <a:endParaRPr b="1">
              <a:solidFill>
                <a:srgbClr val="FFFFFF"/>
              </a:solidFill>
              <a:latin typeface="Lato"/>
              <a:ea typeface="Lato"/>
              <a:cs typeface="Lato"/>
              <a:sym typeface="Lato"/>
            </a:endParaRPr>
          </a:p>
        </p:txBody>
      </p:sp>
      <p:sp>
        <p:nvSpPr>
          <p:cNvPr id="140" name="Google Shape;140;p19"/>
          <p:cNvSpPr/>
          <p:nvPr/>
        </p:nvSpPr>
        <p:spPr>
          <a:xfrm>
            <a:off x="6953575" y="931925"/>
            <a:ext cx="573600" cy="46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9"/>
          <p:cNvSpPr/>
          <p:nvPr/>
        </p:nvSpPr>
        <p:spPr>
          <a:xfrm>
            <a:off x="536925" y="3297600"/>
            <a:ext cx="485400" cy="394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2" name="Google Shape;142;p19"/>
          <p:cNvCxnSpPr/>
          <p:nvPr/>
        </p:nvCxnSpPr>
        <p:spPr>
          <a:xfrm>
            <a:off x="7258250" y="1272425"/>
            <a:ext cx="0" cy="896100"/>
          </a:xfrm>
          <a:prstGeom prst="straightConnector1">
            <a:avLst/>
          </a:prstGeom>
          <a:noFill/>
          <a:ln cap="flat" cmpd="sng" w="9525">
            <a:solidFill>
              <a:schemeClr val="dk2"/>
            </a:solidFill>
            <a:prstDash val="solid"/>
            <a:round/>
            <a:headEnd len="med" w="med" type="none"/>
            <a:tailEnd len="med" w="med" type="none"/>
          </a:ln>
        </p:spPr>
      </p:cxnSp>
      <p:cxnSp>
        <p:nvCxnSpPr>
          <p:cNvPr id="143" name="Google Shape;143;p19"/>
          <p:cNvCxnSpPr/>
          <p:nvPr/>
        </p:nvCxnSpPr>
        <p:spPr>
          <a:xfrm>
            <a:off x="7258250" y="2105850"/>
            <a:ext cx="483900" cy="600300"/>
          </a:xfrm>
          <a:prstGeom prst="straightConnector1">
            <a:avLst/>
          </a:prstGeom>
          <a:noFill/>
          <a:ln cap="flat" cmpd="sng" w="9525">
            <a:solidFill>
              <a:schemeClr val="dk2"/>
            </a:solidFill>
            <a:prstDash val="solid"/>
            <a:round/>
            <a:headEnd len="med" w="med" type="none"/>
            <a:tailEnd len="med" w="med" type="none"/>
          </a:ln>
        </p:spPr>
      </p:cxnSp>
      <p:cxnSp>
        <p:nvCxnSpPr>
          <p:cNvPr id="144" name="Google Shape;144;p19"/>
          <p:cNvCxnSpPr/>
          <p:nvPr/>
        </p:nvCxnSpPr>
        <p:spPr>
          <a:xfrm flipH="1" rot="10800000">
            <a:off x="6989425" y="2105725"/>
            <a:ext cx="268800" cy="564600"/>
          </a:xfrm>
          <a:prstGeom prst="straightConnector1">
            <a:avLst/>
          </a:prstGeom>
          <a:noFill/>
          <a:ln cap="flat" cmpd="sng" w="9525">
            <a:solidFill>
              <a:schemeClr val="dk2"/>
            </a:solidFill>
            <a:prstDash val="solid"/>
            <a:round/>
            <a:headEnd len="med" w="med" type="none"/>
            <a:tailEnd len="med" w="med" type="none"/>
          </a:ln>
        </p:spPr>
      </p:cxnSp>
      <p:cxnSp>
        <p:nvCxnSpPr>
          <p:cNvPr id="145" name="Google Shape;145;p19"/>
          <p:cNvCxnSpPr/>
          <p:nvPr/>
        </p:nvCxnSpPr>
        <p:spPr>
          <a:xfrm flipH="1">
            <a:off x="734925" y="3572325"/>
            <a:ext cx="17100" cy="711000"/>
          </a:xfrm>
          <a:prstGeom prst="straightConnector1">
            <a:avLst/>
          </a:prstGeom>
          <a:noFill/>
          <a:ln cap="flat" cmpd="sng" w="9525">
            <a:solidFill>
              <a:schemeClr val="dk2"/>
            </a:solidFill>
            <a:prstDash val="solid"/>
            <a:round/>
            <a:headEnd len="med" w="med" type="none"/>
            <a:tailEnd len="med" w="med" type="none"/>
          </a:ln>
        </p:spPr>
      </p:cxnSp>
      <p:cxnSp>
        <p:nvCxnSpPr>
          <p:cNvPr id="146" name="Google Shape;146;p19"/>
          <p:cNvCxnSpPr/>
          <p:nvPr/>
        </p:nvCxnSpPr>
        <p:spPr>
          <a:xfrm flipH="1">
            <a:off x="447975" y="4247425"/>
            <a:ext cx="286800" cy="412200"/>
          </a:xfrm>
          <a:prstGeom prst="straightConnector1">
            <a:avLst/>
          </a:prstGeom>
          <a:noFill/>
          <a:ln cap="flat" cmpd="sng" w="9525">
            <a:solidFill>
              <a:schemeClr val="dk2"/>
            </a:solidFill>
            <a:prstDash val="solid"/>
            <a:round/>
            <a:headEnd len="med" w="med" type="none"/>
            <a:tailEnd len="med" w="med" type="none"/>
          </a:ln>
        </p:spPr>
      </p:cxnSp>
      <p:cxnSp>
        <p:nvCxnSpPr>
          <p:cNvPr id="147" name="Google Shape;147;p19"/>
          <p:cNvCxnSpPr/>
          <p:nvPr/>
        </p:nvCxnSpPr>
        <p:spPr>
          <a:xfrm>
            <a:off x="734775" y="4247425"/>
            <a:ext cx="286800" cy="394200"/>
          </a:xfrm>
          <a:prstGeom prst="straightConnector1">
            <a:avLst/>
          </a:prstGeom>
          <a:noFill/>
          <a:ln cap="flat" cmpd="sng" w="9525">
            <a:solidFill>
              <a:schemeClr val="dk2"/>
            </a:solidFill>
            <a:prstDash val="solid"/>
            <a:round/>
            <a:headEnd len="med" w="med" type="none"/>
            <a:tailEnd len="med" w="med" type="none"/>
          </a:ln>
        </p:spPr>
      </p:cxnSp>
      <p:sp>
        <p:nvSpPr>
          <p:cNvPr id="148" name="Google Shape;148;p19"/>
          <p:cNvSpPr txBox="1"/>
          <p:nvPr/>
        </p:nvSpPr>
        <p:spPr>
          <a:xfrm>
            <a:off x="376350" y="4785075"/>
            <a:ext cx="22401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Lato"/>
                <a:ea typeface="Lato"/>
                <a:cs typeface="Lato"/>
                <a:sym typeface="Lato"/>
              </a:rPr>
              <a:t>NG0/</a:t>
            </a:r>
            <a:r>
              <a:rPr b="1" lang="en">
                <a:solidFill>
                  <a:srgbClr val="FFFFFF"/>
                </a:solidFill>
                <a:latin typeface="Lato"/>
                <a:ea typeface="Lato"/>
                <a:cs typeface="Lato"/>
                <a:sym typeface="Lato"/>
              </a:rPr>
              <a:t>Government</a:t>
            </a:r>
            <a:r>
              <a:rPr b="1" lang="en">
                <a:solidFill>
                  <a:srgbClr val="FFFFFF"/>
                </a:solidFill>
                <a:latin typeface="Lato"/>
                <a:ea typeface="Lato"/>
                <a:cs typeface="Lato"/>
                <a:sym typeface="Lato"/>
              </a:rPr>
              <a:t> org</a:t>
            </a:r>
            <a:endParaRPr b="1">
              <a:solidFill>
                <a:srgbClr val="FFFFFF"/>
              </a:solidFill>
              <a:latin typeface="Lato"/>
              <a:ea typeface="Lato"/>
              <a:cs typeface="Lato"/>
              <a:sym typeface="Lato"/>
            </a:endParaRPr>
          </a:p>
        </p:txBody>
      </p:sp>
      <p:sp>
        <p:nvSpPr>
          <p:cNvPr id="149" name="Google Shape;149;p19"/>
          <p:cNvSpPr txBox="1"/>
          <p:nvPr/>
        </p:nvSpPr>
        <p:spPr>
          <a:xfrm>
            <a:off x="6684750" y="3064600"/>
            <a:ext cx="18819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Lato"/>
                <a:ea typeface="Lato"/>
                <a:cs typeface="Lato"/>
                <a:sym typeface="Lato"/>
              </a:rPr>
              <a:t>Industry/company</a:t>
            </a:r>
            <a:endParaRPr b="1">
              <a:solidFill>
                <a:srgbClr val="FFFFFF"/>
              </a:solidFill>
              <a:latin typeface="Lato"/>
              <a:ea typeface="Lato"/>
              <a:cs typeface="Lato"/>
              <a:sym typeface="Lato"/>
            </a:endParaRPr>
          </a:p>
        </p:txBody>
      </p:sp>
      <p:sp>
        <p:nvSpPr>
          <p:cNvPr id="150" name="Google Shape;150;p19"/>
          <p:cNvSpPr/>
          <p:nvPr/>
        </p:nvSpPr>
        <p:spPr>
          <a:xfrm>
            <a:off x="3324525" y="1272425"/>
            <a:ext cx="1711530" cy="564624"/>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
          <p:cNvSpPr/>
          <p:nvPr/>
        </p:nvSpPr>
        <p:spPr>
          <a:xfrm>
            <a:off x="3400675" y="2242488"/>
            <a:ext cx="1711530" cy="564624"/>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Learn Skills</a:t>
            </a:r>
            <a:endParaRPr>
              <a:solidFill>
                <a:srgbClr val="FFFFFF"/>
              </a:solidFill>
            </a:endParaRPr>
          </a:p>
        </p:txBody>
      </p:sp>
      <p:sp>
        <p:nvSpPr>
          <p:cNvPr id="152" name="Google Shape;152;p19"/>
          <p:cNvSpPr/>
          <p:nvPr/>
        </p:nvSpPr>
        <p:spPr>
          <a:xfrm>
            <a:off x="3400663" y="3206850"/>
            <a:ext cx="1711530" cy="564624"/>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Search for job/workers</a:t>
            </a:r>
            <a:endParaRPr>
              <a:solidFill>
                <a:srgbClr val="FFFFFF"/>
              </a:solidFill>
            </a:endParaRPr>
          </a:p>
        </p:txBody>
      </p:sp>
      <p:sp>
        <p:nvSpPr>
          <p:cNvPr id="153" name="Google Shape;153;p19"/>
          <p:cNvSpPr/>
          <p:nvPr/>
        </p:nvSpPr>
        <p:spPr>
          <a:xfrm>
            <a:off x="3400675" y="4171213"/>
            <a:ext cx="1711530" cy="564624"/>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Want Job</a:t>
            </a:r>
            <a:endParaRPr>
              <a:solidFill>
                <a:srgbClr val="FFFFFF"/>
              </a:solidFill>
            </a:endParaRPr>
          </a:p>
        </p:txBody>
      </p:sp>
      <p:sp>
        <p:nvSpPr>
          <p:cNvPr id="154" name="Google Shape;154;p19"/>
          <p:cNvSpPr txBox="1"/>
          <p:nvPr/>
        </p:nvSpPr>
        <p:spPr>
          <a:xfrm>
            <a:off x="3548475" y="1379975"/>
            <a:ext cx="12102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Post Job</a:t>
            </a:r>
            <a:endParaRPr>
              <a:solidFill>
                <a:srgbClr val="FFFFFF"/>
              </a:solidFill>
              <a:latin typeface="Lato"/>
              <a:ea typeface="Lato"/>
              <a:cs typeface="Lato"/>
              <a:sym typeface="Lato"/>
            </a:endParaRPr>
          </a:p>
        </p:txBody>
      </p:sp>
      <p:cxnSp>
        <p:nvCxnSpPr>
          <p:cNvPr id="155" name="Google Shape;155;p19"/>
          <p:cNvCxnSpPr>
            <a:endCxn id="151" idx="1"/>
          </p:cNvCxnSpPr>
          <p:nvPr/>
        </p:nvCxnSpPr>
        <p:spPr>
          <a:xfrm>
            <a:off x="1003675" y="1917600"/>
            <a:ext cx="2397000" cy="607200"/>
          </a:xfrm>
          <a:prstGeom prst="straightConnector1">
            <a:avLst/>
          </a:prstGeom>
          <a:noFill/>
          <a:ln cap="flat" cmpd="sng" w="9525">
            <a:solidFill>
              <a:schemeClr val="dk2"/>
            </a:solidFill>
            <a:prstDash val="solid"/>
            <a:round/>
            <a:headEnd len="med" w="med" type="none"/>
            <a:tailEnd len="med" w="med" type="triangle"/>
          </a:ln>
        </p:spPr>
      </p:cxnSp>
      <p:cxnSp>
        <p:nvCxnSpPr>
          <p:cNvPr id="156" name="Google Shape;156;p19"/>
          <p:cNvCxnSpPr>
            <a:endCxn id="153" idx="1"/>
          </p:cNvCxnSpPr>
          <p:nvPr/>
        </p:nvCxnSpPr>
        <p:spPr>
          <a:xfrm>
            <a:off x="945475" y="3934225"/>
            <a:ext cx="2455200" cy="519300"/>
          </a:xfrm>
          <a:prstGeom prst="straightConnector1">
            <a:avLst/>
          </a:prstGeom>
          <a:noFill/>
          <a:ln cap="flat" cmpd="sng" w="9525">
            <a:solidFill>
              <a:schemeClr val="dk2"/>
            </a:solidFill>
            <a:prstDash val="solid"/>
            <a:round/>
            <a:headEnd len="med" w="med" type="none"/>
            <a:tailEnd len="med" w="med" type="triangle"/>
          </a:ln>
        </p:spPr>
      </p:cxnSp>
      <p:cxnSp>
        <p:nvCxnSpPr>
          <p:cNvPr id="157" name="Google Shape;157;p19"/>
          <p:cNvCxnSpPr>
            <a:endCxn id="150" idx="3"/>
          </p:cNvCxnSpPr>
          <p:nvPr/>
        </p:nvCxnSpPr>
        <p:spPr>
          <a:xfrm rot="10800000">
            <a:off x="5036055" y="1554737"/>
            <a:ext cx="2096700" cy="255300"/>
          </a:xfrm>
          <a:prstGeom prst="straightConnector1">
            <a:avLst/>
          </a:prstGeom>
          <a:noFill/>
          <a:ln cap="flat" cmpd="sng" w="9525">
            <a:solidFill>
              <a:schemeClr val="dk2"/>
            </a:solidFill>
            <a:prstDash val="solid"/>
            <a:round/>
            <a:headEnd len="med" w="med" type="none"/>
            <a:tailEnd len="med" w="med" type="triangle"/>
          </a:ln>
        </p:spPr>
      </p:cxnSp>
      <p:cxnSp>
        <p:nvCxnSpPr>
          <p:cNvPr id="158" name="Google Shape;158;p19"/>
          <p:cNvCxnSpPr>
            <a:endCxn id="152" idx="3"/>
          </p:cNvCxnSpPr>
          <p:nvPr/>
        </p:nvCxnSpPr>
        <p:spPr>
          <a:xfrm flipH="1">
            <a:off x="5112193" y="2007162"/>
            <a:ext cx="1984800" cy="1482000"/>
          </a:xfrm>
          <a:prstGeom prst="straightConnector1">
            <a:avLst/>
          </a:prstGeom>
          <a:noFill/>
          <a:ln cap="flat" cmpd="sng" w="9525">
            <a:solidFill>
              <a:schemeClr val="dk2"/>
            </a:solidFill>
            <a:prstDash val="solid"/>
            <a:round/>
            <a:headEnd len="med" w="med" type="none"/>
            <a:tailEnd len="med" w="med" type="triangle"/>
          </a:ln>
        </p:spPr>
      </p:cxnSp>
      <p:cxnSp>
        <p:nvCxnSpPr>
          <p:cNvPr id="159" name="Google Shape;159;p19"/>
          <p:cNvCxnSpPr>
            <a:endCxn id="152" idx="1"/>
          </p:cNvCxnSpPr>
          <p:nvPr/>
        </p:nvCxnSpPr>
        <p:spPr>
          <a:xfrm>
            <a:off x="1003663" y="2021862"/>
            <a:ext cx="2397000" cy="1467300"/>
          </a:xfrm>
          <a:prstGeom prst="straightConnector1">
            <a:avLst/>
          </a:prstGeom>
          <a:noFill/>
          <a:ln cap="flat" cmpd="sng" w="9525">
            <a:solidFill>
              <a:schemeClr val="dk2"/>
            </a:solidFill>
            <a:prstDash val="solid"/>
            <a:round/>
            <a:headEnd len="med" w="med" type="none"/>
            <a:tailEnd len="med" w="med" type="triangle"/>
          </a:ln>
        </p:spPr>
      </p:cxnSp>
      <p:cxnSp>
        <p:nvCxnSpPr>
          <p:cNvPr id="160" name="Google Shape;160;p19"/>
          <p:cNvCxnSpPr>
            <a:endCxn id="153" idx="1"/>
          </p:cNvCxnSpPr>
          <p:nvPr/>
        </p:nvCxnSpPr>
        <p:spPr>
          <a:xfrm>
            <a:off x="1003675" y="2096725"/>
            <a:ext cx="2397000" cy="2356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64" name="Shape 164"/>
        <p:cNvGrpSpPr/>
        <p:nvPr/>
      </p:nvGrpSpPr>
      <p:grpSpPr>
        <a:xfrm>
          <a:off x="0" y="0"/>
          <a:ext cx="0" cy="0"/>
          <a:chOff x="0" y="0"/>
          <a:chExt cx="0" cy="0"/>
        </a:xfrm>
      </p:grpSpPr>
      <p:sp>
        <p:nvSpPr>
          <p:cNvPr id="165" name="Google Shape;165;p20"/>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obster"/>
                <a:ea typeface="Lobster"/>
                <a:cs typeface="Lobster"/>
                <a:sym typeface="Lobster"/>
              </a:rPr>
              <a:t>Technical Stack:</a:t>
            </a:r>
            <a:endParaRPr>
              <a:solidFill>
                <a:srgbClr val="FFFFFF"/>
              </a:solidFill>
              <a:latin typeface="Lobster"/>
              <a:ea typeface="Lobster"/>
              <a:cs typeface="Lobster"/>
              <a:sym typeface="Lobster"/>
            </a:endParaRPr>
          </a:p>
        </p:txBody>
      </p:sp>
      <p:sp>
        <p:nvSpPr>
          <p:cNvPr id="166" name="Google Shape;166;p20"/>
          <p:cNvSpPr txBox="1"/>
          <p:nvPr/>
        </p:nvSpPr>
        <p:spPr>
          <a:xfrm>
            <a:off x="483875" y="1164900"/>
            <a:ext cx="7340700" cy="354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67" name="Google Shape;167;p20"/>
          <p:cNvSpPr/>
          <p:nvPr/>
        </p:nvSpPr>
        <p:spPr>
          <a:xfrm>
            <a:off x="1111150" y="1509625"/>
            <a:ext cx="5385600" cy="89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rgbClr val="FFFFFF"/>
                </a:solidFill>
              </a:rPr>
              <a:t>Front End: HTML/ CSS/ Javascript/ </a:t>
            </a:r>
            <a:r>
              <a:rPr lang="en" sz="2200">
                <a:solidFill>
                  <a:srgbClr val="FFFFFF"/>
                </a:solidFill>
              </a:rPr>
              <a:t>jQuery</a:t>
            </a:r>
            <a:r>
              <a:rPr lang="en" sz="2200">
                <a:solidFill>
                  <a:srgbClr val="FFFFFF"/>
                </a:solidFill>
              </a:rPr>
              <a:t>/ Bootstrap</a:t>
            </a:r>
            <a:endParaRPr sz="2200">
              <a:solidFill>
                <a:srgbClr val="FFFFFF"/>
              </a:solidFill>
            </a:endParaRPr>
          </a:p>
        </p:txBody>
      </p:sp>
      <p:sp>
        <p:nvSpPr>
          <p:cNvPr id="168" name="Google Shape;168;p20"/>
          <p:cNvSpPr/>
          <p:nvPr/>
        </p:nvSpPr>
        <p:spPr>
          <a:xfrm>
            <a:off x="1111150" y="2780725"/>
            <a:ext cx="5385600" cy="63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FFFFFF"/>
                </a:solidFill>
              </a:rPr>
              <a:t>Backend : </a:t>
            </a:r>
            <a:r>
              <a:rPr lang="en" sz="2500">
                <a:solidFill>
                  <a:srgbClr val="FFFFFF"/>
                </a:solidFill>
              </a:rPr>
              <a:t>Node Js</a:t>
            </a:r>
            <a:r>
              <a:rPr lang="en" sz="2500">
                <a:solidFill>
                  <a:srgbClr val="FFFFFF"/>
                </a:solidFill>
              </a:rPr>
              <a:t>/ </a:t>
            </a:r>
            <a:r>
              <a:rPr lang="en" sz="2500">
                <a:solidFill>
                  <a:srgbClr val="FFFFFF"/>
                </a:solidFill>
              </a:rPr>
              <a:t>Mongoose</a:t>
            </a:r>
            <a:endParaRPr sz="3400">
              <a:solidFill>
                <a:srgbClr val="FFFFFF"/>
              </a:solidFill>
            </a:endParaRPr>
          </a:p>
        </p:txBody>
      </p:sp>
      <p:sp>
        <p:nvSpPr>
          <p:cNvPr id="169" name="Google Shape;169;p20"/>
          <p:cNvSpPr/>
          <p:nvPr/>
        </p:nvSpPr>
        <p:spPr>
          <a:xfrm>
            <a:off x="1111150" y="3799525"/>
            <a:ext cx="5493000" cy="63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FFFFFF"/>
                </a:solidFill>
              </a:rPr>
              <a:t> </a:t>
            </a:r>
            <a:r>
              <a:rPr lang="en" sz="2400">
                <a:solidFill>
                  <a:srgbClr val="FFFFFF"/>
                </a:solidFill>
              </a:rPr>
              <a:t>Server : Express</a:t>
            </a:r>
            <a:endParaRPr sz="24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73" name="Shape 173"/>
        <p:cNvGrpSpPr/>
        <p:nvPr/>
      </p:nvGrpSpPr>
      <p:grpSpPr>
        <a:xfrm>
          <a:off x="0" y="0"/>
          <a:ext cx="0" cy="0"/>
          <a:chOff x="0" y="0"/>
          <a:chExt cx="0" cy="0"/>
        </a:xfrm>
      </p:grpSpPr>
      <p:sp>
        <p:nvSpPr>
          <p:cNvPr id="174" name="Google Shape;174;p21"/>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obster"/>
                <a:ea typeface="Lobster"/>
                <a:cs typeface="Lobster"/>
                <a:sym typeface="Lobster"/>
              </a:rPr>
              <a:t>Features of website:</a:t>
            </a:r>
            <a:endParaRPr>
              <a:solidFill>
                <a:srgbClr val="FFFFFF"/>
              </a:solidFill>
              <a:latin typeface="Lobster"/>
              <a:ea typeface="Lobster"/>
              <a:cs typeface="Lobster"/>
              <a:sym typeface="Lobster"/>
            </a:endParaRPr>
          </a:p>
        </p:txBody>
      </p:sp>
      <p:sp>
        <p:nvSpPr>
          <p:cNvPr id="175" name="Google Shape;175;p21"/>
          <p:cNvSpPr txBox="1"/>
          <p:nvPr/>
        </p:nvSpPr>
        <p:spPr>
          <a:xfrm>
            <a:off x="465950" y="1236600"/>
            <a:ext cx="6021600" cy="30825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Clr>
                <a:srgbClr val="FFFFFF"/>
              </a:buClr>
              <a:buSzPts val="2300"/>
              <a:buFont typeface="Lobster"/>
              <a:buAutoNum type="arabicPeriod"/>
            </a:pPr>
            <a:r>
              <a:rPr lang="en" sz="2300">
                <a:solidFill>
                  <a:srgbClr val="FFFFFF"/>
                </a:solidFill>
                <a:latin typeface="Lobster"/>
                <a:ea typeface="Lobster"/>
                <a:cs typeface="Lobster"/>
                <a:sym typeface="Lobster"/>
              </a:rPr>
              <a:t>Regional language support.</a:t>
            </a:r>
            <a:endParaRPr sz="2300">
              <a:solidFill>
                <a:srgbClr val="FFFFFF"/>
              </a:solidFill>
              <a:latin typeface="Lobster"/>
              <a:ea typeface="Lobster"/>
              <a:cs typeface="Lobster"/>
              <a:sym typeface="Lobster"/>
            </a:endParaRPr>
          </a:p>
          <a:p>
            <a:pPr indent="-374650" lvl="0" marL="457200" rtl="0" algn="l">
              <a:spcBef>
                <a:spcPts val="0"/>
              </a:spcBef>
              <a:spcAft>
                <a:spcPts val="0"/>
              </a:spcAft>
              <a:buClr>
                <a:srgbClr val="FFFFFF"/>
              </a:buClr>
              <a:buSzPts val="2300"/>
              <a:buFont typeface="Lobster"/>
              <a:buAutoNum type="arabicPeriod"/>
            </a:pPr>
            <a:r>
              <a:rPr lang="en" sz="2300">
                <a:solidFill>
                  <a:srgbClr val="FFFFFF"/>
                </a:solidFill>
                <a:latin typeface="Lobster"/>
                <a:ea typeface="Lobster"/>
                <a:cs typeface="Lobster"/>
                <a:sym typeface="Lobster"/>
              </a:rPr>
              <a:t>Tab where industry and candidate search for job</a:t>
            </a:r>
            <a:endParaRPr sz="2300">
              <a:solidFill>
                <a:srgbClr val="FFFFFF"/>
              </a:solidFill>
              <a:latin typeface="Lobster"/>
              <a:ea typeface="Lobster"/>
              <a:cs typeface="Lobster"/>
              <a:sym typeface="Lobster"/>
            </a:endParaRPr>
          </a:p>
          <a:p>
            <a:pPr indent="-374650" lvl="0" marL="457200" rtl="0" algn="l">
              <a:spcBef>
                <a:spcPts val="0"/>
              </a:spcBef>
              <a:spcAft>
                <a:spcPts val="0"/>
              </a:spcAft>
              <a:buClr>
                <a:srgbClr val="FFFFFF"/>
              </a:buClr>
              <a:buSzPts val="2300"/>
              <a:buFont typeface="Lobster"/>
              <a:buAutoNum type="arabicPeriod"/>
            </a:pPr>
            <a:r>
              <a:rPr lang="en" sz="2300">
                <a:solidFill>
                  <a:srgbClr val="FFFFFF"/>
                </a:solidFill>
                <a:latin typeface="Lobster"/>
                <a:ea typeface="Lobster"/>
                <a:cs typeface="Lobster"/>
                <a:sym typeface="Lobster"/>
              </a:rPr>
              <a:t>Tab where candidate fill their data.</a:t>
            </a:r>
            <a:endParaRPr sz="2300">
              <a:solidFill>
                <a:srgbClr val="FFFFFF"/>
              </a:solidFill>
              <a:latin typeface="Lobster"/>
              <a:ea typeface="Lobster"/>
              <a:cs typeface="Lobster"/>
              <a:sym typeface="Lobster"/>
            </a:endParaRPr>
          </a:p>
          <a:p>
            <a:pPr indent="-374650" lvl="0" marL="457200" rtl="0" algn="l">
              <a:spcBef>
                <a:spcPts val="0"/>
              </a:spcBef>
              <a:spcAft>
                <a:spcPts val="0"/>
              </a:spcAft>
              <a:buClr>
                <a:srgbClr val="FFFFFF"/>
              </a:buClr>
              <a:buSzPts val="2300"/>
              <a:buFont typeface="Lobster"/>
              <a:buAutoNum type="arabicPeriod"/>
            </a:pPr>
            <a:r>
              <a:rPr lang="en" sz="2300">
                <a:solidFill>
                  <a:srgbClr val="FFFFFF"/>
                </a:solidFill>
                <a:latin typeface="Lobster"/>
                <a:ea typeface="Lobster"/>
                <a:cs typeface="Lobster"/>
                <a:sym typeface="Lobster"/>
              </a:rPr>
              <a:t>Tab where industry post their </a:t>
            </a:r>
            <a:r>
              <a:rPr lang="en" sz="2300">
                <a:solidFill>
                  <a:srgbClr val="FFFFFF"/>
                </a:solidFill>
                <a:latin typeface="Lobster"/>
                <a:ea typeface="Lobster"/>
                <a:cs typeface="Lobster"/>
                <a:sym typeface="Lobster"/>
              </a:rPr>
              <a:t>requirement</a:t>
            </a:r>
            <a:r>
              <a:rPr lang="en" sz="2300">
                <a:solidFill>
                  <a:srgbClr val="FFFFFF"/>
                </a:solidFill>
                <a:latin typeface="Lobster"/>
                <a:ea typeface="Lobster"/>
                <a:cs typeface="Lobster"/>
                <a:sym typeface="Lobster"/>
              </a:rPr>
              <a:t>.</a:t>
            </a:r>
            <a:endParaRPr sz="2300">
              <a:solidFill>
                <a:srgbClr val="FFFFFF"/>
              </a:solidFill>
              <a:latin typeface="Lobster"/>
              <a:ea typeface="Lobster"/>
              <a:cs typeface="Lobster"/>
              <a:sym typeface="Lobster"/>
            </a:endParaRPr>
          </a:p>
          <a:p>
            <a:pPr indent="-374650" lvl="0" marL="457200" rtl="0" algn="l">
              <a:spcBef>
                <a:spcPts val="0"/>
              </a:spcBef>
              <a:spcAft>
                <a:spcPts val="0"/>
              </a:spcAft>
              <a:buClr>
                <a:srgbClr val="FFFFFF"/>
              </a:buClr>
              <a:buSzPts val="2300"/>
              <a:buFont typeface="Lobster"/>
              <a:buAutoNum type="arabicPeriod"/>
            </a:pPr>
            <a:r>
              <a:rPr lang="en" sz="2300">
                <a:solidFill>
                  <a:srgbClr val="FFFFFF"/>
                </a:solidFill>
                <a:latin typeface="Lobster"/>
                <a:ea typeface="Lobster"/>
                <a:cs typeface="Lobster"/>
                <a:sym typeface="Lobster"/>
              </a:rPr>
              <a:t>Virtual assistant support using chatBot.</a:t>
            </a:r>
            <a:endParaRPr sz="2300">
              <a:solidFill>
                <a:srgbClr val="FFFFFF"/>
              </a:solidFill>
              <a:latin typeface="Lobster"/>
              <a:ea typeface="Lobster"/>
              <a:cs typeface="Lobster"/>
              <a:sym typeface="Lobster"/>
            </a:endParaRPr>
          </a:p>
          <a:p>
            <a:pPr indent="-374650" lvl="0" marL="457200" rtl="0" algn="l">
              <a:spcBef>
                <a:spcPts val="0"/>
              </a:spcBef>
              <a:spcAft>
                <a:spcPts val="0"/>
              </a:spcAft>
              <a:buClr>
                <a:srgbClr val="FFFFFF"/>
              </a:buClr>
              <a:buSzPts val="2300"/>
              <a:buFont typeface="Lobster"/>
              <a:buAutoNum type="arabicPeriod"/>
            </a:pPr>
            <a:r>
              <a:rPr lang="en" sz="2300">
                <a:solidFill>
                  <a:srgbClr val="FFFFFF"/>
                </a:solidFill>
                <a:latin typeface="Lobster"/>
                <a:ea typeface="Lobster"/>
                <a:cs typeface="Lobster"/>
                <a:sym typeface="Lobster"/>
              </a:rPr>
              <a:t>Tab where candidate learn </a:t>
            </a:r>
            <a:r>
              <a:rPr lang="en" sz="2300">
                <a:solidFill>
                  <a:srgbClr val="FFFFFF"/>
                </a:solidFill>
                <a:latin typeface="Lobster"/>
                <a:ea typeface="Lobster"/>
                <a:cs typeface="Lobster"/>
                <a:sym typeface="Lobster"/>
              </a:rPr>
              <a:t>different</a:t>
            </a:r>
            <a:r>
              <a:rPr lang="en" sz="2300">
                <a:solidFill>
                  <a:srgbClr val="FFFFFF"/>
                </a:solidFill>
                <a:latin typeface="Lobster"/>
                <a:ea typeface="Lobster"/>
                <a:cs typeface="Lobster"/>
                <a:sym typeface="Lobster"/>
              </a:rPr>
              <a:t> skills.</a:t>
            </a:r>
            <a:endParaRPr sz="2300">
              <a:solidFill>
                <a:srgbClr val="FFFFFF"/>
              </a:solidFill>
              <a:latin typeface="Lobster"/>
              <a:ea typeface="Lobster"/>
              <a:cs typeface="Lobster"/>
              <a:sym typeface="Lobste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