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FEFE3-F2C2-45A7-B609-4245D8921DBA}">
  <a:tblStyle styleId="{F7FFEFE3-F2C2-45A7-B609-4245D8921D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8"/>
  </p:normalViewPr>
  <p:slideViewPr>
    <p:cSldViewPr snapToGrid="0" snapToObjects="1">
      <p:cViewPr varScale="1">
        <p:scale>
          <a:sx n="141" d="100"/>
          <a:sy n="141"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95aa0839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95aa083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95aa0839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95aa0839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95aa0839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95aa0839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95aa0839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95aa0839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95aa0839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95aa0839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95aa0839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95aa0839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a32b6672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a32b6672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95aa083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95aa083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grpSp>
      <p:sp>
        <p:nvSpPr>
          <p:cNvPr id="34" name="Google Shape;34;p2"/>
          <p:cNvSpPr txBox="1">
            <a:spLocks noGrp="1"/>
          </p:cNvSpPr>
          <p:nvPr>
            <p:ph type="ctrTitle"/>
          </p:nvPr>
        </p:nvSpPr>
        <p:spPr>
          <a:xfrm>
            <a:off x="1130300" y="1803401"/>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130300" y="3038125"/>
            <a:ext cx="5825202" cy="822675"/>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440"/>
              <a:buNone/>
              <a:defRPr>
                <a:solidFill>
                  <a:srgbClr val="7F7F7F"/>
                </a:solidFill>
              </a:defRPr>
            </a:lvl1pPr>
            <a:lvl2pPr lvl="1" algn="ctr">
              <a:spcBef>
                <a:spcPts val="750"/>
              </a:spcBef>
              <a:spcAft>
                <a:spcPts val="0"/>
              </a:spcAft>
              <a:buSzPts val="1280"/>
              <a:buNone/>
              <a:defRPr>
                <a:solidFill>
                  <a:srgbClr val="888888"/>
                </a:solidFill>
              </a:defRPr>
            </a:lvl2pPr>
            <a:lvl3pPr lvl="2" algn="ctr">
              <a:spcBef>
                <a:spcPts val="750"/>
              </a:spcBef>
              <a:spcAft>
                <a:spcPts val="0"/>
              </a:spcAft>
              <a:buSzPts val="1120"/>
              <a:buNone/>
              <a:defRPr>
                <a:solidFill>
                  <a:srgbClr val="888888"/>
                </a:solidFill>
              </a:defRPr>
            </a:lvl3pPr>
            <a:lvl4pPr lvl="3" algn="ctr">
              <a:spcBef>
                <a:spcPts val="750"/>
              </a:spcBef>
              <a:spcAft>
                <a:spcPts val="0"/>
              </a:spcAft>
              <a:buSzPts val="960"/>
              <a:buNone/>
              <a:defRPr>
                <a:solidFill>
                  <a:srgbClr val="888888"/>
                </a:solidFill>
              </a:defRPr>
            </a:lvl4pPr>
            <a:lvl5pPr lvl="4" algn="ctr">
              <a:spcBef>
                <a:spcPts val="750"/>
              </a:spcBef>
              <a:spcAft>
                <a:spcPts val="0"/>
              </a:spcAft>
              <a:buSzPts val="960"/>
              <a:buNone/>
              <a:defRPr>
                <a:solidFill>
                  <a:srgbClr val="888888"/>
                </a:solidFill>
              </a:defRPr>
            </a:lvl5pPr>
            <a:lvl6pPr lvl="5" algn="ctr">
              <a:spcBef>
                <a:spcPts val="750"/>
              </a:spcBef>
              <a:spcAft>
                <a:spcPts val="0"/>
              </a:spcAft>
              <a:buSzPts val="960"/>
              <a:buNone/>
              <a:defRPr>
                <a:solidFill>
                  <a:srgbClr val="888888"/>
                </a:solidFill>
              </a:defRPr>
            </a:lvl6pPr>
            <a:lvl7pPr lvl="6" algn="ctr">
              <a:spcBef>
                <a:spcPts val="750"/>
              </a:spcBef>
              <a:spcAft>
                <a:spcPts val="0"/>
              </a:spcAft>
              <a:buSzPts val="960"/>
              <a:buNone/>
              <a:defRPr>
                <a:solidFill>
                  <a:srgbClr val="888888"/>
                </a:solidFill>
              </a:defRPr>
            </a:lvl7pPr>
            <a:lvl8pPr lvl="7" algn="ctr">
              <a:spcBef>
                <a:spcPts val="750"/>
              </a:spcBef>
              <a:spcAft>
                <a:spcPts val="0"/>
              </a:spcAft>
              <a:buSzPts val="960"/>
              <a:buNone/>
              <a:defRPr>
                <a:solidFill>
                  <a:srgbClr val="888888"/>
                </a:solidFill>
              </a:defRPr>
            </a:lvl8pPr>
            <a:lvl9pPr lvl="8" algn="ctr">
              <a:spcBef>
                <a:spcPts val="75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892" lvl="0" indent="-171446" algn="l">
              <a:spcBef>
                <a:spcPts val="750"/>
              </a:spcBef>
              <a:spcAft>
                <a:spcPts val="0"/>
              </a:spcAft>
              <a:buSzPts val="1440"/>
              <a:buNone/>
              <a:defRPr sz="1350">
                <a:solidFill>
                  <a:srgbClr val="3F3F3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93" name="Google Shape;93;p11"/>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98501"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342892" lvl="0" indent="-171446" algn="l">
              <a:spcBef>
                <a:spcPts val="750"/>
              </a:spcBef>
              <a:spcAft>
                <a:spcPts val="0"/>
              </a:spcAft>
              <a:buSzPts val="1280"/>
              <a:buFont typeface="Trebuchet MS"/>
              <a:buNone/>
              <a:defRPr sz="1200">
                <a:solidFill>
                  <a:srgbClr val="7F7F7F"/>
                </a:solidFill>
              </a:defRPr>
            </a:lvl1pPr>
            <a:lvl2pPr marL="685783" lvl="1" indent="-171446" algn="l">
              <a:spcBef>
                <a:spcPts val="750"/>
              </a:spcBef>
              <a:spcAft>
                <a:spcPts val="0"/>
              </a:spcAft>
              <a:buSzPts val="1280"/>
              <a:buFont typeface="Trebuchet MS"/>
              <a:buNone/>
              <a:defRPr/>
            </a:lvl2pPr>
            <a:lvl3pPr marL="1028675" lvl="2" indent="-171446" algn="l">
              <a:spcBef>
                <a:spcPts val="750"/>
              </a:spcBef>
              <a:spcAft>
                <a:spcPts val="0"/>
              </a:spcAft>
              <a:buSzPts val="1120"/>
              <a:buFont typeface="Trebuchet MS"/>
              <a:buNone/>
              <a:defRPr/>
            </a:lvl3pPr>
            <a:lvl4pPr marL="1371566" lvl="3" indent="-171446" algn="l">
              <a:spcBef>
                <a:spcPts val="750"/>
              </a:spcBef>
              <a:spcAft>
                <a:spcPts val="0"/>
              </a:spcAft>
              <a:buSzPts val="960"/>
              <a:buFont typeface="Trebuchet MS"/>
              <a:buNone/>
              <a:defRPr/>
            </a:lvl4pPr>
            <a:lvl5pPr marL="1714457" lvl="4" indent="-171446" algn="l">
              <a:spcBef>
                <a:spcPts val="750"/>
              </a:spcBef>
              <a:spcAft>
                <a:spcPts val="0"/>
              </a:spcAft>
              <a:buSzPts val="960"/>
              <a:buFont typeface="Trebuchet MS"/>
              <a:buNone/>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99" name="Google Shape;99;p12"/>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892" lvl="0" indent="-171446" algn="l">
              <a:spcBef>
                <a:spcPts val="750"/>
              </a:spcBef>
              <a:spcAft>
                <a:spcPts val="0"/>
              </a:spcAft>
              <a:buSzPts val="1440"/>
              <a:buNone/>
              <a:defRPr sz="1350">
                <a:solidFill>
                  <a:srgbClr val="3F3F3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100" name="Google Shape;100;p12"/>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
        <p:nvSpPr>
          <p:cNvPr id="103" name="Google Shape;103;p12"/>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en-IN" sz="6000" b="0" i="0" u="none" strike="noStrike" cap="none">
                <a:solidFill>
                  <a:srgbClr val="BFE471"/>
                </a:solidFill>
                <a:latin typeface="Arial"/>
                <a:ea typeface="Arial"/>
                <a:cs typeface="Arial"/>
                <a:sym typeface="Arial"/>
              </a:rPr>
              <a:t>“</a:t>
            </a:r>
            <a:endParaRPr sz="819"/>
          </a:p>
        </p:txBody>
      </p:sp>
      <p:sp>
        <p:nvSpPr>
          <p:cNvPr id="104" name="Google Shape;104;p12"/>
          <p:cNvSpPr txBox="1"/>
          <p:nvPr/>
        </p:nvSpPr>
        <p:spPr>
          <a:xfrm>
            <a:off x="6669758" y="2164918"/>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en-IN" sz="6000" b="0" i="0" u="none" strike="noStrike" cap="none">
                <a:solidFill>
                  <a:srgbClr val="BFE471"/>
                </a:solidFill>
                <a:latin typeface="Arial"/>
                <a:ea typeface="Arial"/>
                <a:cs typeface="Arial"/>
                <a:sym typeface="Arial"/>
              </a:rPr>
              <a:t>”</a:t>
            </a:r>
            <a:endParaRPr sz="135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1440"/>
              <a:buNone/>
              <a:defRPr sz="1350">
                <a:solidFill>
                  <a:srgbClr val="3F3F3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108" name="Google Shape;108;p13"/>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98501"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892" lvl="0" indent="-171446" algn="l">
              <a:spcBef>
                <a:spcPts val="750"/>
              </a:spcBef>
              <a:spcAft>
                <a:spcPts val="0"/>
              </a:spcAft>
              <a:buSzPts val="1920"/>
              <a:buFont typeface="Trebuchet MS"/>
              <a:buNone/>
              <a:defRPr sz="1800">
                <a:solidFill>
                  <a:srgbClr val="3F3F3F"/>
                </a:solidFill>
              </a:defRPr>
            </a:lvl1pPr>
            <a:lvl2pPr marL="685783" lvl="1" indent="-171446" algn="l">
              <a:spcBef>
                <a:spcPts val="750"/>
              </a:spcBef>
              <a:spcAft>
                <a:spcPts val="0"/>
              </a:spcAft>
              <a:buSzPts val="1280"/>
              <a:buFont typeface="Trebuchet MS"/>
              <a:buNone/>
              <a:defRPr/>
            </a:lvl2pPr>
            <a:lvl3pPr marL="1028675" lvl="2" indent="-171446" algn="l">
              <a:spcBef>
                <a:spcPts val="750"/>
              </a:spcBef>
              <a:spcAft>
                <a:spcPts val="0"/>
              </a:spcAft>
              <a:buSzPts val="1120"/>
              <a:buFont typeface="Trebuchet MS"/>
              <a:buNone/>
              <a:defRPr/>
            </a:lvl3pPr>
            <a:lvl4pPr marL="1371566" lvl="3" indent="-171446" algn="l">
              <a:spcBef>
                <a:spcPts val="750"/>
              </a:spcBef>
              <a:spcAft>
                <a:spcPts val="0"/>
              </a:spcAft>
              <a:buSzPts val="960"/>
              <a:buFont typeface="Trebuchet MS"/>
              <a:buNone/>
              <a:defRPr/>
            </a:lvl4pPr>
            <a:lvl5pPr marL="1714457" lvl="4" indent="-171446" algn="l">
              <a:spcBef>
                <a:spcPts val="750"/>
              </a:spcBef>
              <a:spcAft>
                <a:spcPts val="0"/>
              </a:spcAft>
              <a:buSzPts val="960"/>
              <a:buFont typeface="Trebuchet MS"/>
              <a:buNone/>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114" name="Google Shape;114;p14"/>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1440"/>
              <a:buNone/>
              <a:defRPr sz="1350">
                <a:solidFill>
                  <a:srgbClr val="7F7F7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115" name="Google Shape;115;p14"/>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
        <p:nvSpPr>
          <p:cNvPr id="118" name="Google Shape;118;p14"/>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en-IN" sz="6000" b="0" i="0" u="none" strike="noStrike" cap="none">
                <a:solidFill>
                  <a:srgbClr val="BFE471"/>
                </a:solidFill>
                <a:latin typeface="Arial"/>
                <a:ea typeface="Arial"/>
                <a:cs typeface="Arial"/>
                <a:sym typeface="Arial"/>
              </a:rPr>
              <a:t>“</a:t>
            </a:r>
            <a:endParaRPr sz="819"/>
          </a:p>
        </p:txBody>
      </p:sp>
      <p:sp>
        <p:nvSpPr>
          <p:cNvPr id="119" name="Google Shape;119;p14"/>
          <p:cNvSpPr txBox="1"/>
          <p:nvPr/>
        </p:nvSpPr>
        <p:spPr>
          <a:xfrm>
            <a:off x="6669758" y="2164918"/>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en-IN" sz="6000" b="0" i="0" u="none" strike="noStrike" cap="none">
                <a:solidFill>
                  <a:srgbClr val="BFE471"/>
                </a:solidFill>
                <a:latin typeface="Arial"/>
                <a:ea typeface="Arial"/>
                <a:cs typeface="Arial"/>
                <a:sym typeface="Arial"/>
              </a:rPr>
              <a:t>”</a:t>
            </a:r>
            <a:endParaRPr sz="819"/>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514351"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892" lvl="0" indent="-171446" algn="l">
              <a:spcBef>
                <a:spcPts val="750"/>
              </a:spcBef>
              <a:spcAft>
                <a:spcPts val="0"/>
              </a:spcAft>
              <a:buSzPts val="1920"/>
              <a:buFont typeface="Trebuchet MS"/>
              <a:buNone/>
              <a:defRPr sz="1800">
                <a:solidFill>
                  <a:schemeClr val="accent1"/>
                </a:solidFill>
              </a:defRPr>
            </a:lvl1pPr>
            <a:lvl2pPr marL="685783" lvl="1" indent="-171446" algn="l">
              <a:spcBef>
                <a:spcPts val="750"/>
              </a:spcBef>
              <a:spcAft>
                <a:spcPts val="0"/>
              </a:spcAft>
              <a:buSzPts val="1280"/>
              <a:buFont typeface="Trebuchet MS"/>
              <a:buNone/>
              <a:defRPr/>
            </a:lvl2pPr>
            <a:lvl3pPr marL="1028675" lvl="2" indent="-171446" algn="l">
              <a:spcBef>
                <a:spcPts val="750"/>
              </a:spcBef>
              <a:spcAft>
                <a:spcPts val="0"/>
              </a:spcAft>
              <a:buSzPts val="1120"/>
              <a:buFont typeface="Trebuchet MS"/>
              <a:buNone/>
              <a:defRPr/>
            </a:lvl3pPr>
            <a:lvl4pPr marL="1371566" lvl="3" indent="-171446" algn="l">
              <a:spcBef>
                <a:spcPts val="750"/>
              </a:spcBef>
              <a:spcAft>
                <a:spcPts val="0"/>
              </a:spcAft>
              <a:buSzPts val="960"/>
              <a:buFont typeface="Trebuchet MS"/>
              <a:buNone/>
              <a:defRPr/>
            </a:lvl4pPr>
            <a:lvl5pPr marL="1714457" lvl="4" indent="-171446" algn="l">
              <a:spcBef>
                <a:spcPts val="750"/>
              </a:spcBef>
              <a:spcAft>
                <a:spcPts val="0"/>
              </a:spcAft>
              <a:buSzPts val="960"/>
              <a:buFont typeface="Trebuchet MS"/>
              <a:buNone/>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123" name="Google Shape;123;p15"/>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1440"/>
              <a:buNone/>
              <a:defRPr sz="1350">
                <a:solidFill>
                  <a:srgbClr val="7F7F7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124" name="Google Shape;124;p15"/>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2276461" y="-148018"/>
            <a:ext cx="2910581" cy="6447501"/>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130" name="Google Shape;130;p16"/>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4495741" y="1937217"/>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186264" y="-221062"/>
            <a:ext cx="3938588" cy="5295113"/>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136" name="Google Shape;136;p17"/>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508001" y="1620442"/>
            <a:ext cx="6447501" cy="2910581"/>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42" name="Google Shape;42;p3"/>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1600"/>
              <a:buNone/>
              <a:defRPr sz="1500">
                <a:solidFill>
                  <a:srgbClr val="7F7F7F"/>
                </a:solidFill>
              </a:defRPr>
            </a:lvl1pPr>
            <a:lvl2pPr marL="685783" lvl="1" indent="-171446" algn="l">
              <a:spcBef>
                <a:spcPts val="750"/>
              </a:spcBef>
              <a:spcAft>
                <a:spcPts val="0"/>
              </a:spcAft>
              <a:buSzPts val="1440"/>
              <a:buNone/>
              <a:defRPr sz="1350">
                <a:solidFill>
                  <a:srgbClr val="888888"/>
                </a:solidFill>
              </a:defRPr>
            </a:lvl2pPr>
            <a:lvl3pPr marL="1028675" lvl="2" indent="-171446" algn="l">
              <a:spcBef>
                <a:spcPts val="750"/>
              </a:spcBef>
              <a:spcAft>
                <a:spcPts val="0"/>
              </a:spcAft>
              <a:buSzPts val="1280"/>
              <a:buNone/>
              <a:defRPr sz="1200">
                <a:solidFill>
                  <a:srgbClr val="888888"/>
                </a:solidFill>
              </a:defRPr>
            </a:lvl3pPr>
            <a:lvl4pPr marL="1371566" lvl="3" indent="-171446" algn="l">
              <a:spcBef>
                <a:spcPts val="750"/>
              </a:spcBef>
              <a:spcAft>
                <a:spcPts val="0"/>
              </a:spcAft>
              <a:buSzPts val="1120"/>
              <a:buNone/>
              <a:defRPr sz="1050">
                <a:solidFill>
                  <a:srgbClr val="888888"/>
                </a:solidFill>
              </a:defRPr>
            </a:lvl4pPr>
            <a:lvl5pPr marL="1714457" lvl="4" indent="-171446" algn="l">
              <a:spcBef>
                <a:spcPts val="750"/>
              </a:spcBef>
              <a:spcAft>
                <a:spcPts val="0"/>
              </a:spcAft>
              <a:buSzPts val="1120"/>
              <a:buNone/>
              <a:defRPr sz="1050">
                <a:solidFill>
                  <a:srgbClr val="888888"/>
                </a:solidFill>
              </a:defRPr>
            </a:lvl5pPr>
            <a:lvl6pPr marL="2057348" lvl="5" indent="-171446" algn="l">
              <a:spcBef>
                <a:spcPts val="750"/>
              </a:spcBef>
              <a:spcAft>
                <a:spcPts val="0"/>
              </a:spcAft>
              <a:buSzPts val="1120"/>
              <a:buNone/>
              <a:defRPr sz="1050">
                <a:solidFill>
                  <a:srgbClr val="888888"/>
                </a:solidFill>
              </a:defRPr>
            </a:lvl6pPr>
            <a:lvl7pPr marL="2400240" lvl="6" indent="-171446" algn="l">
              <a:spcBef>
                <a:spcPts val="750"/>
              </a:spcBef>
              <a:spcAft>
                <a:spcPts val="0"/>
              </a:spcAft>
              <a:buSzPts val="1120"/>
              <a:buNone/>
              <a:defRPr sz="1050">
                <a:solidFill>
                  <a:srgbClr val="888888"/>
                </a:solidFill>
              </a:defRPr>
            </a:lvl7pPr>
            <a:lvl8pPr marL="2743132" lvl="7" indent="-171446" algn="l">
              <a:spcBef>
                <a:spcPts val="750"/>
              </a:spcBef>
              <a:spcAft>
                <a:spcPts val="0"/>
              </a:spcAft>
              <a:buSzPts val="1120"/>
              <a:buNone/>
              <a:defRPr sz="1050">
                <a:solidFill>
                  <a:srgbClr val="888888"/>
                </a:solidFill>
              </a:defRPr>
            </a:lvl8pPr>
            <a:lvl9pPr marL="3086023" lvl="8" indent="-171446" algn="l">
              <a:spcBef>
                <a:spcPts val="750"/>
              </a:spcBef>
              <a:spcAft>
                <a:spcPts val="0"/>
              </a:spcAft>
              <a:buSzPts val="1120"/>
              <a:buNone/>
              <a:defRPr sz="1050">
                <a:solidFill>
                  <a:srgbClr val="888888"/>
                </a:solidFill>
              </a:defRPr>
            </a:lvl9pPr>
          </a:lstStyle>
          <a:p>
            <a:endParaRPr/>
          </a:p>
        </p:txBody>
      </p:sp>
      <p:sp>
        <p:nvSpPr>
          <p:cNvPr id="48" name="Google Shape;48;p4"/>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508002" y="1620443"/>
            <a:ext cx="3138026" cy="2910579"/>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54" name="Google Shape;54;p5"/>
          <p:cNvSpPr txBox="1">
            <a:spLocks noGrp="1"/>
          </p:cNvSpPr>
          <p:nvPr>
            <p:ph type="body" idx="2"/>
          </p:nvPr>
        </p:nvSpPr>
        <p:spPr>
          <a:xfrm>
            <a:off x="3817477" y="1620442"/>
            <a:ext cx="3138026" cy="2910581"/>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55" name="Google Shape;55;p5"/>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506810" y="1620737"/>
            <a:ext cx="3139217" cy="432197"/>
          </a:xfrm>
          <a:prstGeom prst="rect">
            <a:avLst/>
          </a:prstGeom>
          <a:noFill/>
          <a:ln>
            <a:noFill/>
          </a:ln>
        </p:spPr>
        <p:txBody>
          <a:bodyPr spcFirstLastPara="1" wrap="square" lIns="91425" tIns="45700" rIns="91425" bIns="45700" anchor="b" anchorCtr="0">
            <a:noAutofit/>
          </a:bodyPr>
          <a:lstStyle>
            <a:lvl1pPr marL="342892" lvl="0" indent="-171446" algn="l">
              <a:spcBef>
                <a:spcPts val="750"/>
              </a:spcBef>
              <a:spcAft>
                <a:spcPts val="0"/>
              </a:spcAft>
              <a:buSzPts val="1920"/>
              <a:buNone/>
              <a:defRPr sz="1800" b="0"/>
            </a:lvl1pPr>
            <a:lvl2pPr marL="685783" lvl="1" indent="-171446" algn="l">
              <a:spcBef>
                <a:spcPts val="750"/>
              </a:spcBef>
              <a:spcAft>
                <a:spcPts val="0"/>
              </a:spcAft>
              <a:buSzPts val="1600"/>
              <a:buNone/>
              <a:defRPr sz="1500" b="1"/>
            </a:lvl2pPr>
            <a:lvl3pPr marL="1028675" lvl="2" indent="-171446" algn="l">
              <a:spcBef>
                <a:spcPts val="750"/>
              </a:spcBef>
              <a:spcAft>
                <a:spcPts val="0"/>
              </a:spcAft>
              <a:buSzPts val="1440"/>
              <a:buNone/>
              <a:defRPr sz="1350" b="1"/>
            </a:lvl3pPr>
            <a:lvl4pPr marL="1371566" lvl="3" indent="-171446" algn="l">
              <a:spcBef>
                <a:spcPts val="750"/>
              </a:spcBef>
              <a:spcAft>
                <a:spcPts val="0"/>
              </a:spcAft>
              <a:buSzPts val="1280"/>
              <a:buNone/>
              <a:defRPr sz="1200" b="1"/>
            </a:lvl4pPr>
            <a:lvl5pPr marL="1714457" lvl="4" indent="-171446" algn="l">
              <a:spcBef>
                <a:spcPts val="750"/>
              </a:spcBef>
              <a:spcAft>
                <a:spcPts val="0"/>
              </a:spcAft>
              <a:buSzPts val="1280"/>
              <a:buNone/>
              <a:defRPr sz="1200" b="1"/>
            </a:lvl5pPr>
            <a:lvl6pPr marL="2057348" lvl="5" indent="-171446" algn="l">
              <a:spcBef>
                <a:spcPts val="750"/>
              </a:spcBef>
              <a:spcAft>
                <a:spcPts val="0"/>
              </a:spcAft>
              <a:buSzPts val="1280"/>
              <a:buNone/>
              <a:defRPr sz="1200" b="1"/>
            </a:lvl6pPr>
            <a:lvl7pPr marL="2400240" lvl="6" indent="-171446" algn="l">
              <a:spcBef>
                <a:spcPts val="750"/>
              </a:spcBef>
              <a:spcAft>
                <a:spcPts val="0"/>
              </a:spcAft>
              <a:buSzPts val="1280"/>
              <a:buNone/>
              <a:defRPr sz="1200" b="1"/>
            </a:lvl7pPr>
            <a:lvl8pPr marL="2743132" lvl="7" indent="-171446" algn="l">
              <a:spcBef>
                <a:spcPts val="750"/>
              </a:spcBef>
              <a:spcAft>
                <a:spcPts val="0"/>
              </a:spcAft>
              <a:buSzPts val="1280"/>
              <a:buNone/>
              <a:defRPr sz="1200" b="1"/>
            </a:lvl8pPr>
            <a:lvl9pPr marL="3086023" lvl="8" indent="-171446" algn="l">
              <a:spcBef>
                <a:spcPts val="750"/>
              </a:spcBef>
              <a:spcAft>
                <a:spcPts val="0"/>
              </a:spcAft>
              <a:buSzPts val="1280"/>
              <a:buNone/>
              <a:defRPr sz="1200" b="1"/>
            </a:lvl9pPr>
          </a:lstStyle>
          <a:p>
            <a:endParaRPr/>
          </a:p>
        </p:txBody>
      </p:sp>
      <p:sp>
        <p:nvSpPr>
          <p:cNvPr id="61" name="Google Shape;61;p6"/>
          <p:cNvSpPr txBox="1">
            <a:spLocks noGrp="1"/>
          </p:cNvSpPr>
          <p:nvPr>
            <p:ph type="body" idx="2"/>
          </p:nvPr>
        </p:nvSpPr>
        <p:spPr>
          <a:xfrm>
            <a:off x="506810" y="2052935"/>
            <a:ext cx="3139217" cy="2478088"/>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62" name="Google Shape;62;p6"/>
          <p:cNvSpPr txBox="1">
            <a:spLocks noGrp="1"/>
          </p:cNvSpPr>
          <p:nvPr>
            <p:ph type="body" idx="3"/>
          </p:nvPr>
        </p:nvSpPr>
        <p:spPr>
          <a:xfrm>
            <a:off x="3816288" y="1620737"/>
            <a:ext cx="3139214" cy="432197"/>
          </a:xfrm>
          <a:prstGeom prst="rect">
            <a:avLst/>
          </a:prstGeom>
          <a:noFill/>
          <a:ln>
            <a:noFill/>
          </a:ln>
        </p:spPr>
        <p:txBody>
          <a:bodyPr spcFirstLastPara="1" wrap="square" lIns="91425" tIns="45700" rIns="91425" bIns="45700" anchor="b" anchorCtr="0">
            <a:noAutofit/>
          </a:bodyPr>
          <a:lstStyle>
            <a:lvl1pPr marL="342892" lvl="0" indent="-171446" algn="l">
              <a:spcBef>
                <a:spcPts val="750"/>
              </a:spcBef>
              <a:spcAft>
                <a:spcPts val="0"/>
              </a:spcAft>
              <a:buSzPts val="1920"/>
              <a:buNone/>
              <a:defRPr sz="1800" b="0"/>
            </a:lvl1pPr>
            <a:lvl2pPr marL="685783" lvl="1" indent="-171446" algn="l">
              <a:spcBef>
                <a:spcPts val="750"/>
              </a:spcBef>
              <a:spcAft>
                <a:spcPts val="0"/>
              </a:spcAft>
              <a:buSzPts val="1600"/>
              <a:buNone/>
              <a:defRPr sz="1500" b="1"/>
            </a:lvl2pPr>
            <a:lvl3pPr marL="1028675" lvl="2" indent="-171446" algn="l">
              <a:spcBef>
                <a:spcPts val="750"/>
              </a:spcBef>
              <a:spcAft>
                <a:spcPts val="0"/>
              </a:spcAft>
              <a:buSzPts val="1440"/>
              <a:buNone/>
              <a:defRPr sz="1350" b="1"/>
            </a:lvl3pPr>
            <a:lvl4pPr marL="1371566" lvl="3" indent="-171446" algn="l">
              <a:spcBef>
                <a:spcPts val="750"/>
              </a:spcBef>
              <a:spcAft>
                <a:spcPts val="0"/>
              </a:spcAft>
              <a:buSzPts val="1280"/>
              <a:buNone/>
              <a:defRPr sz="1200" b="1"/>
            </a:lvl4pPr>
            <a:lvl5pPr marL="1714457" lvl="4" indent="-171446" algn="l">
              <a:spcBef>
                <a:spcPts val="750"/>
              </a:spcBef>
              <a:spcAft>
                <a:spcPts val="0"/>
              </a:spcAft>
              <a:buSzPts val="1280"/>
              <a:buNone/>
              <a:defRPr sz="1200" b="1"/>
            </a:lvl5pPr>
            <a:lvl6pPr marL="2057348" lvl="5" indent="-171446" algn="l">
              <a:spcBef>
                <a:spcPts val="750"/>
              </a:spcBef>
              <a:spcAft>
                <a:spcPts val="0"/>
              </a:spcAft>
              <a:buSzPts val="1280"/>
              <a:buNone/>
              <a:defRPr sz="1200" b="1"/>
            </a:lvl6pPr>
            <a:lvl7pPr marL="2400240" lvl="6" indent="-171446" algn="l">
              <a:spcBef>
                <a:spcPts val="750"/>
              </a:spcBef>
              <a:spcAft>
                <a:spcPts val="0"/>
              </a:spcAft>
              <a:buSzPts val="1280"/>
              <a:buNone/>
              <a:defRPr sz="1200" b="1"/>
            </a:lvl7pPr>
            <a:lvl8pPr marL="2743132" lvl="7" indent="-171446" algn="l">
              <a:spcBef>
                <a:spcPts val="750"/>
              </a:spcBef>
              <a:spcAft>
                <a:spcPts val="0"/>
              </a:spcAft>
              <a:buSzPts val="1280"/>
              <a:buNone/>
              <a:defRPr sz="1200" b="1"/>
            </a:lvl8pPr>
            <a:lvl9pPr marL="3086023" lvl="8" indent="-171446" algn="l">
              <a:spcBef>
                <a:spcPts val="750"/>
              </a:spcBef>
              <a:spcAft>
                <a:spcPts val="0"/>
              </a:spcAft>
              <a:buSzPts val="1280"/>
              <a:buNone/>
              <a:defRPr sz="1200" b="1"/>
            </a:lvl9pPr>
          </a:lstStyle>
          <a:p>
            <a:endParaRPr/>
          </a:p>
        </p:txBody>
      </p:sp>
      <p:sp>
        <p:nvSpPr>
          <p:cNvPr id="63" name="Google Shape;63;p6"/>
          <p:cNvSpPr txBox="1">
            <a:spLocks noGrp="1"/>
          </p:cNvSpPr>
          <p:nvPr>
            <p:ph type="body" idx="4"/>
          </p:nvPr>
        </p:nvSpPr>
        <p:spPr>
          <a:xfrm>
            <a:off x="3816289" y="2052935"/>
            <a:ext cx="3139213" cy="2478088"/>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64" name="Google Shape;64;p6"/>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3570347" y="386194"/>
            <a:ext cx="3385156" cy="4144828"/>
          </a:xfrm>
          <a:prstGeom prst="rect">
            <a:avLst/>
          </a:prstGeom>
          <a:noFill/>
          <a:ln>
            <a:noFill/>
          </a:ln>
        </p:spPr>
        <p:txBody>
          <a:bodyPr spcFirstLastPara="1" wrap="square" lIns="91425" tIns="45700" rIns="91425" bIns="45700" anchor="t" anchorCtr="0">
            <a:normAutofit/>
          </a:bodyPr>
          <a:lstStyle>
            <a:lvl1pPr marL="342892" lvl="0" indent="-240024" algn="l">
              <a:spcBef>
                <a:spcPts val="750"/>
              </a:spcBef>
              <a:spcAft>
                <a:spcPts val="0"/>
              </a:spcAft>
              <a:buSzPts val="1440"/>
              <a:buChar char="►"/>
              <a:defRPr/>
            </a:lvl1pPr>
            <a:lvl2pPr marL="685783" lvl="1" indent="-240024" algn="l">
              <a:spcBef>
                <a:spcPts val="750"/>
              </a:spcBef>
              <a:spcAft>
                <a:spcPts val="0"/>
              </a:spcAft>
              <a:buSzPts val="1440"/>
              <a:buChar char="►"/>
              <a:defRPr/>
            </a:lvl2pPr>
            <a:lvl3pPr marL="1028675" lvl="2" indent="-240023" algn="l">
              <a:spcBef>
                <a:spcPts val="750"/>
              </a:spcBef>
              <a:spcAft>
                <a:spcPts val="0"/>
              </a:spcAft>
              <a:buSzPts val="1440"/>
              <a:buChar char="►"/>
              <a:defRPr/>
            </a:lvl3pPr>
            <a:lvl4pPr marL="1371566" lvl="3" indent="-240023" algn="l">
              <a:spcBef>
                <a:spcPts val="750"/>
              </a:spcBef>
              <a:spcAft>
                <a:spcPts val="0"/>
              </a:spcAft>
              <a:buSzPts val="1440"/>
              <a:buChar char="►"/>
              <a:defRPr/>
            </a:lvl4pPr>
            <a:lvl5pPr marL="1714457" lvl="4" indent="-240023" algn="l">
              <a:spcBef>
                <a:spcPts val="750"/>
              </a:spcBef>
              <a:spcAft>
                <a:spcPts val="0"/>
              </a:spcAft>
              <a:buSzPts val="1440"/>
              <a:buChar char="►"/>
              <a:defRPr/>
            </a:lvl5pPr>
            <a:lvl6pPr marL="2057348" lvl="5" indent="-240023" algn="l">
              <a:spcBef>
                <a:spcPts val="750"/>
              </a:spcBef>
              <a:spcAft>
                <a:spcPts val="0"/>
              </a:spcAft>
              <a:buSzPts val="1440"/>
              <a:buChar char="►"/>
              <a:defRPr/>
            </a:lvl6pPr>
            <a:lvl7pPr marL="2400240" lvl="6" indent="-240023" algn="l">
              <a:spcBef>
                <a:spcPts val="750"/>
              </a:spcBef>
              <a:spcAft>
                <a:spcPts val="0"/>
              </a:spcAft>
              <a:buSzPts val="1440"/>
              <a:buChar char="►"/>
              <a:defRPr/>
            </a:lvl7pPr>
            <a:lvl8pPr marL="2743132" lvl="7" indent="-240024" algn="l">
              <a:spcBef>
                <a:spcPts val="750"/>
              </a:spcBef>
              <a:spcAft>
                <a:spcPts val="0"/>
              </a:spcAft>
              <a:buSzPts val="1440"/>
              <a:buChar char="►"/>
              <a:defRPr/>
            </a:lvl8pPr>
            <a:lvl9pPr marL="3086023" lvl="8" indent="-240024" algn="l">
              <a:spcBef>
                <a:spcPts val="750"/>
              </a:spcBef>
              <a:spcAft>
                <a:spcPts val="0"/>
              </a:spcAft>
              <a:buSzPts val="1440"/>
              <a:buChar char="►"/>
              <a:defRPr/>
            </a:lvl9pPr>
          </a:lstStyle>
          <a:p>
            <a:endParaRPr/>
          </a:p>
        </p:txBody>
      </p:sp>
      <p:sp>
        <p:nvSpPr>
          <p:cNvPr id="79" name="Google Shape;79;p9"/>
          <p:cNvSpPr txBox="1">
            <a:spLocks noGrp="1"/>
          </p:cNvSpPr>
          <p:nvPr>
            <p:ph type="body" idx="2"/>
          </p:nvPr>
        </p:nvSpPr>
        <p:spPr>
          <a:xfrm>
            <a:off x="508001" y="2082802"/>
            <a:ext cx="2890896" cy="1938338"/>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1120"/>
              <a:buNone/>
              <a:defRPr sz="1050"/>
            </a:lvl1pPr>
            <a:lvl2pPr marL="685783" lvl="1" indent="-171446" algn="l">
              <a:spcBef>
                <a:spcPts val="750"/>
              </a:spcBef>
              <a:spcAft>
                <a:spcPts val="0"/>
              </a:spcAft>
              <a:buSzPts val="1120"/>
              <a:buNone/>
              <a:defRPr sz="1050"/>
            </a:lvl2pPr>
            <a:lvl3pPr marL="1028675" lvl="2" indent="-171446" algn="l">
              <a:spcBef>
                <a:spcPts val="750"/>
              </a:spcBef>
              <a:spcAft>
                <a:spcPts val="0"/>
              </a:spcAft>
              <a:buSzPts val="960"/>
              <a:buNone/>
              <a:defRPr sz="900"/>
            </a:lvl3pPr>
            <a:lvl4pPr marL="1371566" lvl="3" indent="-171446" algn="l">
              <a:spcBef>
                <a:spcPts val="750"/>
              </a:spcBef>
              <a:spcAft>
                <a:spcPts val="0"/>
              </a:spcAft>
              <a:buSzPts val="800"/>
              <a:buNone/>
              <a:defRPr sz="750"/>
            </a:lvl4pPr>
            <a:lvl5pPr marL="1714457" lvl="4" indent="-171446" algn="l">
              <a:spcBef>
                <a:spcPts val="750"/>
              </a:spcBef>
              <a:spcAft>
                <a:spcPts val="0"/>
              </a:spcAft>
              <a:buSzPts val="800"/>
              <a:buNone/>
              <a:defRPr sz="750"/>
            </a:lvl5pPr>
            <a:lvl6pPr marL="2057348" lvl="5" indent="-171446" algn="l">
              <a:spcBef>
                <a:spcPts val="750"/>
              </a:spcBef>
              <a:spcAft>
                <a:spcPts val="0"/>
              </a:spcAft>
              <a:buSzPts val="800"/>
              <a:buNone/>
              <a:defRPr sz="750"/>
            </a:lvl6pPr>
            <a:lvl7pPr marL="2400240" lvl="6" indent="-171446" algn="l">
              <a:spcBef>
                <a:spcPts val="750"/>
              </a:spcBef>
              <a:spcAft>
                <a:spcPts val="0"/>
              </a:spcAft>
              <a:buSzPts val="800"/>
              <a:buNone/>
              <a:defRPr sz="750"/>
            </a:lvl7pPr>
            <a:lvl8pPr marL="2743132" lvl="7" indent="-171446" algn="l">
              <a:spcBef>
                <a:spcPts val="750"/>
              </a:spcBef>
              <a:spcAft>
                <a:spcPts val="0"/>
              </a:spcAft>
              <a:buSzPts val="800"/>
              <a:buNone/>
              <a:defRPr sz="750"/>
            </a:lvl8pPr>
            <a:lvl9pPr marL="3086023" lvl="8" indent="-171446" algn="l">
              <a:spcBef>
                <a:spcPts val="750"/>
              </a:spcBef>
              <a:spcAft>
                <a:spcPts val="0"/>
              </a:spcAft>
              <a:buSzPts val="800"/>
              <a:buNone/>
              <a:defRPr sz="750"/>
            </a:lvl9pPr>
          </a:lstStyle>
          <a:p>
            <a:endParaRPr/>
          </a:p>
        </p:txBody>
      </p:sp>
      <p:sp>
        <p:nvSpPr>
          <p:cNvPr id="80" name="Google Shape;80;p9"/>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2"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508001" y="457201"/>
            <a:ext cx="6447501" cy="2884289"/>
          </a:xfrm>
          <a:prstGeom prst="rect">
            <a:avLst/>
          </a:prstGeom>
          <a:noFill/>
          <a:ln>
            <a:noFill/>
          </a:ln>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508002" y="4025504"/>
            <a:ext cx="6447500" cy="505518"/>
          </a:xfrm>
          <a:prstGeom prst="rect">
            <a:avLst/>
          </a:prstGeom>
          <a:noFill/>
          <a:ln>
            <a:noFill/>
          </a:ln>
        </p:spPr>
        <p:txBody>
          <a:bodyPr spcFirstLastPara="1" wrap="square" lIns="91425" tIns="45700" rIns="91425" bIns="45700" anchor="t" anchorCtr="0">
            <a:normAutofit/>
          </a:bodyPr>
          <a:lstStyle>
            <a:lvl1pPr marL="342892" lvl="0" indent="-171446" algn="l">
              <a:spcBef>
                <a:spcPts val="750"/>
              </a:spcBef>
              <a:spcAft>
                <a:spcPts val="0"/>
              </a:spcAft>
              <a:buSzPts val="960"/>
              <a:buNone/>
              <a:defRPr sz="900"/>
            </a:lvl1pPr>
            <a:lvl2pPr marL="685783" lvl="1" indent="-171446" algn="l">
              <a:spcBef>
                <a:spcPts val="750"/>
              </a:spcBef>
              <a:spcAft>
                <a:spcPts val="0"/>
              </a:spcAft>
              <a:buSzPts val="960"/>
              <a:buNone/>
              <a:defRPr sz="900"/>
            </a:lvl2pPr>
            <a:lvl3pPr marL="1028675" lvl="2" indent="-171446" algn="l">
              <a:spcBef>
                <a:spcPts val="750"/>
              </a:spcBef>
              <a:spcAft>
                <a:spcPts val="0"/>
              </a:spcAft>
              <a:buSzPts val="800"/>
              <a:buNone/>
              <a:defRPr sz="750"/>
            </a:lvl3pPr>
            <a:lvl4pPr marL="1371566" lvl="3" indent="-171446" algn="l">
              <a:spcBef>
                <a:spcPts val="750"/>
              </a:spcBef>
              <a:spcAft>
                <a:spcPts val="0"/>
              </a:spcAft>
              <a:buSzPts val="720"/>
              <a:buNone/>
              <a:defRPr sz="675"/>
            </a:lvl4pPr>
            <a:lvl5pPr marL="1714457" lvl="4" indent="-171446" algn="l">
              <a:spcBef>
                <a:spcPts val="750"/>
              </a:spcBef>
              <a:spcAft>
                <a:spcPts val="0"/>
              </a:spcAft>
              <a:buSzPts val="720"/>
              <a:buNone/>
              <a:defRPr sz="675"/>
            </a:lvl5pPr>
            <a:lvl6pPr marL="2057348" lvl="5" indent="-171446" algn="l">
              <a:spcBef>
                <a:spcPts val="750"/>
              </a:spcBef>
              <a:spcAft>
                <a:spcPts val="0"/>
              </a:spcAft>
              <a:buSzPts val="720"/>
              <a:buNone/>
              <a:defRPr sz="675"/>
            </a:lvl6pPr>
            <a:lvl7pPr marL="2400240" lvl="6" indent="-171446" algn="l">
              <a:spcBef>
                <a:spcPts val="750"/>
              </a:spcBef>
              <a:spcAft>
                <a:spcPts val="0"/>
              </a:spcAft>
              <a:buSzPts val="720"/>
              <a:buNone/>
              <a:defRPr sz="675"/>
            </a:lvl7pPr>
            <a:lvl8pPr marL="2743132" lvl="7" indent="-171446" algn="l">
              <a:spcBef>
                <a:spcPts val="750"/>
              </a:spcBef>
              <a:spcAft>
                <a:spcPts val="0"/>
              </a:spcAft>
              <a:buSzPts val="720"/>
              <a:buNone/>
              <a:defRPr sz="675"/>
            </a:lvl8pPr>
            <a:lvl9pPr marL="3086023" lvl="8" indent="-171446" algn="l">
              <a:spcBef>
                <a:spcPts val="750"/>
              </a:spcBef>
              <a:spcAft>
                <a:spcPts val="0"/>
              </a:spcAft>
              <a:buSzPts val="720"/>
              <a:buNone/>
              <a:defRPr sz="675"/>
            </a:lvl9pPr>
          </a:lstStyle>
          <a:p>
            <a:endParaRPr/>
          </a:p>
        </p:txBody>
      </p:sp>
      <p:sp>
        <p:nvSpPr>
          <p:cNvPr id="87" name="Google Shape;87;p10"/>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19"/>
            </a:p>
          </p:txBody>
        </p:sp>
      </p:grpSp>
      <p:sp>
        <p:nvSpPr>
          <p:cNvPr id="17" name="Google Shape;17;p1"/>
          <p:cNvSpPr txBox="1">
            <a:spLocks noGrp="1"/>
          </p:cNvSpPr>
          <p:nvPr>
            <p:ph type="title"/>
          </p:nvPr>
        </p:nvSpPr>
        <p:spPr>
          <a:xfrm>
            <a:off x="508001" y="457201"/>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1" y="1620442"/>
            <a:ext cx="6447501" cy="2910581"/>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3"/>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1" y="4531023"/>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9" y="4531023"/>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675" b="0" i="0" u="none" strike="noStrike" cap="none">
                <a:solidFill>
                  <a:schemeClr val="accent1"/>
                </a:solidFill>
                <a:latin typeface="Trebuchet MS"/>
                <a:ea typeface="Trebuchet MS"/>
                <a:cs typeface="Trebuchet MS"/>
                <a:sym typeface="Trebuchet MS"/>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subTitle" idx="1"/>
          </p:nvPr>
        </p:nvSpPr>
        <p:spPr>
          <a:xfrm>
            <a:off x="1130300" y="3038125"/>
            <a:ext cx="5825202" cy="822674"/>
          </a:xfrm>
          <a:prstGeom prst="rect">
            <a:avLst/>
          </a:prstGeom>
          <a:noFill/>
          <a:ln>
            <a:noFill/>
          </a:ln>
        </p:spPr>
        <p:txBody>
          <a:bodyPr spcFirstLastPara="1" wrap="square" lIns="68569" tIns="34275" rIns="68569" bIns="34275" anchor="t" anchorCtr="0">
            <a:normAutofit/>
          </a:bodyPr>
          <a:lstStyle/>
          <a:p>
            <a:pPr marL="0" indent="0">
              <a:spcBef>
                <a:spcPts val="0"/>
              </a:spcBef>
            </a:pPr>
            <a:r>
              <a:rPr lang="en-IN"/>
              <a:t>Team 4</a:t>
            </a:r>
            <a:endParaRPr/>
          </a:p>
        </p:txBody>
      </p:sp>
      <p:sp>
        <p:nvSpPr>
          <p:cNvPr id="144" name="Google Shape;144;p18"/>
          <p:cNvSpPr txBox="1">
            <a:spLocks noGrp="1"/>
          </p:cNvSpPr>
          <p:nvPr>
            <p:ph type="ctrTitle"/>
          </p:nvPr>
        </p:nvSpPr>
        <p:spPr>
          <a:xfrm>
            <a:off x="1130300" y="1803401"/>
            <a:ext cx="5825202" cy="1234727"/>
          </a:xfrm>
          <a:prstGeom prst="rect">
            <a:avLst/>
          </a:prstGeom>
          <a:noFill/>
          <a:ln>
            <a:noFill/>
          </a:ln>
        </p:spPr>
        <p:txBody>
          <a:bodyPr spcFirstLastPara="1" wrap="square" lIns="68569" tIns="34275" rIns="68569" bIns="34275" anchor="b" anchorCtr="0">
            <a:noAutofit/>
          </a:bodyPr>
          <a:lstStyle/>
          <a:p>
            <a:r>
              <a:rPr lang="en-IN"/>
              <a:t>NLP Review 1</a:t>
            </a:r>
            <a:endParaRPr/>
          </a:p>
        </p:txBody>
      </p:sp>
      <p:graphicFrame>
        <p:nvGraphicFramePr>
          <p:cNvPr id="145" name="Google Shape;145;p18"/>
          <p:cNvGraphicFramePr/>
          <p:nvPr>
            <p:extLst>
              <p:ext uri="{D42A27DB-BD31-4B8C-83A1-F6EECF244321}">
                <p14:modId xmlns:p14="http://schemas.microsoft.com/office/powerpoint/2010/main" val="179742812"/>
              </p:ext>
            </p:extLst>
          </p:nvPr>
        </p:nvGraphicFramePr>
        <p:xfrm>
          <a:off x="3766242" y="3464194"/>
          <a:ext cx="3265038" cy="1631328"/>
        </p:xfrm>
        <a:graphic>
          <a:graphicData uri="http://schemas.openxmlformats.org/drawingml/2006/table">
            <a:tbl>
              <a:tblPr>
                <a:noFill/>
                <a:tableStyleId>{F7FFEFE3-F2C2-45A7-B609-4245D8921DBA}</a:tableStyleId>
              </a:tblPr>
              <a:tblGrid>
                <a:gridCol w="1834418">
                  <a:extLst>
                    <a:ext uri="{9D8B030D-6E8A-4147-A177-3AD203B41FA5}">
                      <a16:colId xmlns:a16="http://schemas.microsoft.com/office/drawing/2014/main" val="20000"/>
                    </a:ext>
                  </a:extLst>
                </a:gridCol>
                <a:gridCol w="1430620">
                  <a:extLst>
                    <a:ext uri="{9D8B030D-6E8A-4147-A177-3AD203B41FA5}">
                      <a16:colId xmlns:a16="http://schemas.microsoft.com/office/drawing/2014/main" val="20001"/>
                    </a:ext>
                  </a:extLst>
                </a:gridCol>
              </a:tblGrid>
              <a:tr h="543776">
                <a:tc>
                  <a:txBody>
                    <a:bodyPr/>
                    <a:lstStyle/>
                    <a:p>
                      <a:pPr marL="0" lvl="0" indent="0" algn="l" rtl="0">
                        <a:spcBef>
                          <a:spcPts val="0"/>
                        </a:spcBef>
                        <a:spcAft>
                          <a:spcPts val="0"/>
                        </a:spcAft>
                        <a:buNone/>
                      </a:pPr>
                      <a:r>
                        <a:rPr lang="en-IN" sz="1400">
                          <a:solidFill>
                            <a:srgbClr val="7F7F7F"/>
                          </a:solidFill>
                          <a:latin typeface="Trebuchet MS"/>
                          <a:ea typeface="Trebuchet MS"/>
                          <a:cs typeface="Trebuchet MS"/>
                          <a:sym typeface="Trebuchet MS"/>
                        </a:rPr>
                        <a:t>Afzal Mukhtar</a:t>
                      </a:r>
                      <a:endParaRPr sz="140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IN" sz="1400">
                          <a:solidFill>
                            <a:srgbClr val="7F7F7F"/>
                          </a:solidFill>
                          <a:latin typeface="Trebuchet MS"/>
                          <a:ea typeface="Trebuchet MS"/>
                          <a:cs typeface="Trebuchet MS"/>
                          <a:sym typeface="Trebuchet MS"/>
                        </a:rPr>
                        <a:t>PES2201800675</a:t>
                      </a:r>
                      <a:endParaRPr sz="140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43776">
                <a:tc>
                  <a:txBody>
                    <a:bodyPr/>
                    <a:lstStyle/>
                    <a:p>
                      <a:pPr marL="0" lvl="0" indent="0" algn="l" rtl="0">
                        <a:spcBef>
                          <a:spcPts val="0"/>
                        </a:spcBef>
                        <a:spcAft>
                          <a:spcPts val="0"/>
                        </a:spcAft>
                        <a:buNone/>
                      </a:pPr>
                      <a:r>
                        <a:rPr lang="en-IN" sz="1400">
                          <a:solidFill>
                            <a:srgbClr val="7F7F7F"/>
                          </a:solidFill>
                          <a:latin typeface="Trebuchet MS"/>
                          <a:ea typeface="Trebuchet MS"/>
                          <a:cs typeface="Trebuchet MS"/>
                          <a:sym typeface="Trebuchet MS"/>
                        </a:rPr>
                        <a:t>Hritika Rahul Mehta</a:t>
                      </a:r>
                      <a:endParaRPr sz="140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IN" sz="1400" dirty="0">
                          <a:solidFill>
                            <a:srgbClr val="7F7F7F"/>
                          </a:solidFill>
                          <a:latin typeface="Trebuchet MS"/>
                          <a:ea typeface="Trebuchet MS"/>
                          <a:cs typeface="Trebuchet MS"/>
                          <a:sym typeface="Trebuchet MS"/>
                        </a:rPr>
                        <a:t>PES2201800024</a:t>
                      </a:r>
                      <a:endParaRPr sz="1400" dirty="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43776">
                <a:tc>
                  <a:txBody>
                    <a:bodyPr/>
                    <a:lstStyle/>
                    <a:p>
                      <a:pPr marL="0" lvl="0" indent="0" algn="l" rtl="0">
                        <a:spcBef>
                          <a:spcPts val="0"/>
                        </a:spcBef>
                        <a:spcAft>
                          <a:spcPts val="0"/>
                        </a:spcAft>
                        <a:buNone/>
                      </a:pPr>
                      <a:r>
                        <a:rPr lang="en-IN" sz="1400">
                          <a:solidFill>
                            <a:srgbClr val="7F7F7F"/>
                          </a:solidFill>
                          <a:latin typeface="Trebuchet MS"/>
                          <a:ea typeface="Trebuchet MS"/>
                          <a:cs typeface="Trebuchet MS"/>
                          <a:sym typeface="Trebuchet MS"/>
                        </a:rPr>
                        <a:t>Farheen Zehra</a:t>
                      </a:r>
                      <a:endParaRPr sz="140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IN" sz="1400" dirty="0">
                          <a:solidFill>
                            <a:srgbClr val="7F7F7F"/>
                          </a:solidFill>
                          <a:latin typeface="Trebuchet MS"/>
                          <a:ea typeface="Trebuchet MS"/>
                          <a:cs typeface="Trebuchet MS"/>
                          <a:sym typeface="Trebuchet MS"/>
                        </a:rPr>
                        <a:t>PES2201800651</a:t>
                      </a:r>
                      <a:endParaRPr sz="1400" dirty="0">
                        <a:solidFill>
                          <a:srgbClr val="7F7F7F"/>
                        </a:solidFill>
                        <a:latin typeface="Trebuchet MS"/>
                        <a:ea typeface="Trebuchet MS"/>
                        <a:cs typeface="Trebuchet MS"/>
                        <a:sym typeface="Trebuchet MS"/>
                      </a:endParaRPr>
                    </a:p>
                  </a:txBody>
                  <a:tcPr marL="68569" marR="68569" marT="68569" marB="68569">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body" idx="1"/>
          </p:nvPr>
        </p:nvSpPr>
        <p:spPr>
          <a:xfrm>
            <a:off x="437869" y="1116451"/>
            <a:ext cx="6447600" cy="1351575"/>
          </a:xfrm>
          <a:prstGeom prst="rect">
            <a:avLst/>
          </a:prstGeom>
          <a:noFill/>
          <a:ln>
            <a:noFill/>
          </a:ln>
        </p:spPr>
        <p:txBody>
          <a:bodyPr spcFirstLastPara="1" wrap="square" lIns="68569" tIns="34275" rIns="68569" bIns="34275" anchor="t" anchorCtr="0">
            <a:normAutofit fontScale="85000" lnSpcReduction="20000"/>
          </a:bodyPr>
          <a:lstStyle/>
          <a:p>
            <a:r>
              <a:rPr lang="en-IN" b="1"/>
              <a:t>Advantages - </a:t>
            </a:r>
            <a:r>
              <a:rPr lang="en-IN"/>
              <a:t>This model is good in maintaining the context and doesn’t face issues with long sentence generation.</a:t>
            </a:r>
            <a:endParaRPr/>
          </a:p>
          <a:p>
            <a:pPr>
              <a:spcAft>
                <a:spcPts val="750"/>
              </a:spcAft>
            </a:pPr>
            <a:r>
              <a:rPr lang="en-IN" b="1"/>
              <a:t>Disadvantages - </a:t>
            </a:r>
            <a:r>
              <a:rPr lang="en-IN"/>
              <a:t>This model drops its performance if the BOW size increases. Even though it reduces the KL-vanishing problem, the performance to be in context reduces.</a:t>
            </a:r>
            <a:endParaRPr b="1"/>
          </a:p>
        </p:txBody>
      </p:sp>
      <p:sp>
        <p:nvSpPr>
          <p:cNvPr id="199" name="Google Shape;199;p27"/>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body" idx="1"/>
          </p:nvPr>
        </p:nvSpPr>
        <p:spPr>
          <a:xfrm>
            <a:off x="311250" y="1124231"/>
            <a:ext cx="7407900" cy="3676950"/>
          </a:xfrm>
          <a:prstGeom prst="rect">
            <a:avLst/>
          </a:prstGeom>
          <a:noFill/>
          <a:ln>
            <a:noFill/>
          </a:ln>
        </p:spPr>
        <p:txBody>
          <a:bodyPr spcFirstLastPara="1" wrap="square" lIns="68569" tIns="34275" rIns="68569" bIns="34275" anchor="t" anchorCtr="0">
            <a:normAutofit fontScale="85000" lnSpcReduction="10000"/>
          </a:bodyPr>
          <a:lstStyle/>
          <a:p>
            <a:pPr>
              <a:spcBef>
                <a:spcPts val="0"/>
              </a:spcBef>
            </a:pPr>
            <a:r>
              <a:rPr lang="en-IN" b="1"/>
              <a:t>Published in</a:t>
            </a:r>
            <a:r>
              <a:rPr lang="en-IN"/>
              <a:t>- </a:t>
            </a:r>
            <a:r>
              <a:rPr lang="en-IN">
                <a:solidFill>
                  <a:srgbClr val="000000"/>
                </a:solidFill>
              </a:rPr>
              <a:t>2016 IEEE/WIC/ACM International Conference on Web Intelligence</a:t>
            </a:r>
            <a:endParaRPr>
              <a:solidFill>
                <a:srgbClr val="000000"/>
              </a:solidFill>
            </a:endParaRPr>
          </a:p>
          <a:p>
            <a:r>
              <a:rPr lang="en-IN" b="1"/>
              <a:t>Title - </a:t>
            </a:r>
            <a:r>
              <a:rPr lang="en-IN">
                <a:solidFill>
                  <a:srgbClr val="000000"/>
                </a:solidFill>
              </a:rPr>
              <a:t>Automatic Generation of Restaurant Reviews with LSTM-RNN</a:t>
            </a:r>
            <a:endParaRPr b="1">
              <a:solidFill>
                <a:srgbClr val="000000"/>
              </a:solidFill>
            </a:endParaRPr>
          </a:p>
          <a:p>
            <a:r>
              <a:rPr lang="en-IN" b="1"/>
              <a:t>Authors - </a:t>
            </a:r>
            <a:r>
              <a:rPr lang="en-IN">
                <a:solidFill>
                  <a:srgbClr val="000000"/>
                </a:solidFill>
              </a:rPr>
              <a:t>Alberto Bartoli, Andrea De Lorenzo, Eric Medvet, Dennis Morello, Fabiano Tarlao</a:t>
            </a:r>
            <a:endParaRPr>
              <a:solidFill>
                <a:srgbClr val="000000"/>
              </a:solidFill>
            </a:endParaRPr>
          </a:p>
          <a:p>
            <a:r>
              <a:rPr lang="en-IN" b="1"/>
              <a:t>Description - </a:t>
            </a:r>
            <a:r>
              <a:rPr lang="en-IN" sz="1275">
                <a:solidFill>
                  <a:schemeClr val="dk1"/>
                </a:solidFill>
              </a:rPr>
              <a:t>The paper demonstrates the generation of machine generated reviews which are different from genuine reviews</a:t>
            </a:r>
            <a:r>
              <a:rPr lang="en-IN" sz="1275" b="1"/>
              <a:t>. </a:t>
            </a:r>
            <a:r>
              <a:rPr lang="en-IN" sz="1275">
                <a:solidFill>
                  <a:srgbClr val="000000"/>
                </a:solidFill>
              </a:rPr>
              <a:t>The paper describes related work to generate text using ANN and RNN and their disadvantages like higher computational cost.</a:t>
            </a:r>
            <a:r>
              <a:rPr lang="en-IN" sz="1275">
                <a:solidFill>
                  <a:schemeClr val="dk1"/>
                </a:solidFill>
              </a:rPr>
              <a:t>The dataset collected is composed of 2,169,264 reviews distributed over 66,700 restaurants.</a:t>
            </a:r>
            <a:endParaRPr sz="1275">
              <a:solidFill>
                <a:schemeClr val="dk1"/>
              </a:solidFill>
            </a:endParaRPr>
          </a:p>
          <a:p>
            <a:pPr indent="0">
              <a:spcAft>
                <a:spcPts val="750"/>
              </a:spcAft>
              <a:buNone/>
            </a:pPr>
            <a:r>
              <a:rPr lang="en-IN" sz="1275">
                <a:solidFill>
                  <a:srgbClr val="000000"/>
                </a:solidFill>
              </a:rPr>
              <a:t>They proposed a method to generate reviews given a restaurant category and rating. Their method involves 3 steps: (i) a generative phase based on a LSTM character-level recurrent neural network [They first train the network to predict the probability of the next token for a fixed-length sequence of tokens given as input—a token being a single character] (ii) a category classification phase [using Naives Bayes classifier] and (iii) a rating classification phase [pick similar sentences and assign a random R].</a:t>
            </a:r>
            <a:r>
              <a:rPr lang="en-IN" sz="1275">
                <a:solidFill>
                  <a:schemeClr val="dk1"/>
                </a:solidFill>
              </a:rPr>
              <a:t> </a:t>
            </a:r>
            <a:r>
              <a:rPr lang="en-IN" sz="1275">
                <a:solidFill>
                  <a:srgbClr val="000000"/>
                </a:solidFill>
              </a:rPr>
              <a:t>Two methods of evaluation used- extrinsic evaluation to assess the ability of fake reviews generated to influence the decision of a user. [Forms were set up-with name,categories,reviews(at least one fake and one genuine) of the restaurant]. Intrinsic evaluation to evaluate the ability of a human user to discriminate between genuine and generated reviews.[Forms with name of restaurant and 5 reviews were tested against 39 users]. The results show that about 30% of reviews generated using their method are considered useful by human users.</a:t>
            </a:r>
            <a:endParaRPr sz="1275">
              <a:solidFill>
                <a:srgbClr val="000000"/>
              </a:solidFill>
            </a:endParaRPr>
          </a:p>
        </p:txBody>
      </p:sp>
      <p:sp>
        <p:nvSpPr>
          <p:cNvPr id="205" name="Google Shape;205;p28"/>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body" idx="1"/>
          </p:nvPr>
        </p:nvSpPr>
        <p:spPr>
          <a:xfrm>
            <a:off x="437869" y="1116451"/>
            <a:ext cx="6447600" cy="3902625"/>
          </a:xfrm>
          <a:prstGeom prst="rect">
            <a:avLst/>
          </a:prstGeom>
          <a:noFill/>
          <a:ln>
            <a:noFill/>
          </a:ln>
        </p:spPr>
        <p:txBody>
          <a:bodyPr spcFirstLastPara="1" wrap="square" lIns="68569" tIns="34275" rIns="68569" bIns="34275" anchor="t" anchorCtr="0">
            <a:normAutofit fontScale="70000" lnSpcReduction="20000"/>
          </a:bodyPr>
          <a:lstStyle/>
          <a:p>
            <a:pPr indent="-247346">
              <a:buSzPct val="100000"/>
            </a:pPr>
            <a:r>
              <a:rPr lang="en-IN" sz="1913" b="1"/>
              <a:t>Advantages - </a:t>
            </a:r>
            <a:endParaRPr sz="1913" b="1"/>
          </a:p>
          <a:p>
            <a:pPr indent="-247346">
              <a:buClr>
                <a:srgbClr val="000000"/>
              </a:buClr>
              <a:buSzPct val="100000"/>
              <a:buChar char="➔"/>
            </a:pPr>
            <a:r>
              <a:rPr lang="en-IN" sz="1913">
                <a:solidFill>
                  <a:srgbClr val="000000"/>
                </a:solidFill>
              </a:rPr>
              <a:t>The model used is LSTM which solves the problem of long term dependencies i.e. vanishing gradient. </a:t>
            </a:r>
            <a:endParaRPr sz="1913">
              <a:solidFill>
                <a:srgbClr val="000000"/>
              </a:solidFill>
            </a:endParaRPr>
          </a:p>
          <a:p>
            <a:pPr indent="-247346">
              <a:spcBef>
                <a:spcPts val="0"/>
              </a:spcBef>
              <a:buClr>
                <a:srgbClr val="000000"/>
              </a:buClr>
              <a:buSzPct val="100000"/>
              <a:buChar char="➔"/>
            </a:pPr>
            <a:r>
              <a:rPr lang="en-IN" sz="1913">
                <a:solidFill>
                  <a:srgbClr val="000000"/>
                </a:solidFill>
              </a:rPr>
              <a:t>The authors claim that no other paper exists for automatic generation of product reviews.</a:t>
            </a:r>
            <a:endParaRPr sz="1913">
              <a:solidFill>
                <a:srgbClr val="000000"/>
              </a:solidFill>
            </a:endParaRPr>
          </a:p>
          <a:p>
            <a:pPr indent="-247346">
              <a:spcBef>
                <a:spcPts val="0"/>
              </a:spcBef>
              <a:buClr>
                <a:srgbClr val="000000"/>
              </a:buClr>
              <a:buSzPct val="100000"/>
              <a:buChar char="➔"/>
            </a:pPr>
            <a:r>
              <a:rPr lang="en-IN" sz="1913">
                <a:solidFill>
                  <a:srgbClr val="000000"/>
                </a:solidFill>
              </a:rPr>
              <a:t>The authors try to involve human users for evaluation who could better assess their decision than a machine.</a:t>
            </a:r>
            <a:endParaRPr sz="1913">
              <a:solidFill>
                <a:srgbClr val="000000"/>
              </a:solidFill>
            </a:endParaRPr>
          </a:p>
          <a:p>
            <a:pPr indent="-247346">
              <a:spcBef>
                <a:spcPts val="0"/>
              </a:spcBef>
              <a:buClr>
                <a:srgbClr val="000000"/>
              </a:buClr>
              <a:buSzPct val="100000"/>
              <a:buChar char="➔"/>
            </a:pPr>
            <a:r>
              <a:rPr lang="en-IN" sz="1913">
                <a:solidFill>
                  <a:srgbClr val="000000"/>
                </a:solidFill>
              </a:rPr>
              <a:t>A diverse dataset distributed over thousands of restaurants is used.</a:t>
            </a:r>
            <a:endParaRPr sz="1913">
              <a:solidFill>
                <a:srgbClr val="000000"/>
              </a:solidFill>
            </a:endParaRPr>
          </a:p>
          <a:p>
            <a:pPr marL="0" indent="0">
              <a:buNone/>
            </a:pPr>
            <a:endParaRPr sz="1913">
              <a:solidFill>
                <a:srgbClr val="000000"/>
              </a:solidFill>
            </a:endParaRPr>
          </a:p>
          <a:p>
            <a:pPr indent="-247346">
              <a:buSzPct val="100000"/>
            </a:pPr>
            <a:r>
              <a:rPr lang="en-IN" sz="1913" b="1"/>
              <a:t>Disadvantages - </a:t>
            </a:r>
            <a:endParaRPr sz="1913" b="1"/>
          </a:p>
          <a:p>
            <a:pPr indent="-247346">
              <a:buClr>
                <a:schemeClr val="dk1"/>
              </a:buClr>
              <a:buSzPct val="100000"/>
              <a:buChar char="➔"/>
            </a:pPr>
            <a:r>
              <a:rPr lang="en-IN" sz="1913">
                <a:solidFill>
                  <a:schemeClr val="dk1"/>
                </a:solidFill>
              </a:rPr>
              <a:t>Naive Bayes classifier ( for classification of type) indicates strong independent assumptions only- 1-grams, 2-grams and 3-grams words are considered. Instead a generative model can be used.</a:t>
            </a:r>
            <a:endParaRPr sz="1913">
              <a:solidFill>
                <a:schemeClr val="dk1"/>
              </a:solidFill>
            </a:endParaRPr>
          </a:p>
          <a:p>
            <a:pPr indent="-247346">
              <a:spcBef>
                <a:spcPts val="0"/>
              </a:spcBef>
              <a:buClr>
                <a:schemeClr val="dk1"/>
              </a:buClr>
              <a:buSzPct val="100000"/>
              <a:buChar char="➔"/>
            </a:pPr>
            <a:r>
              <a:rPr lang="en-IN" sz="1913">
                <a:solidFill>
                  <a:schemeClr val="dk1"/>
                </a:solidFill>
              </a:rPr>
              <a:t>The number of users considered for evaluation is less. Decisions may vary if a larger sample of users was considered.</a:t>
            </a:r>
            <a:endParaRPr sz="1913">
              <a:solidFill>
                <a:schemeClr val="dk1"/>
              </a:solidFill>
            </a:endParaRPr>
          </a:p>
          <a:p>
            <a:pPr indent="-247346">
              <a:spcBef>
                <a:spcPts val="0"/>
              </a:spcBef>
              <a:buClr>
                <a:schemeClr val="dk1"/>
              </a:buClr>
              <a:buSzPct val="100000"/>
              <a:buChar char="➔"/>
            </a:pPr>
            <a:r>
              <a:rPr lang="en-IN" sz="1913">
                <a:solidFill>
                  <a:schemeClr val="dk1"/>
                </a:solidFill>
              </a:rPr>
              <a:t>The authors focus only on generation of textual content of reviews.They could have considered generating reviews using other features like user activities.</a:t>
            </a:r>
            <a:endParaRPr sz="1913">
              <a:solidFill>
                <a:schemeClr val="dk1"/>
              </a:solidFill>
            </a:endParaRPr>
          </a:p>
          <a:p>
            <a:pPr indent="-247346">
              <a:spcBef>
                <a:spcPts val="0"/>
              </a:spcBef>
              <a:buClr>
                <a:schemeClr val="dk1"/>
              </a:buClr>
              <a:buSzPct val="100000"/>
              <a:buChar char="➔"/>
            </a:pPr>
            <a:r>
              <a:rPr lang="en-IN" sz="1913">
                <a:solidFill>
                  <a:schemeClr val="dk1"/>
                </a:solidFill>
              </a:rPr>
              <a:t>Ratings are assigned randomly to machine generated reviews.</a:t>
            </a:r>
            <a:endParaRPr sz="1913">
              <a:solidFill>
                <a:schemeClr val="dk1"/>
              </a:solidFill>
            </a:endParaRPr>
          </a:p>
          <a:p>
            <a:pPr indent="0">
              <a:buNone/>
            </a:pPr>
            <a:endParaRPr sz="1125">
              <a:solidFill>
                <a:schemeClr val="dk1"/>
              </a:solidFill>
            </a:endParaRPr>
          </a:p>
          <a:p>
            <a:pPr indent="0">
              <a:buNone/>
            </a:pPr>
            <a:endParaRPr sz="1125">
              <a:solidFill>
                <a:schemeClr val="dk1"/>
              </a:solidFill>
            </a:endParaRPr>
          </a:p>
          <a:p>
            <a:pPr indent="0">
              <a:buNone/>
            </a:pPr>
            <a:endParaRPr sz="1125">
              <a:solidFill>
                <a:schemeClr val="dk1"/>
              </a:solidFill>
            </a:endParaRPr>
          </a:p>
          <a:p>
            <a:pPr indent="0">
              <a:spcAft>
                <a:spcPts val="750"/>
              </a:spcAft>
              <a:buNone/>
            </a:pPr>
            <a:endParaRPr b="1"/>
          </a:p>
        </p:txBody>
      </p:sp>
      <p:sp>
        <p:nvSpPr>
          <p:cNvPr id="211" name="Google Shape;211;p29"/>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508001" y="457201"/>
            <a:ext cx="6447600" cy="990675"/>
          </a:xfrm>
          <a:prstGeom prst="rect">
            <a:avLst/>
          </a:prstGeom>
        </p:spPr>
        <p:txBody>
          <a:bodyPr spcFirstLastPara="1" wrap="square" lIns="68569" tIns="34275" rIns="68569" bIns="34275" anchor="t" anchorCtr="0">
            <a:normAutofit/>
          </a:bodyPr>
          <a:lstStyle/>
          <a:p>
            <a:r>
              <a:rPr lang="en-IN"/>
              <a:t>Demonstration</a:t>
            </a:r>
            <a:endParaRPr/>
          </a:p>
        </p:txBody>
      </p:sp>
      <p:sp>
        <p:nvSpPr>
          <p:cNvPr id="217" name="Google Shape;217;p30"/>
          <p:cNvSpPr txBox="1">
            <a:spLocks noGrp="1"/>
          </p:cNvSpPr>
          <p:nvPr>
            <p:ph type="body" idx="1"/>
          </p:nvPr>
        </p:nvSpPr>
        <p:spPr>
          <a:xfrm>
            <a:off x="508001" y="1620442"/>
            <a:ext cx="6447600" cy="2910600"/>
          </a:xfrm>
          <a:prstGeom prst="rect">
            <a:avLst/>
          </a:prstGeom>
        </p:spPr>
        <p:txBody>
          <a:bodyPr spcFirstLastPara="1" wrap="square" lIns="68569" tIns="34275" rIns="68569" bIns="34275" anchor="t" anchorCtr="0">
            <a:normAutofit/>
          </a:bodyPr>
          <a:lstStyle/>
          <a:p>
            <a:pPr marL="0" indent="0">
              <a:buNone/>
            </a:pPr>
            <a:r>
              <a:rPr lang="en-IN"/>
              <a:t>We will demonstrate the following:</a:t>
            </a:r>
            <a:endParaRPr/>
          </a:p>
          <a:p>
            <a:r>
              <a:rPr lang="en-IN"/>
              <a:t>Data Gathering</a:t>
            </a:r>
            <a:endParaRPr/>
          </a:p>
          <a:p>
            <a:pPr>
              <a:spcBef>
                <a:spcPts val="0"/>
              </a:spcBef>
            </a:pPr>
            <a:r>
              <a:rPr lang="en-IN"/>
              <a:t>Data Cleaning</a:t>
            </a:r>
            <a:endParaRPr/>
          </a:p>
          <a:p>
            <a:pPr>
              <a:spcBef>
                <a:spcPts val="0"/>
              </a:spcBef>
            </a:pPr>
            <a:r>
              <a:rPr lang="en-IN"/>
              <a:t>Exploratory Data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508001" y="457201"/>
            <a:ext cx="6447600" cy="990675"/>
          </a:xfrm>
          <a:prstGeom prst="rect">
            <a:avLst/>
          </a:prstGeom>
        </p:spPr>
        <p:txBody>
          <a:bodyPr spcFirstLastPara="1" wrap="square" lIns="68569" tIns="34275" rIns="68569" bIns="34275" anchor="t" anchorCtr="0">
            <a:normAutofit/>
          </a:bodyPr>
          <a:lstStyle/>
          <a:p>
            <a:r>
              <a:rPr lang="en-IN"/>
              <a:t>Contributions</a:t>
            </a:r>
            <a:endParaRPr/>
          </a:p>
        </p:txBody>
      </p:sp>
      <p:graphicFrame>
        <p:nvGraphicFramePr>
          <p:cNvPr id="223" name="Google Shape;223;p31"/>
          <p:cNvGraphicFramePr/>
          <p:nvPr/>
        </p:nvGraphicFramePr>
        <p:xfrm>
          <a:off x="507994" y="1447875"/>
          <a:ext cx="6671420" cy="1085806"/>
        </p:xfrm>
        <a:graphic>
          <a:graphicData uri="http://schemas.openxmlformats.org/drawingml/2006/table">
            <a:tbl>
              <a:tblPr>
                <a:noFill/>
                <a:tableStyleId>{F7FFEFE3-F2C2-45A7-B609-4245D8921DBA}</a:tableStyleId>
              </a:tblPr>
              <a:tblGrid>
                <a:gridCol w="1940663">
                  <a:extLst>
                    <a:ext uri="{9D8B030D-6E8A-4147-A177-3AD203B41FA5}">
                      <a16:colId xmlns:a16="http://schemas.microsoft.com/office/drawing/2014/main" val="20000"/>
                    </a:ext>
                  </a:extLst>
                </a:gridCol>
                <a:gridCol w="2027194">
                  <a:extLst>
                    <a:ext uri="{9D8B030D-6E8A-4147-A177-3AD203B41FA5}">
                      <a16:colId xmlns:a16="http://schemas.microsoft.com/office/drawing/2014/main" val="20001"/>
                    </a:ext>
                  </a:extLst>
                </a:gridCol>
                <a:gridCol w="2703563">
                  <a:extLst>
                    <a:ext uri="{9D8B030D-6E8A-4147-A177-3AD203B41FA5}">
                      <a16:colId xmlns:a16="http://schemas.microsoft.com/office/drawing/2014/main" val="20002"/>
                    </a:ext>
                  </a:extLst>
                </a:gridCol>
              </a:tblGrid>
              <a:tr h="354308">
                <a:tc>
                  <a:txBody>
                    <a:bodyPr/>
                    <a:lstStyle/>
                    <a:p>
                      <a:pPr marL="0" lvl="0" indent="0" algn="ctr" rtl="0">
                        <a:spcBef>
                          <a:spcPts val="0"/>
                        </a:spcBef>
                        <a:spcAft>
                          <a:spcPts val="0"/>
                        </a:spcAft>
                        <a:buNone/>
                      </a:pPr>
                      <a:r>
                        <a:rPr lang="en-IN" sz="1400" b="1"/>
                        <a:t>Cleaning - Pass 1</a:t>
                      </a:r>
                      <a:endParaRPr sz="1400" b="1"/>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IN" sz="1400" b="1"/>
                        <a:t>Cleaning - Pass 2</a:t>
                      </a:r>
                      <a:endParaRPr sz="1400" b="1"/>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IN" sz="1400" b="1"/>
                        <a:t>Final Dataset &amp; Visualization</a:t>
                      </a:r>
                      <a:endParaRPr sz="1400" b="1"/>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731498">
                <a:tc>
                  <a:txBody>
                    <a:bodyPr/>
                    <a:lstStyle/>
                    <a:p>
                      <a:pPr marL="0" lvl="0" indent="0" algn="ctr" rtl="0">
                        <a:spcBef>
                          <a:spcPts val="0"/>
                        </a:spcBef>
                        <a:spcAft>
                          <a:spcPts val="0"/>
                        </a:spcAft>
                        <a:buClr>
                          <a:schemeClr val="dk1"/>
                        </a:buClr>
                        <a:buSzPts val="1100"/>
                        <a:buFont typeface="Arial"/>
                        <a:buNone/>
                      </a:pPr>
                      <a:r>
                        <a:rPr lang="en-IN" sz="1300">
                          <a:solidFill>
                            <a:schemeClr val="dk1"/>
                          </a:solidFill>
                        </a:rPr>
                        <a:t>Afzal Mukhtar</a:t>
                      </a:r>
                      <a:endParaRPr sz="1300"/>
                    </a:p>
                    <a:p>
                      <a:pPr marL="0" lvl="0" indent="0" algn="ctr" rtl="0">
                        <a:spcBef>
                          <a:spcPts val="0"/>
                        </a:spcBef>
                        <a:spcAft>
                          <a:spcPts val="0"/>
                        </a:spcAft>
                        <a:buNone/>
                      </a:pPr>
                      <a:r>
                        <a:rPr lang="en-IN" sz="1300"/>
                        <a:t>Farheen Zehra</a:t>
                      </a:r>
                      <a:endParaRPr sz="1300"/>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IN" sz="1300"/>
                        <a:t>Afzal Mukhtar</a:t>
                      </a:r>
                      <a:br>
                        <a:rPr lang="en-IN" sz="1300"/>
                      </a:br>
                      <a:r>
                        <a:rPr lang="en-IN" sz="1300"/>
                        <a:t>Hritika Rahul Mehta</a:t>
                      </a:r>
                      <a:br>
                        <a:rPr lang="en-IN" sz="1300"/>
                      </a:br>
                      <a:r>
                        <a:rPr lang="en-IN" sz="1300"/>
                        <a:t>Farheen Zehra</a:t>
                      </a:r>
                      <a:endParaRPr sz="1300"/>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IN" sz="1300"/>
                        <a:t>Afzal Mukhtar</a:t>
                      </a:r>
                      <a:br>
                        <a:rPr lang="en-IN" sz="1300"/>
                      </a:br>
                      <a:r>
                        <a:rPr lang="en-IN" sz="1300"/>
                        <a:t>Hritika Rahul Mehta</a:t>
                      </a:r>
                      <a:endParaRPr sz="1300"/>
                    </a:p>
                  </a:txBody>
                  <a:tcPr marL="68569" marR="68569" marT="68569" marB="68569"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ctrTitle"/>
          </p:nvPr>
        </p:nvSpPr>
        <p:spPr>
          <a:xfrm>
            <a:off x="1130300" y="1803401"/>
            <a:ext cx="5825250" cy="1234800"/>
          </a:xfrm>
          <a:prstGeom prst="rect">
            <a:avLst/>
          </a:prstGeom>
        </p:spPr>
        <p:txBody>
          <a:bodyPr spcFirstLastPara="1" wrap="square" lIns="68569" tIns="34275" rIns="68569" bIns="34275" anchor="b" anchorCtr="0">
            <a:noAutofit/>
          </a:bodyPr>
          <a:lstStyle/>
          <a:p>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507994" y="457200"/>
            <a:ext cx="6447600" cy="563850"/>
          </a:xfrm>
          <a:prstGeom prst="rect">
            <a:avLst/>
          </a:prstGeom>
        </p:spPr>
        <p:txBody>
          <a:bodyPr spcFirstLastPara="1" wrap="square" lIns="68569" tIns="34275" rIns="68569" bIns="34275" anchor="t" anchorCtr="0">
            <a:normAutofit/>
          </a:bodyPr>
          <a:lstStyle/>
          <a:p>
            <a:r>
              <a:rPr lang="en-IN"/>
              <a:t>Problem statement</a:t>
            </a:r>
            <a:endParaRPr/>
          </a:p>
        </p:txBody>
      </p:sp>
      <p:sp>
        <p:nvSpPr>
          <p:cNvPr id="151" name="Google Shape;151;p19"/>
          <p:cNvSpPr txBox="1">
            <a:spLocks noGrp="1"/>
          </p:cNvSpPr>
          <p:nvPr>
            <p:ph type="body" idx="1"/>
          </p:nvPr>
        </p:nvSpPr>
        <p:spPr>
          <a:xfrm>
            <a:off x="507994" y="1620446"/>
            <a:ext cx="6447600" cy="1170225"/>
          </a:xfrm>
          <a:prstGeom prst="rect">
            <a:avLst/>
          </a:prstGeom>
        </p:spPr>
        <p:txBody>
          <a:bodyPr spcFirstLastPara="1" wrap="square" lIns="68569" tIns="34275" rIns="68569" bIns="34275" anchor="t" anchorCtr="0">
            <a:normAutofit/>
          </a:bodyPr>
          <a:lstStyle/>
          <a:p>
            <a:pPr marL="0" indent="0">
              <a:buNone/>
            </a:pPr>
            <a:r>
              <a:rPr lang="en-IN"/>
              <a:t>Our problem statement is to “Analyse a comedian’s transcript and produce a similar script”.</a:t>
            </a:r>
            <a:endParaRPr/>
          </a:p>
          <a:p>
            <a:pPr marL="0" indent="0">
              <a:buNone/>
            </a:pPr>
            <a:r>
              <a:rPr lang="en-IN"/>
              <a:t>Text Generation in our main goal for this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437813" y="340951"/>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1</a:t>
            </a:r>
            <a:endParaRPr/>
          </a:p>
        </p:txBody>
      </p:sp>
      <p:sp>
        <p:nvSpPr>
          <p:cNvPr id="157" name="Google Shape;157;p20"/>
          <p:cNvSpPr txBox="1">
            <a:spLocks noGrp="1"/>
          </p:cNvSpPr>
          <p:nvPr>
            <p:ph type="body" idx="1"/>
          </p:nvPr>
        </p:nvSpPr>
        <p:spPr>
          <a:xfrm>
            <a:off x="437813" y="1405050"/>
            <a:ext cx="6447600" cy="3397500"/>
          </a:xfrm>
          <a:prstGeom prst="rect">
            <a:avLst/>
          </a:prstGeom>
          <a:noFill/>
          <a:ln>
            <a:noFill/>
          </a:ln>
        </p:spPr>
        <p:txBody>
          <a:bodyPr spcFirstLastPara="1" wrap="square" lIns="68569" tIns="34275" rIns="68569" bIns="34275" anchor="t" anchorCtr="0">
            <a:normAutofit fontScale="85000" lnSpcReduction="20000"/>
          </a:bodyPr>
          <a:lstStyle/>
          <a:p>
            <a:pPr marL="257168" indent="-257168">
              <a:spcBef>
                <a:spcPts val="0"/>
              </a:spcBef>
            </a:pPr>
            <a:r>
              <a:rPr lang="en-IN" b="1"/>
              <a:t>Published in</a:t>
            </a:r>
            <a:r>
              <a:rPr lang="en-IN"/>
              <a:t> Elsevier 2018</a:t>
            </a:r>
            <a:endParaRPr/>
          </a:p>
          <a:p>
            <a:pPr marL="257168" indent="-257168"/>
            <a:r>
              <a:rPr lang="en-IN" b="1"/>
              <a:t>Title -</a:t>
            </a:r>
            <a:r>
              <a:rPr lang="en-IN"/>
              <a:t> Customizable text generation via conditional text generative adversarial network</a:t>
            </a:r>
            <a:endParaRPr/>
          </a:p>
          <a:p>
            <a:pPr marL="257168" indent="-257168"/>
            <a:r>
              <a:rPr lang="en-IN" b="1"/>
              <a:t>Authors - </a:t>
            </a:r>
            <a:r>
              <a:rPr lang="en-IN"/>
              <a:t>Jinyin Chen, Yangyang Wu, Chengyu Jia, Haibin Zheng, Guohan Huang</a:t>
            </a:r>
            <a:endParaRPr/>
          </a:p>
          <a:p>
            <a:pPr marL="257168" indent="-257168"/>
            <a:r>
              <a:rPr lang="en-IN" b="1"/>
              <a:t>Description - </a:t>
            </a:r>
            <a:r>
              <a:rPr lang="en-IN"/>
              <a:t>In this paper they propose a conditional text generative adversarial network(CTGAN) in which emotion label is taken as an input to specify the output text using variable length text generation. The CTGAN model has two modules - 𝜃 parameterised conditional generator and 𝝓 parameterised conditional discriminator. The initial texts generated by the CTGAN are modified to further match the real scene by an automatic word replacement strategy that extracts keywords like nouns from the training texts. To test the effectiveness of the model several datasets like the Yelp restaurant reviews and Amazon review dataset were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body" idx="1"/>
          </p:nvPr>
        </p:nvSpPr>
        <p:spPr>
          <a:xfrm>
            <a:off x="437866" y="1170523"/>
            <a:ext cx="6447600" cy="3199050"/>
          </a:xfrm>
          <a:prstGeom prst="rect">
            <a:avLst/>
          </a:prstGeom>
          <a:noFill/>
          <a:ln>
            <a:noFill/>
          </a:ln>
        </p:spPr>
        <p:txBody>
          <a:bodyPr spcFirstLastPara="1" wrap="square" lIns="68569" tIns="34275" rIns="68569" bIns="34275" anchor="t" anchorCtr="0">
            <a:normAutofit fontScale="85000" lnSpcReduction="10000"/>
          </a:bodyPr>
          <a:lstStyle/>
          <a:p>
            <a:pPr marL="257168" indent="-262313">
              <a:spcBef>
                <a:spcPts val="0"/>
              </a:spcBef>
            </a:pPr>
            <a:r>
              <a:rPr lang="en-IN" b="1"/>
              <a:t>Advantages -</a:t>
            </a:r>
            <a:r>
              <a:rPr lang="en-IN"/>
              <a:t>  There are many text generation methods which have been proposed like Markov chains and RNN but they are plagued with challenges to output a variable length text or a text different from the input sentence. The model mentioned in this paper overcomes the above hurdles.They have used two evaluation metrics which can broadly be classified into statistic based evaluation metrics and unstatistic based evaluation metrics. Based on these metrics the performance of the proposed CTGAN model is tested against other model like Markov Chain and Seq2Seq models and the given model performs better than all the other models considered.</a:t>
            </a:r>
            <a:endParaRPr/>
          </a:p>
          <a:p>
            <a:pPr marL="257168" indent="-262313"/>
            <a:r>
              <a:rPr lang="en-IN" b="1"/>
              <a:t>Disadvantages - </a:t>
            </a:r>
            <a:r>
              <a:rPr lang="en-IN"/>
              <a:t> When using a mixed evaluation metric to evaluate various text generators they came to a conclusion that text generated by the CTGAN is most difficult to be identified.</a:t>
            </a:r>
            <a:endParaRPr/>
          </a:p>
        </p:txBody>
      </p:sp>
      <p:sp>
        <p:nvSpPr>
          <p:cNvPr id="163" name="Google Shape;163;p21"/>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body" idx="1"/>
          </p:nvPr>
        </p:nvSpPr>
        <p:spPr>
          <a:xfrm>
            <a:off x="437922" y="1170517"/>
            <a:ext cx="6447600" cy="2910600"/>
          </a:xfrm>
          <a:prstGeom prst="rect">
            <a:avLst/>
          </a:prstGeom>
          <a:noFill/>
          <a:ln>
            <a:noFill/>
          </a:ln>
        </p:spPr>
        <p:txBody>
          <a:bodyPr spcFirstLastPara="1" wrap="square" lIns="68569" tIns="34275" rIns="68569" bIns="34275" anchor="t" anchorCtr="0">
            <a:normAutofit fontScale="70000" lnSpcReduction="20000"/>
          </a:bodyPr>
          <a:lstStyle/>
          <a:p>
            <a:pPr marL="257168" indent="-278170">
              <a:spcBef>
                <a:spcPts val="0"/>
              </a:spcBef>
              <a:buSzPct val="100000"/>
            </a:pPr>
            <a:r>
              <a:rPr lang="en-IN" b="1"/>
              <a:t>Published in</a:t>
            </a:r>
            <a:r>
              <a:rPr lang="en-IN"/>
              <a:t> ACM 2016</a:t>
            </a:r>
            <a:endParaRPr/>
          </a:p>
          <a:p>
            <a:pPr marL="257168" indent="-278170">
              <a:buSzPct val="100000"/>
            </a:pPr>
            <a:r>
              <a:rPr lang="en-IN" b="1"/>
              <a:t>Title -</a:t>
            </a:r>
            <a:r>
              <a:rPr lang="en-IN"/>
              <a:t> Smart Reply: Automated Response Suggestion for Email(Reference of paper 1)  </a:t>
            </a:r>
            <a:endParaRPr/>
          </a:p>
          <a:p>
            <a:pPr marL="257168" indent="-278170">
              <a:buSzPct val="100000"/>
            </a:pPr>
            <a:r>
              <a:rPr lang="en-IN" b="1"/>
              <a:t>Authors - </a:t>
            </a:r>
            <a:r>
              <a:rPr lang="en-IN"/>
              <a:t>Anjuli Kannan, Tobias Kaufmann, Karol Kurach, Andrew Tomkins, László Lukács, Vivek Ramavajjala, Sujith Ravi, Balint Miklos, Marina Ganea, Greg Corrado, Peter Young</a:t>
            </a:r>
            <a:endParaRPr/>
          </a:p>
          <a:p>
            <a:pPr marL="257168" indent="-278170">
              <a:buSzPct val="100000"/>
            </a:pPr>
            <a:r>
              <a:rPr lang="en-IN" b="1"/>
              <a:t>Description - </a:t>
            </a:r>
            <a:r>
              <a:rPr lang="en-IN"/>
              <a:t>In this paper a new end-to-end approach for automatically replying to emails is described. The system proposed generates semantically diverse replies that are accessible by a single tap. This method is being used in Gmail as of now. A large scale deep learning network was used which contained LSTMs.The triggering module is the entry point into the Smart reply framework .It helps identify if an email can have short replies, a few exceptions include open ended emails and promotional emails. Data preprocessing methods include language detection(non english emails are discarded),tokenization,sentence segmentation,normalization and quotation removal.</a:t>
            </a:r>
            <a:endParaRPr/>
          </a:p>
        </p:txBody>
      </p:sp>
      <p:sp>
        <p:nvSpPr>
          <p:cNvPr id="169" name="Google Shape;169;p22"/>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body" idx="1"/>
          </p:nvPr>
        </p:nvSpPr>
        <p:spPr>
          <a:xfrm>
            <a:off x="437922" y="1170517"/>
            <a:ext cx="6447600" cy="2910600"/>
          </a:xfrm>
          <a:prstGeom prst="rect">
            <a:avLst/>
          </a:prstGeom>
          <a:noFill/>
          <a:ln>
            <a:noFill/>
          </a:ln>
        </p:spPr>
        <p:txBody>
          <a:bodyPr spcFirstLastPara="1" wrap="square" lIns="68569" tIns="34275" rIns="68569" bIns="34275" anchor="t" anchorCtr="0">
            <a:normAutofit fontScale="85000" lnSpcReduction="20000"/>
          </a:bodyPr>
          <a:lstStyle/>
          <a:p>
            <a:pPr marL="257168" indent="-262313">
              <a:spcBef>
                <a:spcPts val="0"/>
              </a:spcBef>
            </a:pPr>
            <a:r>
              <a:rPr lang="en-IN" b="1"/>
              <a:t>Advantages -  </a:t>
            </a:r>
            <a:r>
              <a:rPr lang="en-IN"/>
              <a:t>This paper introduced a new method for semantic clustering of user-generated content which requires a less amount of labelled data.Email,being one of the most popular modes of communication has led to an overload in the inbox of every individual. The given system helps suggest automated,short replies to users. Replies suggested by this model have an inherent diversity which leads to increased usage.</a:t>
            </a:r>
            <a:endParaRPr/>
          </a:p>
          <a:p>
            <a:pPr marL="257168" indent="-262313"/>
            <a:r>
              <a:rPr lang="en-IN" b="1"/>
              <a:t>Disadvantages - </a:t>
            </a:r>
            <a:r>
              <a:rPr lang="en-IN"/>
              <a:t>Every user sees only one response of an intent. An intent is a cluster of responses that convey a particular emotion. LSTMs which are an important component of this model have a strong tendency towards positive responses. In order to overcome this sometimes two passes of the LSTM must be done. Given that 10% of mobile responses utilise this system we can conclude that it is not widely used.</a:t>
            </a:r>
            <a:endParaRPr/>
          </a:p>
        </p:txBody>
      </p:sp>
      <p:sp>
        <p:nvSpPr>
          <p:cNvPr id="175" name="Google Shape;175;p23"/>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3</a:t>
            </a:r>
            <a:endParaRPr/>
          </a:p>
        </p:txBody>
      </p:sp>
      <p:sp>
        <p:nvSpPr>
          <p:cNvPr id="181" name="Google Shape;181;p24"/>
          <p:cNvSpPr txBox="1">
            <a:spLocks noGrp="1"/>
          </p:cNvSpPr>
          <p:nvPr>
            <p:ph type="body" idx="1"/>
          </p:nvPr>
        </p:nvSpPr>
        <p:spPr>
          <a:xfrm>
            <a:off x="437869" y="1116451"/>
            <a:ext cx="6447600" cy="2979675"/>
          </a:xfrm>
          <a:prstGeom prst="rect">
            <a:avLst/>
          </a:prstGeom>
          <a:noFill/>
          <a:ln>
            <a:noFill/>
          </a:ln>
        </p:spPr>
        <p:txBody>
          <a:bodyPr spcFirstLastPara="1" wrap="square" lIns="68569" tIns="34275" rIns="68569" bIns="34275" anchor="t" anchorCtr="0">
            <a:normAutofit fontScale="77500" lnSpcReduction="20000"/>
          </a:bodyPr>
          <a:lstStyle/>
          <a:p>
            <a:r>
              <a:rPr lang="en-IN" b="1"/>
              <a:t>Published in</a:t>
            </a:r>
            <a:r>
              <a:rPr lang="en-IN"/>
              <a:t> ACM 2020</a:t>
            </a:r>
            <a:endParaRPr/>
          </a:p>
          <a:p>
            <a:r>
              <a:rPr lang="en-IN" b="1"/>
              <a:t>Title - </a:t>
            </a:r>
            <a:r>
              <a:rPr lang="en-IN"/>
              <a:t>Diversity regularised auto encoders</a:t>
            </a:r>
            <a:endParaRPr/>
          </a:p>
          <a:p>
            <a:r>
              <a:rPr lang="en-IN" b="1"/>
              <a:t>Authors - </a:t>
            </a:r>
            <a:r>
              <a:rPr lang="en-IN"/>
              <a:t>Hyeseon Ko, Junhyuk Lee, Jinhong Kim, Jongwuk Lee, Hyunjung Shim</a:t>
            </a:r>
            <a:endParaRPr/>
          </a:p>
          <a:p>
            <a:pPr>
              <a:spcAft>
                <a:spcPts val="750"/>
              </a:spcAft>
            </a:pPr>
            <a:r>
              <a:rPr lang="en-IN" b="1"/>
              <a:t>Description - </a:t>
            </a:r>
            <a:r>
              <a:rPr lang="en-IN"/>
              <a:t>The authors propose a new powerful text generation model in their paper, called Diversity Regularised Autoencoders. They talk about the other autoencoders that exist already and point out the issues they face. In Variation-Autoencoders has a challenge of collapsing posterior loss, which is also known as the Kullback-Leibler vanishing problem. The training is aimed at minimizing reconstruction loss. The authors have used the WGAN-GP approach to improve the training stability of the GAN and thereby improving the quality of the text generated. The noise injection strategy is applied to the encoder.The authors take four cases of noise injection – insertion, deletion, substitution, and masking.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body" idx="1"/>
          </p:nvPr>
        </p:nvSpPr>
        <p:spPr>
          <a:xfrm>
            <a:off x="437869" y="1116451"/>
            <a:ext cx="6447600" cy="2059425"/>
          </a:xfrm>
          <a:prstGeom prst="rect">
            <a:avLst/>
          </a:prstGeom>
          <a:noFill/>
          <a:ln>
            <a:noFill/>
          </a:ln>
        </p:spPr>
        <p:txBody>
          <a:bodyPr spcFirstLastPara="1" wrap="square" lIns="68569" tIns="34275" rIns="68569" bIns="34275" anchor="t" anchorCtr="0">
            <a:normAutofit fontScale="85000" lnSpcReduction="20000"/>
          </a:bodyPr>
          <a:lstStyle/>
          <a:p>
            <a:r>
              <a:rPr lang="en-IN" b="1"/>
              <a:t>Advantages - </a:t>
            </a:r>
            <a:r>
              <a:rPr lang="en-IN"/>
              <a:t>This paper modifies the existing model, which enhances the diverse nature of texts that are generated. The model maintains the readability and the grammar on noise injection, thereby it learns to correct grammar along with the training procedure too.</a:t>
            </a:r>
            <a:endParaRPr b="1"/>
          </a:p>
          <a:p>
            <a:pPr>
              <a:spcAft>
                <a:spcPts val="750"/>
              </a:spcAft>
            </a:pPr>
            <a:r>
              <a:rPr lang="en-IN" b="1"/>
              <a:t>Disadvantages - </a:t>
            </a:r>
            <a:r>
              <a:rPr lang="en-IN"/>
              <a:t>The model doesn’t have any drawbacks per se, but in real life, the text is usually repeated a few times. The diversity in the model is great for learning the grammar and producing natural-looking texts, but too much diversity is not common in a normal text.</a:t>
            </a:r>
            <a:endParaRPr b="1"/>
          </a:p>
        </p:txBody>
      </p:sp>
      <p:sp>
        <p:nvSpPr>
          <p:cNvPr id="187" name="Google Shape;187;p25"/>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body" idx="1"/>
          </p:nvPr>
        </p:nvSpPr>
        <p:spPr>
          <a:xfrm>
            <a:off x="437869" y="1116450"/>
            <a:ext cx="6447600" cy="3530250"/>
          </a:xfrm>
          <a:prstGeom prst="rect">
            <a:avLst/>
          </a:prstGeom>
          <a:noFill/>
          <a:ln>
            <a:noFill/>
          </a:ln>
        </p:spPr>
        <p:txBody>
          <a:bodyPr spcFirstLastPara="1" wrap="square" lIns="68569" tIns="34275" rIns="68569" bIns="34275" anchor="t" anchorCtr="0">
            <a:normAutofit fontScale="62500" lnSpcReduction="20000"/>
          </a:bodyPr>
          <a:lstStyle/>
          <a:p>
            <a:pPr indent="-229737">
              <a:spcBef>
                <a:spcPts val="0"/>
              </a:spcBef>
              <a:buSzPct val="79999"/>
            </a:pPr>
            <a:r>
              <a:rPr lang="en-IN" b="1"/>
              <a:t>Published in</a:t>
            </a:r>
            <a:r>
              <a:rPr lang="en-IN"/>
              <a:t> Association for the Advancement of Artificial Intelligence (AAAI)</a:t>
            </a:r>
            <a:endParaRPr/>
          </a:p>
          <a:p>
            <a:pPr indent="-229737">
              <a:buSzPct val="79999"/>
            </a:pPr>
            <a:r>
              <a:rPr lang="en-IN" b="1"/>
              <a:t>Title - </a:t>
            </a:r>
            <a:r>
              <a:rPr lang="en-IN"/>
              <a:t>Improving Variational Encoder-Decoders in Dialogue Generation (Reference Paper)</a:t>
            </a:r>
            <a:endParaRPr/>
          </a:p>
          <a:p>
            <a:pPr indent="-229737">
              <a:buSzPct val="79999"/>
            </a:pPr>
            <a:r>
              <a:rPr lang="en-IN" b="1"/>
              <a:t>Authors - </a:t>
            </a:r>
            <a:r>
              <a:rPr lang="en-IN"/>
              <a:t>Xiaoyu Shen, Hui Su, Shuzi Niu, Vera Demberg</a:t>
            </a:r>
            <a:endParaRPr/>
          </a:p>
          <a:p>
            <a:pPr indent="-229737">
              <a:spcAft>
                <a:spcPts val="750"/>
              </a:spcAft>
              <a:buSzPct val="79999"/>
            </a:pPr>
            <a:r>
              <a:rPr lang="en-IN" b="1"/>
              <a:t>Description - </a:t>
            </a:r>
            <a:r>
              <a:rPr lang="en-IN"/>
              <a:t>The authors have talked about improving an already present model for text generation, Variational Encoders-Decoders . They have written about the different types of models that have been used previously, and the issues they’ve faced. They also mentioned the KL-vanishing problem that the previous VAE models faced. In their paper, they have divided the training into two parts, the first part is to learn to encode discrete texts into continuous word embeddings, and the second part utilizes these word embeddings to learn the generalization of the latent representations. They split the model into a CVAE module and an AE module. The CVAE learns to generate the latent variables whereas the AE module builds the connection between them and the dialogue. Most of the models have a KL-vanishing problem because the RNN decoder is a universal function approximator and it tends to represent the distribution without the latent variables. The CVAE is less accurate than a GAN, theoretically as it needs to approximate the real posterior. The authors leverage a more powerful RNN encoder-decoder with this. The AE phase autoencoder the utterances to make the real posterior representable easily by the CVAE part. The experiment was performed in two datasets – the Daily dialogue and Switchboard.</a:t>
            </a:r>
            <a:endParaRPr/>
          </a:p>
        </p:txBody>
      </p:sp>
      <p:sp>
        <p:nvSpPr>
          <p:cNvPr id="193" name="Google Shape;193;p26"/>
          <p:cNvSpPr txBox="1">
            <a:spLocks noGrp="1"/>
          </p:cNvSpPr>
          <p:nvPr>
            <p:ph type="title"/>
          </p:nvPr>
        </p:nvSpPr>
        <p:spPr>
          <a:xfrm>
            <a:off x="437869" y="106499"/>
            <a:ext cx="6447600" cy="1064025"/>
          </a:xfrm>
          <a:prstGeom prst="rect">
            <a:avLst/>
          </a:prstGeom>
          <a:noFill/>
          <a:ln>
            <a:noFill/>
          </a:ln>
        </p:spPr>
        <p:txBody>
          <a:bodyPr spcFirstLastPara="1" wrap="square" lIns="68569" tIns="34275" rIns="68569" bIns="34275" anchor="t" anchorCtr="0">
            <a:normAutofit/>
          </a:bodyPr>
          <a:lstStyle/>
          <a:p>
            <a:r>
              <a:rPr lang="en-IN" sz="3300"/>
              <a:t>Literature Survey</a:t>
            </a:r>
            <a:br>
              <a:rPr lang="en-IN"/>
            </a:br>
            <a:r>
              <a:rPr lang="en-IN"/>
              <a:t>Paper 4</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1722</Words>
  <Application>Microsoft Macintosh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Trebuchet MS</vt:lpstr>
      <vt:lpstr>Facet</vt:lpstr>
      <vt:lpstr>NLP Review 1</vt:lpstr>
      <vt:lpstr>Problem statement</vt:lpstr>
      <vt:lpstr>Literature Survey Paper 1</vt:lpstr>
      <vt:lpstr>Literature Survey Paper 1</vt:lpstr>
      <vt:lpstr>Literature Survey Paper 2</vt:lpstr>
      <vt:lpstr>Literature Survey Paper 2</vt:lpstr>
      <vt:lpstr>Literature Survey Paper 3</vt:lpstr>
      <vt:lpstr>Literature Survey Paper 3</vt:lpstr>
      <vt:lpstr>Literature Survey Paper 4</vt:lpstr>
      <vt:lpstr>Literature Survey Paper 4</vt:lpstr>
      <vt:lpstr>Literature Survey Paper 5</vt:lpstr>
      <vt:lpstr>Literature Survey Paper 5</vt:lpstr>
      <vt:lpstr>Demonstration</vt:lpstr>
      <vt:lpstr>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Review 1</dc:title>
  <cp:lastModifiedBy>Afzal Mukhtar</cp:lastModifiedBy>
  <cp:revision>1</cp:revision>
  <dcterms:modified xsi:type="dcterms:W3CDTF">2021-04-13T12:24:25Z</dcterms:modified>
</cp:coreProperties>
</file>