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lacial Indifference" pitchFamily="2" charset="0"/>
      <p:regular r:id="rId20"/>
    </p:embeddedFont>
    <p:embeddedFont>
      <p:font typeface="Glacial Indifference Bold" pitchFamily="2" charset="0"/>
      <p:regular r:id="rId21"/>
      <p:bold r:id="rId22"/>
    </p:embeddedFont>
    <p:embeddedFont>
      <p:font typeface="Open Sauce Light" pitchFamily="2" charset="77"/>
      <p:regular r:id="rId23"/>
    </p:embeddedFont>
    <p:embeddedFont>
      <p:font typeface="Open Sauce Light Bold" pitchFamily="2" charset="77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90" autoAdjust="0"/>
  </p:normalViewPr>
  <p:slideViewPr>
    <p:cSldViewPr>
      <p:cViewPr varScale="1">
        <p:scale>
          <a:sx n="70" d="100"/>
          <a:sy n="70" d="100"/>
        </p:scale>
        <p:origin x="8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17.sv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1187631" y="2372821"/>
            <a:ext cx="7146415" cy="391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000000"/>
                </a:solidFill>
                <a:latin typeface="Glacial Indifference"/>
              </a:rPr>
              <a:t>Standup Comedian Transcript Analysis and Generation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97617" y="1261656"/>
            <a:ext cx="6761467" cy="776368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7016349"/>
            <a:ext cx="6296657" cy="38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Open Sauce Light"/>
              </a:rPr>
              <a:t>An NLP Project By Group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r="1197"/>
          <a:stretch/>
        </p:blipFill>
        <p:spPr>
          <a:xfrm>
            <a:off x="7700584" y="1028700"/>
            <a:ext cx="9444314" cy="8229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3367223"/>
            <a:ext cx="4727868" cy="3552553"/>
            <a:chOff x="0" y="0"/>
            <a:chExt cx="6303824" cy="4736738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6303824" cy="2626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</a:rPr>
                <a:t>Model Results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84015"/>
              <a:ext cx="5581554" cy="185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4999">
                  <a:solidFill>
                    <a:srgbClr val="000000"/>
                  </a:solidFill>
                  <a:latin typeface="Glacial Indifference"/>
                </a:rPr>
                <a:t>Model with Stop Words</a:t>
              </a: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4A935947-7C1D-974F-960A-84BF0A33405E}"/>
              </a:ext>
            </a:extLst>
          </p:cNvPr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C2784F44-98B2-5E4F-AEBA-23E310ABBF96}"/>
                </a:ext>
              </a:extLst>
            </p:cNvPr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10</a:t>
              </a:r>
            </a:p>
          </p:txBody>
        </p:sp>
        <p:sp>
          <p:nvSpPr>
            <p:cNvPr id="8" name="AutoShape 13">
              <a:extLst>
                <a:ext uri="{FF2B5EF4-FFF2-40B4-BE49-F238E27FC236}">
                  <a16:creationId xmlns:a16="http://schemas.microsoft.com/office/drawing/2014/main" id="{F75F529B-EB8B-7F49-8746-176D7F685D2A}"/>
                </a:ext>
              </a:extLst>
            </p:cNvPr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r="2555"/>
          <a:stretch/>
        </p:blipFill>
        <p:spPr>
          <a:xfrm>
            <a:off x="7700584" y="1028700"/>
            <a:ext cx="9314554" cy="8229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3028569"/>
            <a:ext cx="4727868" cy="4229862"/>
            <a:chOff x="0" y="0"/>
            <a:chExt cx="6303824" cy="5639816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6303824" cy="2626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</a:rPr>
                <a:t>Model Results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84015"/>
              <a:ext cx="5581554" cy="2755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4999">
                  <a:solidFill>
                    <a:srgbClr val="000000"/>
                  </a:solidFill>
                  <a:latin typeface="Glacial Indifference"/>
                </a:rPr>
                <a:t>Model with Stop Words and Dropout</a:t>
              </a: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F7B413C2-2CC7-7442-AE7D-01A2DB219BCD}"/>
              </a:ext>
            </a:extLst>
          </p:cNvPr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03CAEE81-A4BA-C54C-A23F-2DE51BA34570}"/>
                </a:ext>
              </a:extLst>
            </p:cNvPr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11</a:t>
              </a:r>
            </a:p>
          </p:txBody>
        </p:sp>
        <p:sp>
          <p:nvSpPr>
            <p:cNvPr id="8" name="AutoShape 13">
              <a:extLst>
                <a:ext uri="{FF2B5EF4-FFF2-40B4-BE49-F238E27FC236}">
                  <a16:creationId xmlns:a16="http://schemas.microsoft.com/office/drawing/2014/main" id="{EFA339E3-B570-334F-BEC7-73164BBFB9E8}"/>
                </a:ext>
              </a:extLst>
            </p:cNvPr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376"/>
          <a:stretch>
            <a:fillRect/>
          </a:stretch>
        </p:blipFill>
        <p:spPr>
          <a:xfrm>
            <a:off x="8839200" y="1028700"/>
            <a:ext cx="3276430" cy="8229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5721"/>
          <a:stretch>
            <a:fillRect/>
          </a:stretch>
        </p:blipFill>
        <p:spPr>
          <a:xfrm>
            <a:off x="5065575" y="1028700"/>
            <a:ext cx="3676759" cy="8229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268200" y="1028700"/>
            <a:ext cx="4855464" cy="8229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3705878"/>
            <a:ext cx="4036875" cy="2875245"/>
            <a:chOff x="0" y="0"/>
            <a:chExt cx="5382500" cy="3833660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5382500" cy="2626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</a:rPr>
                <a:t>Model Evaluation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84015"/>
              <a:ext cx="4765792" cy="94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endParaRPr/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235BC241-F958-7A48-AB86-CD8E6BC940CF}"/>
              </a:ext>
            </a:extLst>
          </p:cNvPr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CCF2372E-D246-D441-9544-ABE43ED84C23}"/>
                </a:ext>
              </a:extLst>
            </p:cNvPr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12</a:t>
              </a:r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FFB0BD2A-1C5A-274F-BDA9-9394C4D533D3}"/>
                </a:ext>
              </a:extLst>
            </p:cNvPr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r="2871"/>
          <a:stretch/>
        </p:blipFill>
        <p:spPr>
          <a:xfrm>
            <a:off x="6034126" y="1028700"/>
            <a:ext cx="10902942" cy="8229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3705878"/>
            <a:ext cx="4393911" cy="2875245"/>
            <a:chOff x="0" y="0"/>
            <a:chExt cx="5858548" cy="3833660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5858548" cy="2626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</a:rPr>
                <a:t>Model Evaluation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84015"/>
              <a:ext cx="5187296" cy="94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endParaRPr/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5669FFDA-D82E-294C-A35F-090997919328}"/>
              </a:ext>
            </a:extLst>
          </p:cNvPr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ED725937-6D5D-6F4F-B29D-2B8A775E73C9}"/>
                </a:ext>
              </a:extLst>
            </p:cNvPr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13</a:t>
              </a:r>
            </a:p>
          </p:txBody>
        </p:sp>
        <p:sp>
          <p:nvSpPr>
            <p:cNvPr id="8" name="AutoShape 13">
              <a:extLst>
                <a:ext uri="{FF2B5EF4-FFF2-40B4-BE49-F238E27FC236}">
                  <a16:creationId xmlns:a16="http://schemas.microsoft.com/office/drawing/2014/main" id="{703CEBE5-B494-4F4A-9BCC-054634CF3153}"/>
                </a:ext>
              </a:extLst>
            </p:cNvPr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7335" y="4114144"/>
            <a:ext cx="5780302" cy="2058711"/>
            <a:chOff x="0" y="0"/>
            <a:chExt cx="7707069" cy="2744948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0"/>
              <a:ext cx="7707069" cy="1352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FFFFFF"/>
                  </a:solidFill>
                  <a:latin typeface="Glacial Indifference"/>
                </a:rPr>
                <a:t>Thankyou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89667"/>
              <a:ext cx="7707069" cy="955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FFFFFF"/>
                  </a:solidFill>
                  <a:latin typeface="Glacial Indifference"/>
                </a:rPr>
                <a:t>And Future works</a:t>
              </a:r>
            </a:p>
          </p:txBody>
        </p:sp>
      </p:grpSp>
      <p:sp>
        <p:nvSpPr>
          <p:cNvPr id="5" name="AutoShape 5"/>
          <p:cNvSpPr/>
          <p:nvPr/>
        </p:nvSpPr>
        <p:spPr>
          <a:xfrm rot="-5400000">
            <a:off x="9941070" y="3684291"/>
            <a:ext cx="9525" cy="132795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 rot="-5400000">
            <a:off x="9941070" y="5485648"/>
            <a:ext cx="9525" cy="1327959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9281853" y="3081615"/>
            <a:ext cx="6031511" cy="731951"/>
            <a:chOff x="0" y="0"/>
            <a:chExt cx="8042014" cy="975935"/>
          </a:xfrm>
        </p:grpSpPr>
        <p:sp>
          <p:nvSpPr>
            <p:cNvPr id="8" name="TextBox 8"/>
            <p:cNvSpPr txBox="1"/>
            <p:nvPr/>
          </p:nvSpPr>
          <p:spPr>
            <a:xfrm>
              <a:off x="0" y="-28575"/>
              <a:ext cx="5430194" cy="41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 Bold"/>
                </a:rPr>
                <a:t>Trying different Embeddings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49972"/>
              <a:ext cx="8042014" cy="325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281853" y="4882973"/>
            <a:ext cx="6031511" cy="731951"/>
            <a:chOff x="0" y="0"/>
            <a:chExt cx="8042014" cy="97593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28575"/>
              <a:ext cx="5430194" cy="41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 Bold"/>
                </a:rPr>
                <a:t>Trying different models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49972"/>
              <a:ext cx="8042014" cy="325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8" name="TextBox 18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14</a:t>
              </a:r>
            </a:p>
          </p:txBody>
        </p:sp>
        <p:sp>
          <p:nvSpPr>
            <p:cNvPr id="19" name="AutoShape 19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9281853" y="6684331"/>
            <a:ext cx="6031511" cy="731951"/>
            <a:chOff x="0" y="0"/>
            <a:chExt cx="8042014" cy="97593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28575"/>
              <a:ext cx="5430194" cy="41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 Bold"/>
                </a:rPr>
                <a:t>Training on a Larger Dataset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649972"/>
              <a:ext cx="8042014" cy="325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585703" y="4233389"/>
            <a:ext cx="3254862" cy="3254849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t="-16666" b="-16666"/>
              </a:stretch>
            </a:blip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888044" y="4233389"/>
            <a:ext cx="2994998" cy="2994986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2332000" y="4233389"/>
            <a:ext cx="3254862" cy="3254849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t="-14285" b="-14285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>
                  <a:solidFill>
                    <a:srgbClr val="FFFFFF"/>
                  </a:solidFill>
                  <a:latin typeface="Glacial Indifference"/>
                </a:rPr>
                <a:t>Group Members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>
                  <a:solidFill>
                    <a:srgbClr val="FFFFFF"/>
                  </a:solidFill>
                  <a:latin typeface="Glacial Indifference"/>
                </a:rPr>
                <a:t>Group 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622182" y="8008909"/>
            <a:ext cx="3043636" cy="1249391"/>
            <a:chOff x="0" y="0"/>
            <a:chExt cx="4058181" cy="1665855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19050"/>
              <a:ext cx="4058181" cy="1047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Hritika Rahul Mehta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14425" y="1237643"/>
              <a:ext cx="3429331" cy="428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PES2201800024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936683" y="8008909"/>
            <a:ext cx="2946359" cy="847763"/>
            <a:chOff x="0" y="0"/>
            <a:chExt cx="3928479" cy="1130351"/>
          </a:xfrm>
        </p:grpSpPr>
        <p:sp>
          <p:nvSpPr>
            <p:cNvPr id="23" name="TextBox 23"/>
            <p:cNvSpPr txBox="1"/>
            <p:nvPr/>
          </p:nvSpPr>
          <p:spPr>
            <a:xfrm>
              <a:off x="249574" y="702140"/>
              <a:ext cx="3429331" cy="428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PES2201800675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19050"/>
              <a:ext cx="3928479" cy="512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Afzal Mukhtar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332000" y="8008909"/>
            <a:ext cx="3019317" cy="847763"/>
            <a:chOff x="0" y="0"/>
            <a:chExt cx="4025756" cy="1130351"/>
          </a:xfrm>
        </p:grpSpPr>
        <p:sp>
          <p:nvSpPr>
            <p:cNvPr id="26" name="TextBox 26"/>
            <p:cNvSpPr txBox="1"/>
            <p:nvPr/>
          </p:nvSpPr>
          <p:spPr>
            <a:xfrm>
              <a:off x="298213" y="702140"/>
              <a:ext cx="3429331" cy="428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PES2201800651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9050"/>
              <a:ext cx="4025756" cy="512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Farheen Zehra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35114" y="4221352"/>
            <a:ext cx="1423672" cy="1198452"/>
            <a:chOff x="0" y="0"/>
            <a:chExt cx="1898229" cy="159793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5646314">
              <a:off x="295205" y="-9981"/>
              <a:ext cx="1485925" cy="161789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9248"/>
              <a:ext cx="1381233" cy="120544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209592" y="4118616"/>
            <a:ext cx="1279385" cy="1213424"/>
            <a:chOff x="0" y="0"/>
            <a:chExt cx="1705846" cy="161789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85925" cy="161789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421805" y="434431"/>
              <a:ext cx="1284041" cy="1078595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5570792" y="1828624"/>
            <a:ext cx="7146415" cy="253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Problem Statement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088958" y="5554682"/>
            <a:ext cx="4383161" cy="1649729"/>
            <a:chOff x="0" y="0"/>
            <a:chExt cx="5844215" cy="219963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10564"/>
              <a:ext cx="5844215" cy="1489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80">
                  <a:solidFill>
                    <a:srgbClr val="000000"/>
                  </a:solidFill>
                  <a:latin typeface="Open Sauce Light"/>
                </a:rPr>
                <a:t>Generating a similar text for each standup artist, using Deep Learning Models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00375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What we want to solve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815881" y="5554682"/>
            <a:ext cx="4383161" cy="1649729"/>
            <a:chOff x="0" y="0"/>
            <a:chExt cx="5844215" cy="219963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710564"/>
              <a:ext cx="5844215" cy="1489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80">
                  <a:solidFill>
                    <a:srgbClr val="000000"/>
                  </a:solidFill>
                  <a:latin typeface="Open Sauce Light"/>
                </a:rPr>
                <a:t>Using Deep Learning Models and testing different parameters to get the best generative model.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00375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Approach</a:t>
              </a: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498275" y="549032"/>
            <a:ext cx="9316853" cy="9188936"/>
            <a:chOff x="0" y="0"/>
            <a:chExt cx="12422470" cy="1225191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33350"/>
              <a:ext cx="12422470" cy="2463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99"/>
                </a:lnSpc>
              </a:pPr>
              <a:r>
                <a:rPr lang="en-US" sz="6999">
                  <a:solidFill>
                    <a:srgbClr val="FFFFFF"/>
                  </a:solidFill>
                  <a:latin typeface="Glacial Indifference"/>
                </a:rPr>
                <a:t>Overview of Research Methods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902810"/>
              <a:ext cx="12422470" cy="9349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0"/>
                </a:lnSpc>
              </a:pPr>
              <a:r>
                <a:rPr lang="en-US" sz="1900" spc="76">
                  <a:solidFill>
                    <a:srgbClr val="FFFFFF"/>
                  </a:solidFill>
                  <a:latin typeface="Open Sauce Light"/>
                </a:rPr>
                <a:t>The research was done on various aspects of the generative models for Natural Language Processing.</a:t>
              </a:r>
            </a:p>
            <a:p>
              <a:pPr>
                <a:lnSpc>
                  <a:spcPts val="2850"/>
                </a:lnSpc>
              </a:pPr>
              <a:r>
                <a:rPr lang="en-US" sz="1900" spc="76">
                  <a:solidFill>
                    <a:srgbClr val="FFFFFF"/>
                  </a:solidFill>
                  <a:latin typeface="Open Sauce Light"/>
                </a:rPr>
                <a:t>Researching helped us understanding which model will be useful for our use-case.</a:t>
              </a:r>
            </a:p>
            <a:p>
              <a:pPr>
                <a:lnSpc>
                  <a:spcPts val="2850"/>
                </a:lnSpc>
              </a:pPr>
              <a:r>
                <a:rPr lang="en-US" sz="1900" spc="76">
                  <a:solidFill>
                    <a:srgbClr val="FFFFFF"/>
                  </a:solidFill>
                  <a:latin typeface="Open Sauce Light"/>
                </a:rPr>
                <a:t>The papers referred were:</a:t>
              </a:r>
            </a:p>
            <a:p>
              <a:pPr marL="410210" lvl="1" indent="-205105">
                <a:lnSpc>
                  <a:spcPts val="2850"/>
                </a:lnSpc>
                <a:buFont typeface="Arial"/>
                <a:buChar char="•"/>
              </a:pPr>
              <a:r>
                <a:rPr lang="en-US" sz="1900" spc="76">
                  <a:solidFill>
                    <a:srgbClr val="FFFFFF"/>
                  </a:solidFill>
                  <a:latin typeface="Open Sauce Light Bold"/>
                </a:rPr>
                <a:t>Customizable text generation via conditional text generative adversarial network [Elsevier 2018]: </a:t>
              </a:r>
              <a:r>
                <a:rPr lang="en-US" sz="1900" spc="76">
                  <a:solidFill>
                    <a:srgbClr val="FFFFFF"/>
                  </a:solidFill>
                  <a:latin typeface="Open Sauce Light"/>
                </a:rPr>
                <a:t>Jinyin Chen, Yangyang Wu, Chengyu Jia, Haibin Zheng, Guohan Huang</a:t>
              </a:r>
            </a:p>
            <a:p>
              <a:pPr marL="410210" lvl="1" indent="-205105">
                <a:lnSpc>
                  <a:spcPts val="2850"/>
                </a:lnSpc>
                <a:buFont typeface="Arial"/>
                <a:buChar char="•"/>
              </a:pPr>
              <a:r>
                <a:rPr lang="en-US" sz="1900" spc="76">
                  <a:solidFill>
                    <a:srgbClr val="FFFFFF"/>
                  </a:solidFill>
                  <a:latin typeface="Open Sauce Light Bold"/>
                </a:rPr>
                <a:t>Smart Reply: Automated Response Suggestion for Email [ACM 2016]: </a:t>
              </a:r>
              <a:r>
                <a:rPr lang="en-US" sz="1900" spc="76">
                  <a:solidFill>
                    <a:srgbClr val="FFFFFF"/>
                  </a:solidFill>
                  <a:latin typeface="Open Sauce Light"/>
                </a:rPr>
                <a:t>Anjuli Kannan, Tobias Kaufmann, Karol Kurach, Andrew Tomkins, László Lukács, Vivek Ramavajjala, Sujith Ravi, Balint Miklos, Marina Ganea, Greg Corrado, Peter Young</a:t>
              </a:r>
            </a:p>
            <a:p>
              <a:pPr marL="410210" lvl="1" indent="-205105">
                <a:lnSpc>
                  <a:spcPts val="2850"/>
                </a:lnSpc>
                <a:buFont typeface="Arial"/>
                <a:buChar char="•"/>
              </a:pPr>
              <a:r>
                <a:rPr lang="en-US" sz="1900" spc="76">
                  <a:solidFill>
                    <a:srgbClr val="FFFFFF"/>
                  </a:solidFill>
                  <a:latin typeface="Open Sauce Light Bold"/>
                </a:rPr>
                <a:t>Diversity regularised auto encoders [ACM 2020]: </a:t>
              </a:r>
              <a:r>
                <a:rPr lang="en-US" sz="1900" spc="76">
                  <a:solidFill>
                    <a:srgbClr val="FFFFFF"/>
                  </a:solidFill>
                  <a:latin typeface="Open Sauce Light"/>
                </a:rPr>
                <a:t>Hyeseon Ko, Junhyuk Lee, Jinhong Kim, Jongwuk Lee, Hyunjung Shim</a:t>
              </a:r>
            </a:p>
            <a:p>
              <a:pPr marL="410210" lvl="1" indent="-205105">
                <a:lnSpc>
                  <a:spcPts val="2850"/>
                </a:lnSpc>
                <a:buFont typeface="Arial"/>
                <a:buChar char="•"/>
              </a:pPr>
              <a:r>
                <a:rPr lang="en-US" sz="1900" spc="76">
                  <a:solidFill>
                    <a:srgbClr val="FFFFFF"/>
                  </a:solidFill>
                  <a:latin typeface="Open Sauce Light Bold"/>
                </a:rPr>
                <a:t>Improving Variational Encoder-Decoders in Dialogue Generation (Reference Paper) [AAAI]:</a:t>
              </a:r>
              <a:r>
                <a:rPr lang="en-US" sz="1900" spc="76">
                  <a:solidFill>
                    <a:srgbClr val="FFFFFF"/>
                  </a:solidFill>
                  <a:latin typeface="Open Sauce Light"/>
                </a:rPr>
                <a:t> Xiaoyu Shen, Hui Su, Shuzi Niu, Vera Demberg</a:t>
              </a:r>
            </a:p>
            <a:p>
              <a:pPr marL="410210" lvl="1" indent="-205105">
                <a:lnSpc>
                  <a:spcPts val="2850"/>
                </a:lnSpc>
                <a:buFont typeface="Arial"/>
                <a:buChar char="•"/>
              </a:pPr>
              <a:r>
                <a:rPr lang="en-US" sz="1900" spc="76">
                  <a:solidFill>
                    <a:srgbClr val="FFFFFF"/>
                  </a:solidFill>
                  <a:latin typeface="Open Sauce Light Bold"/>
                </a:rPr>
                <a:t>Automatic Generation of Restaurant Reviews with LSTM-RNN [IEE/WIC/ACM 2016]: </a:t>
              </a:r>
              <a:r>
                <a:rPr lang="en-US" sz="1900" spc="76">
                  <a:solidFill>
                    <a:srgbClr val="FFFFFF"/>
                  </a:solidFill>
                  <a:latin typeface="Open Sauce Light"/>
                </a:rPr>
                <a:t>Alberto Bartoli, Andrea De Lorenzo, Eric Medvet, Dennis Morello, Fabiano Tarlao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539318" y="1956369"/>
            <a:ext cx="5704871" cy="6850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887859" y="6294654"/>
            <a:ext cx="4100178" cy="135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The data for the transcripts for each artist was scraped from different websites using web scraping methods and APIs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84361" y="6294654"/>
            <a:ext cx="4100178" cy="169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The Data was cleaned to remove unnecessary words, emojis, emoticons, and expansion of contractions. They were further lemmatized ofr text normalization.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94511" y="6294654"/>
            <a:ext cx="4100178" cy="101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The data was changed into a word to vector representation for word level text generation.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887859" y="5359054"/>
            <a:ext cx="4100178" cy="670751"/>
            <a:chOff x="0" y="0"/>
            <a:chExt cx="5466904" cy="894335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Open Sauce Light"/>
                </a:rPr>
                <a:t>Scraping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884361" y="5359054"/>
            <a:ext cx="4100178" cy="670751"/>
            <a:chOff x="0" y="0"/>
            <a:chExt cx="5466904" cy="894335"/>
          </a:xfrm>
        </p:grpSpPr>
        <p:grpSp>
          <p:nvGrpSpPr>
            <p:cNvPr id="21" name="Group 21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Open Sauce Light"/>
                </a:rPr>
                <a:t>Cleaning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894511" y="5359054"/>
            <a:ext cx="4100178" cy="670751"/>
            <a:chOff x="0" y="0"/>
            <a:chExt cx="5466904" cy="894335"/>
          </a:xfrm>
        </p:grpSpPr>
        <p:grpSp>
          <p:nvGrpSpPr>
            <p:cNvPr id="29" name="Group 29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Open Sauce Light"/>
                </a:rPr>
                <a:t>Data Preperation</a:t>
              </a:r>
            </a:p>
          </p:txBody>
        </p:sp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1887859" y="2144258"/>
            <a:ext cx="14106830" cy="2452164"/>
            <a:chOff x="0" y="0"/>
            <a:chExt cx="18809107" cy="3269552"/>
          </a:xfrm>
        </p:grpSpPr>
        <p:sp>
          <p:nvSpPr>
            <p:cNvPr id="38" name="TextBox 38"/>
            <p:cNvSpPr txBox="1"/>
            <p:nvPr/>
          </p:nvSpPr>
          <p:spPr>
            <a:xfrm>
              <a:off x="0" y="76200"/>
              <a:ext cx="1880910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Data Collection Methods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2408808" y="2030324"/>
              <a:ext cx="13973294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Scraping and Cleaning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52994" y="-157809"/>
            <a:ext cx="10030256" cy="10621413"/>
            <a:chOff x="0" y="0"/>
            <a:chExt cx="3392951" cy="3592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2951" cy="3592923"/>
            </a:xfrm>
            <a:custGeom>
              <a:avLst/>
              <a:gdLst/>
              <a:ahLst/>
              <a:cxnLst/>
              <a:rect l="l" t="t" r="r" b="b"/>
              <a:pathLst>
                <a:path w="3392951" h="3592923">
                  <a:moveTo>
                    <a:pt x="0" y="0"/>
                  </a:moveTo>
                  <a:lnTo>
                    <a:pt x="3392951" y="0"/>
                  </a:lnTo>
                  <a:lnTo>
                    <a:pt x="3392951" y="3592923"/>
                  </a:lnTo>
                  <a:lnTo>
                    <a:pt x="0" y="3592923"/>
                  </a:ln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9" name="TextBox 9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06</a:t>
              </a:r>
            </a:p>
          </p:txBody>
        </p:sp>
        <p:sp>
          <p:nvSpPr>
            <p:cNvPr id="10" name="AutoShape 1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314379" y="3367223"/>
            <a:ext cx="5176244" cy="3552553"/>
            <a:chOff x="0" y="0"/>
            <a:chExt cx="6901658" cy="473673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7150"/>
              <a:ext cx="6901658" cy="2626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</a:rPr>
                <a:t>Project Synopsis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884015"/>
              <a:ext cx="6110891" cy="185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000000"/>
                  </a:solidFill>
                  <a:latin typeface="Glacial Indifference"/>
                </a:rPr>
                <a:t>Model and Results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740838" y="1697921"/>
            <a:ext cx="6103600" cy="2217746"/>
            <a:chOff x="0" y="0"/>
            <a:chExt cx="8138133" cy="295699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720089"/>
              <a:ext cx="8138133" cy="2236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An LSTM model was used with input sequence of 100 Words, where a one hot encoded Embedding was used. The softmax function was used as the output layer and a cross-entropy loss function was used for errors.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Model Used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740838" y="4326985"/>
            <a:ext cx="6103600" cy="1195708"/>
            <a:chOff x="0" y="0"/>
            <a:chExt cx="8138133" cy="159427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720089"/>
              <a:ext cx="8138133" cy="87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The entire transcript of each artist was combined into one and passed to the model for training.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Training Data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740838" y="7052692"/>
            <a:ext cx="6103600" cy="2217746"/>
            <a:chOff x="0" y="0"/>
            <a:chExt cx="8138133" cy="295699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720089"/>
              <a:ext cx="8138133" cy="2236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Three different models were built. One with stop words, Second without stop words and Third with stop words and drop-out layers.</a:t>
              </a:r>
            </a:p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In all three the one with drop-out generalised better and had an overall lowest perplexity value.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Results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536071" y="1395248"/>
            <a:ext cx="6069091" cy="7566018"/>
            <a:chOff x="0" y="0"/>
            <a:chExt cx="8092121" cy="10088023"/>
          </a:xfrm>
        </p:grpSpPr>
        <p:sp>
          <p:nvSpPr>
            <p:cNvPr id="7" name="TextBox 7"/>
            <p:cNvSpPr txBox="1"/>
            <p:nvPr/>
          </p:nvSpPr>
          <p:spPr>
            <a:xfrm>
              <a:off x="0" y="2657194"/>
              <a:ext cx="8092121" cy="340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Project Demo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206902" y="6175116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0" name="AutoShape 10"/>
            <p:cNvSpPr/>
            <p:nvPr/>
          </p:nvSpPr>
          <p:spPr>
            <a:xfrm rot="-10800000">
              <a:off x="4033361" y="8124808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2" name="TextBox 12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07</a:t>
              </a:r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01877" y="1626910"/>
            <a:ext cx="8065814" cy="7631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1729" y="3619271"/>
            <a:ext cx="15104542" cy="563902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7829621" cy="2590571"/>
            <a:chOff x="0" y="0"/>
            <a:chExt cx="10439494" cy="3454095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10439494" cy="134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</a:rPr>
                <a:t>LSTM Model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01372"/>
              <a:ext cx="9243374" cy="185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000000"/>
                  </a:solidFill>
                  <a:latin typeface="Glacial Indifference"/>
                </a:rPr>
                <a:t>Model Architecture and Training Parameters</a:t>
              </a: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427524BA-881C-044B-B7C8-B0D4536C0CF9}"/>
              </a:ext>
            </a:extLst>
          </p:cNvPr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01C89E44-5DD8-E644-8B99-DA4999ED1DBA}"/>
                </a:ext>
              </a:extLst>
            </p:cNvPr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08</a:t>
              </a:r>
            </a:p>
          </p:txBody>
        </p:sp>
        <p:sp>
          <p:nvSpPr>
            <p:cNvPr id="8" name="AutoShape 13">
              <a:extLst>
                <a:ext uri="{FF2B5EF4-FFF2-40B4-BE49-F238E27FC236}">
                  <a16:creationId xmlns:a16="http://schemas.microsoft.com/office/drawing/2014/main" id="{60032417-8079-EE44-A7E4-3F1340DAE8AF}"/>
                </a:ext>
              </a:extLst>
            </p:cNvPr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r="1274"/>
          <a:stretch/>
        </p:blipFill>
        <p:spPr>
          <a:xfrm>
            <a:off x="8277472" y="1028700"/>
            <a:ext cx="8867425" cy="8229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3367223"/>
            <a:ext cx="4727868" cy="3552553"/>
            <a:chOff x="0" y="0"/>
            <a:chExt cx="6303824" cy="4736738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6303824" cy="2626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</a:rPr>
                <a:t>Model Results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84015"/>
              <a:ext cx="5581554" cy="185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000000"/>
                  </a:solidFill>
                  <a:latin typeface="Glacial Indifference"/>
                </a:rPr>
                <a:t>Model without Stop Words</a:t>
              </a: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8F01E092-6B4C-254C-B3B3-17EB870A8A60}"/>
              </a:ext>
            </a:extLst>
          </p:cNvPr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0BC90FD2-7911-C94A-933F-34C69F3DA04B}"/>
                </a:ext>
              </a:extLst>
            </p:cNvPr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09</a:t>
              </a:r>
            </a:p>
          </p:txBody>
        </p:sp>
        <p:sp>
          <p:nvSpPr>
            <p:cNvPr id="8" name="AutoShape 13">
              <a:extLst>
                <a:ext uri="{FF2B5EF4-FFF2-40B4-BE49-F238E27FC236}">
                  <a16:creationId xmlns:a16="http://schemas.microsoft.com/office/drawing/2014/main" id="{B5DE7BB8-A220-E844-BB9A-9CA76A1B8419}"/>
                </a:ext>
              </a:extLst>
            </p:cNvPr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489</Words>
  <Application>Microsoft Macintosh PowerPoint</Application>
  <PresentationFormat>Custom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Glacial Indifference</vt:lpstr>
      <vt:lpstr>Arial</vt:lpstr>
      <vt:lpstr>Open Sauce Light Bold</vt:lpstr>
      <vt:lpstr>Open Sauce Light</vt:lpstr>
      <vt:lpstr>Glacial Indifference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Illustrated Learning and Technology School Project Education Presentation</dc:title>
  <cp:lastModifiedBy>Afzal Mukhtar</cp:lastModifiedBy>
  <cp:revision>3</cp:revision>
  <dcterms:created xsi:type="dcterms:W3CDTF">2006-08-16T00:00:00Z</dcterms:created>
  <dcterms:modified xsi:type="dcterms:W3CDTF">2021-04-13T12:19:55Z</dcterms:modified>
  <dc:identifier>DAEVb5LpWpo</dc:identifier>
</cp:coreProperties>
</file>