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731" r:id="rId1"/>
  </p:sldMasterIdLst>
  <p:notesMasterIdLst>
    <p:notesMasterId r:id="rId77"/>
  </p:notesMasterIdLst>
  <p:handoutMasterIdLst>
    <p:handoutMasterId r:id="rId7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42" autoAdjust="0"/>
    <p:restoredTop sz="94660"/>
  </p:normalViewPr>
  <p:slideViewPr>
    <p:cSldViewPr>
      <p:cViewPr varScale="1">
        <p:scale>
          <a:sx n="65" d="100"/>
          <a:sy n="65" d="100"/>
        </p:scale>
        <p:origin x="1616"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9146" name="Header Placeholder 1049145"/>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eaLnBrk="1" latinLnBrk="1" hangingPunct="1"/>
            <a:endParaRPr lang="en-US" altLang="en-US" sz="1200">
              <a:latin typeface="Calibri" pitchFamily="34" charset="0"/>
            </a:endParaRPr>
          </a:p>
        </p:txBody>
      </p:sp>
      <p:sp>
        <p:nvSpPr>
          <p:cNvPr id="1049147" name="Date Placeholder 1049146"/>
          <p:cNvSpPr>
            <a:spLocks noGrp="1"/>
          </p:cNvSpPr>
          <p:nvPr>
            <p:ph type="dt" sz="quarter" idx="1"/>
          </p:nvPr>
        </p:nvSpPr>
        <p:spPr>
          <a:xfrm>
            <a:off x="3884612" y="0"/>
            <a:ext cx="2971800" cy="457200"/>
          </a:xfrm>
          <a:prstGeom prst="rect">
            <a:avLst/>
          </a:prstGeom>
          <a:noFill/>
          <a:ln>
            <a:noFill/>
          </a:ln>
        </p:spPr>
        <p:txBody>
          <a:bodyPr vert="horz" lIns="91440" tIns="45720" rIns="91440" bIns="45720" anchor="t"/>
          <a:lstStyle/>
          <a:p>
            <a:pPr lvl="0" algn="r" eaLnBrk="1" latinLnBrk="1" hangingPunct="1"/>
            <a:fld id="{566ABCEB-ACFC-4714-9973-3DA970169C29}" type="datetime1">
              <a:rPr lang="en-US" altLang="en-US" sz="1200">
                <a:latin typeface="Calibri" pitchFamily="34" charset="0"/>
              </a:rPr>
              <a:pPr lvl="0" algn="r" eaLnBrk="1" latinLnBrk="1" hangingPunct="1"/>
              <a:t>3/17/2023</a:t>
            </a:fld>
            <a:endParaRPr lang="en-US" altLang="en-US" sz="1200">
              <a:latin typeface="Calibri" pitchFamily="34" charset="0"/>
            </a:endParaRPr>
          </a:p>
        </p:txBody>
      </p:sp>
      <p:sp>
        <p:nvSpPr>
          <p:cNvPr id="1049148" name="Footer Placeholder 1049147"/>
          <p:cNvSpPr>
            <a:spLocks noGrp="1"/>
          </p:cNvSpPr>
          <p:nvPr>
            <p:ph type="ftr" sz="quarter" idx="2"/>
          </p:nvPr>
        </p:nvSpPr>
        <p:spPr>
          <a:xfrm>
            <a:off x="0" y="8685212"/>
            <a:ext cx="2971800" cy="457200"/>
          </a:xfrm>
          <a:prstGeom prst="rect">
            <a:avLst/>
          </a:prstGeom>
          <a:noFill/>
          <a:ln>
            <a:noFill/>
          </a:ln>
        </p:spPr>
        <p:txBody>
          <a:bodyPr vert="horz" lIns="91440" tIns="45720" rIns="91440" bIns="45720" anchor="b"/>
          <a:lstStyle/>
          <a:p>
            <a:pPr lvl="0" eaLnBrk="1" latinLnBrk="1" hangingPunct="1"/>
            <a:endParaRPr lang="en-US" altLang="en-US" sz="1200">
              <a:latin typeface="Calibri" pitchFamily="34" charset="0"/>
            </a:endParaRPr>
          </a:p>
        </p:txBody>
      </p:sp>
      <p:sp>
        <p:nvSpPr>
          <p:cNvPr id="1049149" name="Slide Number Placeholder 1049148"/>
          <p:cNvSpPr>
            <a:spLocks noGrp="1"/>
          </p:cNvSpPr>
          <p:nvPr>
            <p:ph type="sldNum" sz="quarter" idx="3"/>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US" altLang="en-US" sz="1200">
                <a:latin typeface="Calibri" pitchFamily="34" charset="0"/>
              </a:rPr>
              <a:pPr lvl="0" algn="r" eaLnBrk="1" latinLnBrk="1" hangingPunct="1"/>
              <a:t>‹#›</a:t>
            </a:fld>
            <a:endParaRPr lang="en-US" altLang="en-US" sz="1200">
              <a:latin typeface="Calibri" pitchFamily="34" charset="0"/>
            </a:endParaRPr>
          </a:p>
        </p:txBody>
      </p:sp>
    </p:spTree>
    <p:extLst>
      <p:ext uri="{BB962C8B-B14F-4D97-AF65-F5344CB8AC3E}">
        <p14:creationId xmlns:p14="http://schemas.microsoft.com/office/powerpoint/2010/main" val="1"/>
      </p:ext>
    </p:extLst>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40" name="Header Placeholder 1049139"/>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eaLnBrk="1" latinLnBrk="1" hangingPunct="1"/>
            <a:endParaRPr lang="en-IN" altLang="en-US" sz="1200">
              <a:latin typeface="Calibri" pitchFamily="34" charset="0"/>
            </a:endParaRPr>
          </a:p>
        </p:txBody>
      </p:sp>
      <p:sp>
        <p:nvSpPr>
          <p:cNvPr id="1049141" name="Date Placeholder 1049140"/>
          <p:cNvSpPr>
            <a:spLocks noGrp="1"/>
          </p:cNvSpPr>
          <p:nvPr>
            <p:ph type="dt" idx="1"/>
          </p:nvPr>
        </p:nvSpPr>
        <p:spPr>
          <a:xfrm>
            <a:off x="3884612" y="0"/>
            <a:ext cx="2971800" cy="457200"/>
          </a:xfrm>
          <a:prstGeom prst="rect">
            <a:avLst/>
          </a:prstGeom>
          <a:noFill/>
          <a:ln>
            <a:noFill/>
          </a:ln>
        </p:spPr>
        <p:txBody>
          <a:bodyPr vert="horz" lIns="91440" tIns="45720" rIns="91440" bIns="45720" anchor="t"/>
          <a:lstStyle/>
          <a:p>
            <a:pPr lvl="0" algn="r" eaLnBrk="1" latinLnBrk="1" hangingPunct="1"/>
            <a:fld id="{566ABCEB-ACFC-4714-9973-3DA970169C29}" type="datetime1">
              <a:rPr lang="en-IN" altLang="en-US" sz="1200">
                <a:latin typeface="Calibri" pitchFamily="34" charset="0"/>
              </a:rPr>
              <a:pPr lvl="0" algn="r" eaLnBrk="1" latinLnBrk="1" hangingPunct="1"/>
              <a:t>17-03-2023</a:t>
            </a:fld>
            <a:endParaRPr lang="en-IN" altLang="en-US" sz="1200">
              <a:latin typeface="Calibri" pitchFamily="34" charset="0"/>
            </a:endParaRPr>
          </a:p>
        </p:txBody>
      </p:sp>
      <p:sp>
        <p:nvSpPr>
          <p:cNvPr id="1049142" name="Slide Image Placeholder 1049141"/>
          <p:cNvSpPr>
            <a:spLocks noGrp="1" noRot="1" noChangeAspect="1"/>
          </p:cNvSpPr>
          <p:nvPr>
            <p:ph type="sldImg" idx="2"/>
          </p:nvPr>
        </p:nvSpPr>
        <p:spPr>
          <a:xfrm>
            <a:off x="1143000" y="685800"/>
            <a:ext cx="4572000" cy="34290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9143" name="Notes Placeholder 1049142"/>
          <p:cNvSpPr>
            <a:spLocks noGrp="1"/>
          </p:cNvSpPr>
          <p:nvPr>
            <p:ph type="body" sz="quarter" idx="3"/>
          </p:nvPr>
        </p:nvSpPr>
        <p:spPr>
          <a:xfrm>
            <a:off x="685800" y="4343400"/>
            <a:ext cx="5486400" cy="4114800"/>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9144" name="Footer Placeholder 1049143"/>
          <p:cNvSpPr>
            <a:spLocks noGrp="1"/>
          </p:cNvSpPr>
          <p:nvPr>
            <p:ph type="ftr" sz="quarter" idx="4"/>
          </p:nvPr>
        </p:nvSpPr>
        <p:spPr>
          <a:xfrm>
            <a:off x="0" y="8685212"/>
            <a:ext cx="2971800" cy="457200"/>
          </a:xfrm>
          <a:prstGeom prst="rect">
            <a:avLst/>
          </a:prstGeom>
          <a:noFill/>
          <a:ln>
            <a:noFill/>
          </a:ln>
        </p:spPr>
        <p:txBody>
          <a:bodyPr vert="horz" lIns="91440" tIns="45720" rIns="91440" bIns="45720" anchor="b"/>
          <a:lstStyle/>
          <a:p>
            <a:pPr lvl="0" eaLnBrk="1" latinLnBrk="1" hangingPunct="1"/>
            <a:endParaRPr lang="en-IN" altLang="en-US" sz="1200">
              <a:latin typeface="Calibri" pitchFamily="34" charset="0"/>
            </a:endParaRPr>
          </a:p>
        </p:txBody>
      </p:sp>
      <p:sp>
        <p:nvSpPr>
          <p:cNvPr id="1049145" name="Slide Number Placeholder 1049144"/>
          <p:cNvSpPr>
            <a:spLocks noGrp="1"/>
          </p:cNvSpPr>
          <p:nvPr>
            <p:ph type="sldNum" sz="quarter" idx="5"/>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a:t>
            </a:fld>
            <a:endParaRPr lang="en-IN" altLang="en-US" sz="1200">
              <a:latin typeface="Calibri" pitchFamily="34" charset="0"/>
            </a:endParaRPr>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Georgia" pitchFamily="18"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Georgia" pitchFamily="18"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Georgia" pitchFamily="18"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Georgia" pitchFamily="18"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Calibri" pitchFamily="34" charset="0"/>
        <a:sym typeface="Georgia" pitchFamily="18"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1" hangingPunct="1">
              <a:lnSpc>
                <a:spcPct val="100000"/>
              </a:lnSpc>
              <a:spcBef>
                <a:spcPct val="30000"/>
              </a:spcBef>
              <a:spcAft>
                <a:spcPct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pPr lvl="0" algn="r" eaLnBrk="1" latinLnBrk="1" hangingPunct="1"/>
            <a:fld id="{566ABCEB-ACFC-4714-9973-3DA970169C29}" type="slidenum">
              <a:rPr lang="en-IN" altLang="en-US" sz="1200" smtClean="0">
                <a:latin typeface="Calibri" pitchFamily="34" charset="0"/>
              </a:rPr>
              <a:pPr lvl="0" algn="r" eaLnBrk="1" latinLnBrk="1" hangingPunct="1"/>
              <a:t>1</a:t>
            </a:fld>
            <a:endParaRPr lang="en-IN" altLang="en-US" sz="1200">
              <a:latin typeface="Calibri" pitchFamily="34" charset="0"/>
            </a:endParaRPr>
          </a:p>
        </p:txBody>
      </p:sp>
    </p:spTree>
    <p:extLst>
      <p:ext uri="{BB962C8B-B14F-4D97-AF65-F5344CB8AC3E}">
        <p14:creationId xmlns:p14="http://schemas.microsoft.com/office/powerpoint/2010/main" val="1667539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Slide Image Placeholder 1048755"/>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757" name="Notes Placeholder 1048756"/>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758" name="TextBox 104875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31</a:t>
            </a:fld>
            <a:endParaRPr lang="en-IN" altLang="en-US" sz="120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6" name="Slide Image Placeholder 1048775"/>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777" name="Notes Placeholder 1048776"/>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778" name="TextBox 104877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32</a:t>
            </a:fld>
            <a:endParaRPr lang="en-IN" altLang="en-US" sz="12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6" name="Slide Image Placeholder 1048795"/>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797" name="Notes Placeholder 1048796"/>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798" name="TextBox 104879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33</a:t>
            </a:fld>
            <a:endParaRPr lang="en-IN" altLang="en-US" sz="120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5" name="Slide Image Placeholder 1048824"/>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826" name="Notes Placeholder 1048825"/>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827" name="TextBox 1048826"/>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34</a:t>
            </a:fld>
            <a:endParaRPr lang="en-IN" altLang="en-US" sz="12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2" name="Slide Image Placeholder 1048831"/>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833" name="Notes Placeholder 1048832"/>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834" name="TextBox 1048833"/>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35</a:t>
            </a:fld>
            <a:endParaRPr lang="en-IN" altLang="en-US" sz="1200">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9" name="Slide Image Placeholder 1048838"/>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840" name="Notes Placeholder 1048839"/>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841" name="TextBox 1048840"/>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36</a:t>
            </a:fld>
            <a:endParaRPr lang="en-IN" altLang="en-US" sz="1200">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6" name="Slide Image Placeholder 1048845"/>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847" name="Notes Placeholder 1048846"/>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848" name="TextBox 104884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37</a:t>
            </a:fld>
            <a:endParaRPr lang="en-IN" altLang="en-US" sz="120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3" name="Slide Image Placeholder 1048852"/>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854" name="Notes Placeholder 1048853"/>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855" name="TextBox 1048854"/>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38</a:t>
            </a:fld>
            <a:endParaRPr lang="en-IN" altLang="en-US" sz="120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0" name="Slide Image Placeholder 1048859"/>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861" name="Notes Placeholder 1048860"/>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862" name="TextBox 1048861"/>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39</a:t>
            </a:fld>
            <a:endParaRPr lang="en-IN" altLang="en-US" sz="120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7" name="Slide Image Placeholder 1048866"/>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868" name="Notes Placeholder 1048867"/>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869" name="TextBox 1048868"/>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40</a:t>
            </a:fld>
            <a:endParaRPr lang="en-IN" alt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lgn="r" eaLnBrk="1" latinLnBrk="1" hangingPunct="1"/>
            <a:fld id="{566ABCEB-ACFC-4714-9973-3DA970169C29}" type="slidenum">
              <a:rPr lang="en-IN" altLang="en-US" sz="1200" smtClean="0">
                <a:latin typeface="Calibri" pitchFamily="34" charset="0"/>
              </a:rPr>
              <a:pPr lvl="0" algn="r" eaLnBrk="1" latinLnBrk="1" hangingPunct="1"/>
              <a:t>2</a:t>
            </a:fld>
            <a:endParaRPr lang="en-IN" altLang="en-US" sz="1200">
              <a:latin typeface="Calibri" pitchFamily="34" charset="0"/>
            </a:endParaRPr>
          </a:p>
        </p:txBody>
      </p:sp>
    </p:spTree>
    <p:extLst>
      <p:ext uri="{BB962C8B-B14F-4D97-AF65-F5344CB8AC3E}">
        <p14:creationId xmlns:p14="http://schemas.microsoft.com/office/powerpoint/2010/main" val="3911563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4" name="Slide Image Placeholder 1048873"/>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875" name="Notes Placeholder 1048874"/>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876" name="TextBox 1048875"/>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41</a:t>
            </a:fld>
            <a:endParaRPr lang="en-IN" altLang="en-US" sz="120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1" name="Slide Image Placeholder 1048900"/>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902" name="Notes Placeholder 1048901"/>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903" name="TextBox 1048902"/>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42</a:t>
            </a:fld>
            <a:endParaRPr lang="en-IN" altLang="en-US" sz="1200">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4" name="Slide Image Placeholder 1048923"/>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925" name="Notes Placeholder 1048924"/>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926" name="TextBox 1048925"/>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43</a:t>
            </a:fld>
            <a:endParaRPr lang="en-IN" altLang="en-US" sz="120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1" name="Slide Image Placeholder 1048930"/>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932" name="Notes Placeholder 1048931"/>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933" name="TextBox 1048932"/>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44</a:t>
            </a:fld>
            <a:endParaRPr lang="en-IN" altLang="en-US" sz="1200">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8" name="Slide Image Placeholder 1048937"/>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939" name="Notes Placeholder 1048938"/>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940" name="TextBox 1048939"/>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45</a:t>
            </a:fld>
            <a:endParaRPr lang="en-IN" altLang="en-US" sz="1200">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4" name="Slide Image Placeholder 1048953"/>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955" name="Notes Placeholder 1048954"/>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956" name="TextBox 1048955"/>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47</a:t>
            </a:fld>
            <a:endParaRPr lang="en-IN" altLang="en-US" sz="120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3" name="Slide Image Placeholder 1048962"/>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964" name="Notes Placeholder 1048963"/>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965" name="TextBox 1048964"/>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49</a:t>
            </a:fld>
            <a:endParaRPr lang="en-IN" altLang="en-US" sz="1200">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2" name="Slide Image Placeholder 1048971"/>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973" name="Notes Placeholder 1048972"/>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974" name="TextBox 1048973"/>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51</a:t>
            </a:fld>
            <a:endParaRPr lang="en-IN" altLang="en-US" sz="1200">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1" name="Slide Image Placeholder 1048980"/>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982" name="Notes Placeholder 1048981"/>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983" name="TextBox 1048982"/>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53</a:t>
            </a:fld>
            <a:endParaRPr lang="en-IN" altLang="en-US" sz="1200">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0" name="Slide Image Placeholder 1048989"/>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991" name="Notes Placeholder 1048990"/>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992" name="TextBox 1048991"/>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55</a:t>
            </a:fld>
            <a:endParaRPr lang="en-IN" alt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lgn="r" eaLnBrk="1" latinLnBrk="1" hangingPunct="1"/>
            <a:fld id="{566ABCEB-ACFC-4714-9973-3DA970169C29}" type="slidenum">
              <a:rPr lang="en-IN" altLang="en-US" sz="1200" smtClean="0">
                <a:latin typeface="Calibri" pitchFamily="34" charset="0"/>
              </a:rPr>
              <a:pPr lvl="0" algn="r" eaLnBrk="1" latinLnBrk="1" hangingPunct="1"/>
              <a:t>3</a:t>
            </a:fld>
            <a:endParaRPr lang="en-IN" altLang="en-US" sz="1200">
              <a:latin typeface="Calibri" pitchFamily="34" charset="0"/>
            </a:endParaRPr>
          </a:p>
        </p:txBody>
      </p:sp>
    </p:spTree>
    <p:extLst>
      <p:ext uri="{BB962C8B-B14F-4D97-AF65-F5344CB8AC3E}">
        <p14:creationId xmlns:p14="http://schemas.microsoft.com/office/powerpoint/2010/main" val="120713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9" name="Slide Image Placeholder 1048998"/>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9000" name="Notes Placeholder 1048999"/>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9001" name="TextBox 1049000"/>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57</a:t>
            </a:fld>
            <a:endParaRPr lang="en-IN" altLang="en-US" sz="1200">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8" name="Slide Image Placeholder 1049007"/>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9009" name="Notes Placeholder 1049008"/>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9010" name="TextBox 1049009"/>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59</a:t>
            </a:fld>
            <a:endParaRPr lang="en-IN" altLang="en-US" sz="120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7" name="Slide Image Placeholder 1049016"/>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9018" name="Notes Placeholder 1049017"/>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9019" name="TextBox 1049018"/>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61</a:t>
            </a:fld>
            <a:endParaRPr lang="en-IN" altLang="en-US" sz="1200">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6" name="Slide Image Placeholder 1049025"/>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9027" name="Notes Placeholder 1049026"/>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9028" name="TextBox 1049027"/>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63</a:t>
            </a:fld>
            <a:endParaRPr lang="en-IN" altLang="en-US" sz="1200">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5" name="Slide Image Placeholder 1049034"/>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9036" name="Notes Placeholder 1049035"/>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9037" name="TextBox 1049036"/>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65</a:t>
            </a:fld>
            <a:endParaRPr lang="en-IN" altLang="en-US" sz="1200">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4" name="Slide Image Placeholder 1049043"/>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9045" name="Notes Placeholder 1049044"/>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9046" name="TextBox 1049045"/>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67</a:t>
            </a:fld>
            <a:endParaRPr lang="en-IN" altLang="en-US" sz="1200">
              <a:latin typeface="Calibri"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3" name="Slide Image Placeholder 1049052"/>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9054" name="Notes Placeholder 1049053"/>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9055" name="TextBox 1049054"/>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69</a:t>
            </a:fld>
            <a:endParaRPr lang="en-IN" altLang="en-US" sz="1200">
              <a:latin typeface="Calibri"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2" name="Slide Image Placeholder 1049061"/>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9063" name="Notes Placeholder 1049062"/>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9064" name="TextBox 1049063"/>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71</a:t>
            </a:fld>
            <a:endParaRPr lang="en-IN" altLang="en-US" sz="1200">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1" name="Slide Image Placeholder 1049070"/>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9072" name="Notes Placeholder 1049071"/>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9073" name="TextBox 1049072"/>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73</a:t>
            </a:fld>
            <a:endParaRPr lang="en-IN" altLang="en-US"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lgn="r" eaLnBrk="1" latinLnBrk="1" hangingPunct="1"/>
            <a:fld id="{566ABCEB-ACFC-4714-9973-3DA970169C29}" type="slidenum">
              <a:rPr lang="en-IN" altLang="en-US" sz="1200" smtClean="0">
                <a:latin typeface="Calibri" pitchFamily="34" charset="0"/>
              </a:rPr>
              <a:pPr lvl="0" algn="r" eaLnBrk="1" latinLnBrk="1" hangingPunct="1"/>
              <a:t>4</a:t>
            </a:fld>
            <a:endParaRPr lang="en-IN" altLang="en-US" sz="1200">
              <a:latin typeface="Calibri" pitchFamily="34" charset="0"/>
            </a:endParaRPr>
          </a:p>
        </p:txBody>
      </p:sp>
    </p:spTree>
    <p:extLst>
      <p:ext uri="{BB962C8B-B14F-4D97-AF65-F5344CB8AC3E}">
        <p14:creationId xmlns:p14="http://schemas.microsoft.com/office/powerpoint/2010/main" val="2255777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Slide Image Placeholder 1048681"/>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83" name="Notes Placeholder 1048682"/>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684" name="TextBox 1048683"/>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26</a:t>
            </a:fld>
            <a:endParaRPr lang="en-IN" alt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Slide Image Placeholder 1048687"/>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89" name="Notes Placeholder 1048688"/>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690" name="TextBox 1048689"/>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27</a:t>
            </a:fld>
            <a:endParaRPr lang="en-IN" alt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Slide Image Placeholder 1048694"/>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696" name="Notes Placeholder 1048695"/>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697" name="TextBox 1048696"/>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28</a:t>
            </a:fld>
            <a:endParaRPr lang="en-IN" alt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Slide Image Placeholder 1048701"/>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703" name="Notes Placeholder 1048702"/>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704" name="TextBox 1048703"/>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29</a:t>
            </a:fld>
            <a:endParaRPr lang="en-IN" altLang="en-US" sz="12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Slide Image Placeholder 1048708"/>
          <p:cNvSpPr>
            <a:spLocks noGrp="1" noRot="1" noChangeAspect="1"/>
          </p:cNvSpPr>
          <p:nvPr>
            <p:ph type="sldImg"/>
          </p:nvPr>
        </p:nvSpPr>
        <p:spPr bwMode="auto">
          <a:xfrm>
            <a:off x="1143000" y="685800"/>
            <a:ext cx="4572000" cy="3429000"/>
          </a:xfrm>
          <a:prstGeom prst="rect">
            <a:avLst/>
          </a:prstGeom>
          <a:noFill/>
          <a:ln w="9525" cap="flat" cmpd="sng">
            <a:solidFill>
              <a:srgbClr val="000000">
                <a:alpha val="100000"/>
              </a:srgbClr>
            </a:solidFill>
            <a:prstDash val="solid"/>
            <a:miter/>
          </a:ln>
        </p:spPr>
        <p:txBody>
          <a:bodyPr vert="horz" lIns="91440" tIns="45720" rIns="91440" bIns="45720" anchor="ctr"/>
          <a:lstStyle/>
          <a:p>
            <a:endParaRPr/>
          </a:p>
        </p:txBody>
      </p:sp>
      <p:sp>
        <p:nvSpPr>
          <p:cNvPr id="1048710" name="Notes Placeholder 1048709"/>
          <p:cNvSpPr>
            <a:spLocks noGrp="1"/>
          </p:cNvSpPr>
          <p:nvPr>
            <p:ph type="body" idx="1"/>
          </p:nvPr>
        </p:nvSpPr>
        <p:spPr bwMode="auto">
          <a:xfrm>
            <a:off x="685800" y="4343400"/>
            <a:ext cx="5486400" cy="4114800"/>
          </a:xfrm>
          <a:prstGeom prst="rect">
            <a:avLst/>
          </a:prstGeom>
          <a:noFill/>
        </p:spPr>
        <p:txBody>
          <a:bodyPr vert="horz" lIns="91440" tIns="45720" rIns="91440" bIns="45720" anchor="t"/>
          <a:lstStyle/>
          <a:p>
            <a:pPr lvl="0" eaLnBrk="1" latinLnBrk="1" hangingPunct="1">
              <a:spcBef>
                <a:spcPct val="0"/>
              </a:spcBef>
            </a:pPr>
            <a:endParaRPr lang="en-IN" altLang="en-US"/>
          </a:p>
        </p:txBody>
      </p:sp>
      <p:sp>
        <p:nvSpPr>
          <p:cNvPr id="1048711" name="TextBox 1048710"/>
          <p:cNvSpPr txBox="1"/>
          <p:nvPr/>
        </p:nvSpPr>
        <p:spPr>
          <a:xfrm>
            <a:off x="3884612" y="8685212"/>
            <a:ext cx="2971800" cy="4572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latin typeface="Calibri" pitchFamily="34" charset="0"/>
              </a:rPr>
              <a:pPr lvl="0" algn="r" eaLnBrk="1" latinLnBrk="1" hangingPunct="1"/>
              <a:t>30</a:t>
            </a:fld>
            <a:endParaRPr lang="en-IN" alt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5" name="Footer Placeholder 4"/>
          <p:cNvSpPr>
            <a:spLocks noGrp="1"/>
          </p:cNvSpPr>
          <p:nvPr>
            <p:ph type="ftr" sz="quarter" idx="11"/>
          </p:nvPr>
        </p:nvSpPr>
        <p:spPr>
          <a:xfrm>
            <a:off x="2396319" y="329308"/>
            <a:ext cx="3086292" cy="309201"/>
          </a:xfrm>
        </p:spPr>
        <p:txBody>
          <a:bodyPr/>
          <a:lstStyle/>
          <a:p>
            <a:pPr lvl="0" algn="ctr" eaLnBrk="1" latinLnBrk="1" hangingPunct="1"/>
            <a:endParaRPr lang="en-US" altLang="en-US" sz="1200">
              <a:solidFill>
                <a:srgbClr val="898989"/>
              </a:solidFill>
            </a:endParaRPr>
          </a:p>
        </p:txBody>
      </p:sp>
      <p:sp>
        <p:nvSpPr>
          <p:cNvPr id="6" name="Slide Number Placeholder 5"/>
          <p:cNvSpPr>
            <a:spLocks noGrp="1"/>
          </p:cNvSpPr>
          <p:nvPr>
            <p:ph type="sldNum" sz="quarter" idx="12"/>
          </p:nvPr>
        </p:nvSpPr>
        <p:spPr>
          <a:xfrm>
            <a:off x="1434703" y="798973"/>
            <a:ext cx="802005" cy="503578"/>
          </a:xfrm>
        </p:spPr>
        <p:txBody>
          <a:body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795914"/>
      </p:ext>
    </p:extLst>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5" name="Footer Placeholder 4"/>
          <p:cNvSpPr>
            <a:spLocks noGrp="1"/>
          </p:cNvSpPr>
          <p:nvPr>
            <p:ph type="ftr" sz="quarter" idx="11"/>
          </p:nvPr>
        </p:nvSpPr>
        <p:spPr/>
        <p:txBody>
          <a:bodyPr/>
          <a:lstStyle/>
          <a:p>
            <a:pPr lvl="0" algn="ctr" eaLnBrk="1" latinLnBrk="1" hangingPunct="1"/>
            <a:endParaRPr lang="en-US" altLang="en-US" sz="1200">
              <a:solidFill>
                <a:srgbClr val="898989"/>
              </a:solidFill>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spTree>
    <p:extLst>
      <p:ext uri="{BB962C8B-B14F-4D97-AF65-F5344CB8AC3E}">
        <p14:creationId xmlns:p14="http://schemas.microsoft.com/office/powerpoint/2010/main" val="1197704910"/>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5" name="Footer Placeholder 4"/>
          <p:cNvSpPr>
            <a:spLocks noGrp="1"/>
          </p:cNvSpPr>
          <p:nvPr>
            <p:ph type="ftr" sz="quarter" idx="11"/>
          </p:nvPr>
        </p:nvSpPr>
        <p:spPr/>
        <p:txBody>
          <a:bodyPr/>
          <a:lstStyle/>
          <a:p>
            <a:pPr lvl="0" algn="ctr" eaLnBrk="1" latinLnBrk="1" hangingPunct="1"/>
            <a:endParaRPr lang="en-US" altLang="en-US" sz="1200">
              <a:solidFill>
                <a:srgbClr val="898989"/>
              </a:solidFill>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8631663"/>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sp>
        <p:nvSpPr>
          <p:cNvPr id="1048583" name="Date Placeholder 1048582"/>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5pPr>
          </a:lstStyle>
          <a:p>
            <a:pPr lvl="0" eaLnBrk="1" latinLnBrk="1" hangingPunct="1"/>
            <a:fld id="{566ABCEB-ACFC-4714-9973-3DA970169C29}" type="datetime1">
              <a:rPr lang="en-US" altLang="en-US" sz="1200">
                <a:solidFill>
                  <a:srgbClr val="898989"/>
                </a:solidFill>
              </a:rPr>
              <a:pPr lvl="0" eaLnBrk="1" latinLnBrk="1" hangingPunct="1"/>
              <a:t>3/17/2023</a:t>
            </a:fld>
            <a:endParaRPr lang="en-US" altLang="en-US" sz="1200">
              <a:solidFill>
                <a:srgbClr val="898989"/>
              </a:solidFill>
            </a:endParaRPr>
          </a:p>
        </p:txBody>
      </p:sp>
      <p:sp>
        <p:nvSpPr>
          <p:cNvPr id="1048584" name="Footer Placeholder 1048583"/>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5pPr>
          </a:lstStyle>
          <a:p>
            <a:pPr lvl="0" algn="ctr" eaLnBrk="1" latinLnBrk="1" hangingPunct="1"/>
            <a:endParaRPr lang="en-US" altLang="en-US" sz="1200">
              <a:solidFill>
                <a:srgbClr val="898989"/>
              </a:solidFill>
            </a:endParaRPr>
          </a:p>
        </p:txBody>
      </p:sp>
      <p:sp>
        <p:nvSpPr>
          <p:cNvPr id="1048585" name="Slide Number Placeholder 1048584"/>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5pPr>
          </a:lstStyle>
          <a:p>
            <a:pPr lvl="0" algn="r" eaLnBrk="1" latinLnBrk="1" hangingPunct="1"/>
            <a:fld id="{566ABCEB-ACFC-4714-9973-3DA970169C29}" type="slidenum">
              <a:rPr lang="en-US" altLang="en-US" sz="1200">
                <a:solidFill>
                  <a:srgbClr val="898989"/>
                </a:solidFill>
              </a:rPr>
              <a:pPr lvl="0" algn="r" eaLnBrk="1" latinLnBrk="1" hangingPunct="1"/>
              <a:t>‹#›</a:t>
            </a:fld>
            <a:endParaRPr lang="en-US" altLang="en-US" sz="1200">
              <a:solidFill>
                <a:srgbClr val="898989"/>
              </a:solidFill>
            </a:endParaRPr>
          </a:p>
        </p:txBody>
      </p:sp>
    </p:spTree>
    <p:extLst>
      <p:ext uri="{BB962C8B-B14F-4D97-AF65-F5344CB8AC3E}">
        <p14:creationId xmlns:p14="http://schemas.microsoft.com/office/powerpoint/2010/main" val="3647293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
    <p:bg>
      <p:bgPr>
        <a:solidFill>
          <a:schemeClr val="lt1"/>
        </a:solidFill>
        <a:effectLst/>
      </p:bgPr>
    </p:bg>
    <p:spTree>
      <p:nvGrpSpPr>
        <p:cNvPr id="1" name=""/>
        <p:cNvGrpSpPr/>
        <p:nvPr/>
      </p:nvGrpSpPr>
      <p:grpSpPr>
        <a:xfrm>
          <a:off x="0" y="0"/>
          <a:ext cx="0" cy="0"/>
          <a:chOff x="0" y="0"/>
          <a:chExt cx="0" cy="0"/>
        </a:xfrm>
      </p:grpSpPr>
      <p:sp>
        <p:nvSpPr>
          <p:cNvPr id="1048943" name="Date Placeholder 1048942"/>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5pPr>
          </a:lstStyle>
          <a:p>
            <a:pPr lvl="0" eaLnBrk="1" latinLnBrk="1" hangingPunct="1"/>
            <a:fld id="{566ABCEB-ACFC-4714-9973-3DA970169C29}" type="datetime1">
              <a:rPr lang="en-US" altLang="en-US" sz="1200">
                <a:solidFill>
                  <a:srgbClr val="898989"/>
                </a:solidFill>
              </a:rPr>
              <a:pPr lvl="0" eaLnBrk="1" latinLnBrk="1" hangingPunct="1"/>
              <a:t>3/17/2023</a:t>
            </a:fld>
            <a:endParaRPr lang="en-US" altLang="en-US" sz="1200">
              <a:solidFill>
                <a:srgbClr val="898989"/>
              </a:solidFill>
            </a:endParaRPr>
          </a:p>
        </p:txBody>
      </p:sp>
      <p:sp>
        <p:nvSpPr>
          <p:cNvPr id="1048944" name="Footer Placeholder 1048943"/>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5pPr>
          </a:lstStyle>
          <a:p>
            <a:pPr lvl="0" algn="ctr" eaLnBrk="1" latinLnBrk="1" hangingPunct="1"/>
            <a:endParaRPr lang="en-US" altLang="en-US" sz="1200">
              <a:solidFill>
                <a:srgbClr val="898989"/>
              </a:solidFill>
            </a:endParaRPr>
          </a:p>
        </p:txBody>
      </p:sp>
      <p:sp>
        <p:nvSpPr>
          <p:cNvPr id="1048945" name="Slide Number Placeholder 1048944"/>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itchFamily="34" charset="0"/>
                <a:sym typeface="Georgia" pitchFamily="18" charset="0"/>
              </a:defRPr>
            </a:lvl5pPr>
          </a:lstStyle>
          <a:p>
            <a:pPr lvl="0" algn="r" eaLnBrk="1" latinLnBrk="1" hangingPunct="1"/>
            <a:fld id="{566ABCEB-ACFC-4714-9973-3DA970169C29}" type="slidenum">
              <a:rPr lang="en-US" altLang="en-US" sz="1200">
                <a:solidFill>
                  <a:srgbClr val="898989"/>
                </a:solidFill>
              </a:rPr>
              <a:pPr lvl="0" algn="r" eaLnBrk="1" latinLnBrk="1" hangingPunct="1"/>
              <a:t>‹#›</a:t>
            </a:fld>
            <a:endParaRPr lang="en-US" altLang="en-US" sz="1200">
              <a:solidFill>
                <a:srgbClr val="898989"/>
              </a:solidFill>
            </a:endParaRPr>
          </a:p>
        </p:txBody>
      </p:sp>
      <p:sp>
        <p:nvSpPr>
          <p:cNvPr id="104894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46"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935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5" name="Footer Placeholder 4"/>
          <p:cNvSpPr>
            <a:spLocks noGrp="1"/>
          </p:cNvSpPr>
          <p:nvPr>
            <p:ph type="ftr" sz="quarter" idx="11"/>
          </p:nvPr>
        </p:nvSpPr>
        <p:spPr/>
        <p:txBody>
          <a:bodyPr/>
          <a:lstStyle/>
          <a:p>
            <a:pPr lvl="0" algn="ctr" eaLnBrk="1" latinLnBrk="1" hangingPunct="1"/>
            <a:endParaRPr lang="en-US" altLang="en-US" sz="1200">
              <a:solidFill>
                <a:srgbClr val="898989"/>
              </a:solidFill>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1502428"/>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5" name="Footer Placeholder 4"/>
          <p:cNvSpPr>
            <a:spLocks noGrp="1"/>
          </p:cNvSpPr>
          <p:nvPr>
            <p:ph type="ftr" sz="quarter" idx="11"/>
          </p:nvPr>
        </p:nvSpPr>
        <p:spPr/>
        <p:txBody>
          <a:bodyPr/>
          <a:lstStyle/>
          <a:p>
            <a:pPr lvl="0" algn="ctr" eaLnBrk="1" latinLnBrk="1" hangingPunct="1"/>
            <a:endParaRPr lang="en-US" altLang="en-US" sz="1200">
              <a:solidFill>
                <a:srgbClr val="898989"/>
              </a:solidFill>
            </a:endParaRPr>
          </a:p>
        </p:txBody>
      </p:sp>
      <p:sp>
        <p:nvSpPr>
          <p:cNvPr id="6" name="Slide Number Placeholder 5"/>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755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6" name="Footer Placeholder 5"/>
          <p:cNvSpPr>
            <a:spLocks noGrp="1"/>
          </p:cNvSpPr>
          <p:nvPr>
            <p:ph type="ftr" sz="quarter" idx="11"/>
          </p:nvPr>
        </p:nvSpPr>
        <p:spPr/>
        <p:txBody>
          <a:bodyPr/>
          <a:lstStyle/>
          <a:p>
            <a:pPr lvl="0" algn="ctr" eaLnBrk="1" latinLnBrk="1" hangingPunct="1"/>
            <a:endParaRPr lang="en-US" altLang="en-US" sz="1200">
              <a:solidFill>
                <a:srgbClr val="898989"/>
              </a:solidFill>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360509"/>
      </p:ext>
    </p:extLst>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8" name="Footer Placeholder 7"/>
          <p:cNvSpPr>
            <a:spLocks noGrp="1"/>
          </p:cNvSpPr>
          <p:nvPr>
            <p:ph type="ftr" sz="quarter" idx="11"/>
          </p:nvPr>
        </p:nvSpPr>
        <p:spPr/>
        <p:txBody>
          <a:bodyPr/>
          <a:lstStyle/>
          <a:p>
            <a:pPr lvl="0" algn="ctr" eaLnBrk="1" latinLnBrk="1" hangingPunct="1"/>
            <a:endParaRPr lang="en-US" altLang="en-US" sz="1200">
              <a:solidFill>
                <a:srgbClr val="898989"/>
              </a:solidFill>
            </a:endParaRPr>
          </a:p>
        </p:txBody>
      </p:sp>
      <p:sp>
        <p:nvSpPr>
          <p:cNvPr id="9" name="Slide Number Placeholder 8"/>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spTree>
    <p:extLst>
      <p:ext uri="{BB962C8B-B14F-4D97-AF65-F5344CB8AC3E}">
        <p14:creationId xmlns:p14="http://schemas.microsoft.com/office/powerpoint/2010/main" val="2669856185"/>
      </p:ext>
    </p:extLst>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4" name="Footer Placeholder 3"/>
          <p:cNvSpPr>
            <a:spLocks noGrp="1"/>
          </p:cNvSpPr>
          <p:nvPr>
            <p:ph type="ftr" sz="quarter" idx="11"/>
          </p:nvPr>
        </p:nvSpPr>
        <p:spPr/>
        <p:txBody>
          <a:bodyPr/>
          <a:lstStyle/>
          <a:p>
            <a:pPr lvl="0" algn="ctr" eaLnBrk="1" latinLnBrk="1" hangingPunct="1"/>
            <a:endParaRPr lang="en-US" altLang="en-US" sz="1200">
              <a:solidFill>
                <a:srgbClr val="898989"/>
              </a:solidFill>
            </a:endParaRPr>
          </a:p>
        </p:txBody>
      </p:sp>
      <p:sp>
        <p:nvSpPr>
          <p:cNvPr id="5" name="Slide Number Placeholder 4"/>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spTree>
    <p:extLst>
      <p:ext uri="{BB962C8B-B14F-4D97-AF65-F5344CB8AC3E}">
        <p14:creationId xmlns:p14="http://schemas.microsoft.com/office/powerpoint/2010/main" val="2836451440"/>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3" name="Footer Placeholder 2"/>
          <p:cNvSpPr>
            <a:spLocks noGrp="1"/>
          </p:cNvSpPr>
          <p:nvPr>
            <p:ph type="ftr" sz="quarter" idx="11"/>
          </p:nvPr>
        </p:nvSpPr>
        <p:spPr/>
        <p:txBody>
          <a:bodyPr/>
          <a:lstStyle/>
          <a:p>
            <a:pPr lvl="0" algn="ctr" eaLnBrk="1" latinLnBrk="1" hangingPunct="1"/>
            <a:endParaRPr lang="en-US" altLang="en-US" sz="1200">
              <a:solidFill>
                <a:srgbClr val="898989"/>
              </a:solidFill>
            </a:endParaRPr>
          </a:p>
        </p:txBody>
      </p:sp>
      <p:sp>
        <p:nvSpPr>
          <p:cNvPr id="4" name="Slide Number Placeholder 3"/>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spTree>
    <p:extLst>
      <p:ext uri="{BB962C8B-B14F-4D97-AF65-F5344CB8AC3E}">
        <p14:creationId xmlns:p14="http://schemas.microsoft.com/office/powerpoint/2010/main" val="4100598947"/>
      </p:ext>
    </p:extLst>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6" name="Footer Placeholder 5"/>
          <p:cNvSpPr>
            <a:spLocks noGrp="1"/>
          </p:cNvSpPr>
          <p:nvPr>
            <p:ph type="ftr" sz="quarter" idx="11"/>
          </p:nvPr>
        </p:nvSpPr>
        <p:spPr/>
        <p:txBody>
          <a:bodyPr/>
          <a:lstStyle/>
          <a:p>
            <a:pPr lvl="0" algn="ctr" eaLnBrk="1" latinLnBrk="1" hangingPunct="1"/>
            <a:endParaRPr lang="en-US" altLang="en-US" sz="1200">
              <a:solidFill>
                <a:srgbClr val="898989"/>
              </a:solidFill>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6118402"/>
      </p:ext>
    </p:extLst>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6" name="Footer Placeholder 5"/>
          <p:cNvSpPr>
            <a:spLocks noGrp="1"/>
          </p:cNvSpPr>
          <p:nvPr>
            <p:ph type="ftr" sz="quarter" idx="11"/>
          </p:nvPr>
        </p:nvSpPr>
        <p:spPr>
          <a:xfrm>
            <a:off x="1437530" y="318641"/>
            <a:ext cx="3251553" cy="320931"/>
          </a:xfrm>
        </p:spPr>
        <p:txBody>
          <a:bodyPr/>
          <a:lstStyle/>
          <a:p>
            <a:pPr lvl="0" algn="ctr" eaLnBrk="1" latinLnBrk="1" hangingPunct="1"/>
            <a:endParaRPr lang="en-US" altLang="en-US" sz="1200">
              <a:solidFill>
                <a:srgbClr val="898989"/>
              </a:solidFill>
            </a:endParaRPr>
          </a:p>
        </p:txBody>
      </p:sp>
      <p:sp>
        <p:nvSpPr>
          <p:cNvPr id="7" name="Slide Number Placeholder 6"/>
          <p:cNvSpPr>
            <a:spLocks noGrp="1"/>
          </p:cNvSpPr>
          <p:nvPr>
            <p:ph type="sldNum" sz="quarter" idx="12"/>
          </p:nvPr>
        </p:nvSpPr>
        <p:spPr/>
        <p:txBody>
          <a:body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2107277"/>
      </p:ext>
    </p:extLst>
  </p:cSld>
  <p:clrMapOvr>
    <a:masterClrMapping/>
  </p:clrMapOvr>
  <p:hf sldNum="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5">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lvl="0" eaLnBrk="1" latinLnBrk="1" hangingPunct="1"/>
            <a:fld id="{566ABCEB-ACFC-4714-9973-3DA970169C29}" type="datetime1">
              <a:rPr lang="en-US" altLang="en-US" sz="1200" smtClean="0">
                <a:solidFill>
                  <a:srgbClr val="898989"/>
                </a:solidFill>
              </a:rPr>
              <a:pPr lvl="0" eaLnBrk="1" latinLnBrk="1" hangingPunct="1"/>
              <a:t>3/17/2023</a:t>
            </a:fld>
            <a:endParaRPr lang="en-US" altLang="en-US" sz="1200">
              <a:solidFill>
                <a:srgbClr val="898989"/>
              </a:solidFill>
            </a:endParaRP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lvl="0" algn="ctr" eaLnBrk="1" latinLnBrk="1" hangingPunct="1"/>
            <a:endParaRPr lang="en-US" altLang="en-US" sz="1200">
              <a:solidFill>
                <a:srgbClr val="898989"/>
              </a:solidFill>
            </a:endParaRP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lvl="0" algn="r" eaLnBrk="1" latinLnBrk="1" hangingPunct="1"/>
            <a:fld id="{566ABCEB-ACFC-4714-9973-3DA970169C29}" type="slidenum">
              <a:rPr lang="en-US" altLang="en-US" sz="1200" smtClean="0">
                <a:solidFill>
                  <a:srgbClr val="898989"/>
                </a:solidFill>
              </a:rPr>
              <a:pPr lvl="0" algn="r" eaLnBrk="1" latinLnBrk="1" hangingPunct="1"/>
              <a:t>‹#›</a:t>
            </a:fld>
            <a:endParaRPr lang="en-US" altLang="en-US" sz="1200">
              <a:solidFill>
                <a:srgbClr val="898989"/>
              </a:solidFill>
            </a:endParaRPr>
          </a:p>
        </p:txBody>
      </p:sp>
    </p:spTree>
    <p:extLst>
      <p:ext uri="{BB962C8B-B14F-4D97-AF65-F5344CB8AC3E}">
        <p14:creationId xmlns:p14="http://schemas.microsoft.com/office/powerpoint/2010/main" val="234869049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Lst>
  <p:hf sldNum="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1048585"/>
          <p:cNvSpPr/>
          <p:nvPr/>
        </p:nvSpPr>
        <p:spPr>
          <a:xfrm>
            <a:off x="457200" y="2590800"/>
            <a:ext cx="8380412" cy="3790528"/>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algn="ctr" eaLnBrk="1" latinLnBrk="1" hangingPunct="1">
              <a:spcBef>
                <a:spcPct val="50000"/>
              </a:spcBef>
            </a:pPr>
            <a:r>
              <a:rPr lang="en-US" altLang="en-US" sz="3600" b="1" dirty="0">
                <a:latin typeface="Arial" pitchFamily="34" charset="0"/>
                <a:ea typeface="Adobe Gothic Std B"/>
              </a:rPr>
              <a:t>INTRODUCTION TO JDBC IN JAVA</a:t>
            </a:r>
          </a:p>
          <a:p>
            <a:pPr lvl="0" algn="ctr" eaLnBrk="1" latinLnBrk="1" hangingPunct="1">
              <a:spcBef>
                <a:spcPct val="50000"/>
              </a:spcBef>
            </a:pPr>
            <a:endParaRPr lang="en-US" altLang="en-US" sz="3600" b="1" dirty="0">
              <a:latin typeface="Arial" pitchFamily="34" charset="0"/>
              <a:ea typeface="Adobe Gothic Std B"/>
            </a:endParaRPr>
          </a:p>
          <a:p>
            <a:pPr lvl="0" algn="ctr" eaLnBrk="1" latinLnBrk="1" hangingPunct="1">
              <a:spcBef>
                <a:spcPct val="50000"/>
              </a:spcBef>
            </a:pPr>
            <a:endParaRPr lang="en-US" altLang="en-US" sz="3600" b="1" dirty="0">
              <a:latin typeface="Arial" pitchFamily="34" charset="0"/>
              <a:ea typeface="Adobe Gothic Std B"/>
            </a:endParaRPr>
          </a:p>
          <a:p>
            <a:pPr marL="0" marR="0" lvl="0" indent="0" algn="l" defTabSz="914400" rtl="0" eaLnBrk="1" fontAlgn="base" latinLnBrk="1" hangingPunct="1">
              <a:lnSpc>
                <a:spcPct val="100000"/>
              </a:lnSpc>
              <a:spcBef>
                <a:spcPct val="30000"/>
              </a:spcBef>
              <a:spcAft>
                <a:spcPct val="0"/>
              </a:spcAft>
              <a:buClrTx/>
              <a:buSzTx/>
              <a:buFontTx/>
              <a:buNone/>
              <a:tabLst/>
              <a:defRPr/>
            </a:pPr>
            <a:r>
              <a:rPr lang="en-US" sz="2400" dirty="0"/>
              <a:t>BY:- </a:t>
            </a:r>
            <a:r>
              <a:rPr lang="en-IN" sz="2400" b="1" i="0" dirty="0">
                <a:solidFill>
                  <a:srgbClr val="1F1F1F"/>
                </a:solidFill>
                <a:effectLst/>
                <a:latin typeface="Google Sans"/>
              </a:rPr>
              <a:t>VARNAN THIRUGNANASAMBANDAN</a:t>
            </a:r>
            <a:endParaRPr lang="en-IN" sz="2400" b="1" i="0" dirty="0">
              <a:solidFill>
                <a:srgbClr val="5F6368"/>
              </a:solidFill>
              <a:effectLst/>
              <a:latin typeface="Google Sans"/>
            </a:endParaRPr>
          </a:p>
          <a:p>
            <a:r>
              <a:rPr lang="en-IN" sz="2400" dirty="0"/>
              <a:t>BYTXL</a:t>
            </a:r>
          </a:p>
          <a:p>
            <a:r>
              <a:rPr lang="en-IN" sz="2400" dirty="0"/>
              <a:t>PARUL UNIVERSITY</a:t>
            </a:r>
          </a:p>
          <a:p>
            <a:pPr lvl="0" algn="ctr" eaLnBrk="1" latinLnBrk="1" hangingPunct="1">
              <a:spcBef>
                <a:spcPct val="50000"/>
              </a:spcBef>
            </a:pPr>
            <a:endParaRPr lang="en-US" altLang="en-US" sz="3600" b="1" dirty="0">
              <a:latin typeface="Arial Black" panose="020B0A04020102020204" pitchFamily="34" charset="0"/>
              <a:ea typeface="Adobe Gothic Std 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048612"/>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14" name="Rectangle 1048613"/>
          <p:cNvSpPr/>
          <p:nvPr/>
        </p:nvSpPr>
        <p:spPr>
          <a:xfrm>
            <a:off x="762000" y="560387"/>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latin typeface="Arial" pitchFamily="34" charset="0"/>
                <a:ea typeface="Adobe Gothic Std B"/>
              </a:rPr>
              <a:t>Creating a table in the database</a:t>
            </a:r>
          </a:p>
        </p:txBody>
      </p:sp>
      <p:sp>
        <p:nvSpPr>
          <p:cNvPr id="1048615" name="Rectangle 1048614"/>
          <p:cNvSpPr/>
          <p:nvPr/>
        </p:nvSpPr>
        <p:spPr>
          <a:xfrm>
            <a:off x="873125" y="1295400"/>
            <a:ext cx="7051675" cy="39703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Tables can be created using </a:t>
            </a:r>
            <a:r>
              <a:rPr lang="en-US" altLang="en-US" b="1"/>
              <a:t>CREATE TABLE </a:t>
            </a:r>
            <a:r>
              <a:rPr lang="en-US" altLang="en-US"/>
              <a:t>statement with the following syntax.</a:t>
            </a:r>
          </a:p>
          <a:p>
            <a:pPr lvl="0" eaLnBrk="1" latinLnBrk="1" hangingPunct="1"/>
            <a:endParaRPr lang="en-US" altLang="en-US"/>
          </a:p>
          <a:p>
            <a:pPr lvl="0" eaLnBrk="1" latinLnBrk="1" hangingPunct="1"/>
            <a:r>
              <a:rPr lang="en-US" altLang="en-US"/>
              <a:t>CREATE TABLE IF NOT EXISTS `Students`.` `roll_no` VARCHAR(15), </a:t>
            </a:r>
          </a:p>
          <a:p>
            <a:pPr lvl="0" eaLnBrk="1" latinLnBrk="1" hangingPunct="1"/>
            <a:r>
              <a:rPr lang="en-US" altLang="en-US"/>
              <a:t>`full_name` VARCHAR(150) NOT NULL , </a:t>
            </a:r>
          </a:p>
          <a:p>
            <a:pPr lvl="0" eaLnBrk="1" latinLnBrk="1" hangingPunct="1"/>
            <a:r>
              <a:rPr lang="en-US" altLang="en-US"/>
              <a:t>`gender` VARCHAR(6) , </a:t>
            </a:r>
          </a:p>
          <a:p>
            <a:pPr lvl="0" eaLnBrk="1" latinLnBrk="1" hangingPunct="1"/>
            <a:r>
              <a:rPr lang="en-US" altLang="en-US"/>
              <a:t>`date_of_birth` DATE , </a:t>
            </a:r>
          </a:p>
          <a:p>
            <a:pPr lvl="0" eaLnBrk="1" latinLnBrk="1" hangingPunct="1"/>
            <a:r>
              <a:rPr lang="en-US" altLang="en-US"/>
              <a:t>`physical_address` VARCHAR(255) , </a:t>
            </a:r>
          </a:p>
          <a:p>
            <a:pPr lvl="0" eaLnBrk="1" latinLnBrk="1" hangingPunct="1"/>
            <a:r>
              <a:rPr lang="en-US" altLang="en-US"/>
              <a:t>`postal_address` VARCHAR(255) , </a:t>
            </a:r>
          </a:p>
          <a:p>
            <a:pPr lvl="0" eaLnBrk="1" latinLnBrk="1" hangingPunct="1"/>
            <a:r>
              <a:rPr lang="en-US" altLang="en-US"/>
              <a:t>`contact_number` VARCHAR(75) , </a:t>
            </a:r>
          </a:p>
          <a:p>
            <a:pPr lvl="0" eaLnBrk="1" latinLnBrk="1" hangingPunct="1"/>
            <a:r>
              <a:rPr lang="en-US" altLang="en-US"/>
              <a:t>`email` VARCHAR(255) , </a:t>
            </a:r>
          </a:p>
          <a:p>
            <a:pPr lvl="0" eaLnBrk="1" latinLnBrk="1" hangingPunct="1"/>
            <a:r>
              <a:rPr lang="en-US" altLang="en-US"/>
              <a:t>‘department’ DEPARTMENT,</a:t>
            </a:r>
          </a:p>
          <a:p>
            <a:pPr lvl="0" eaLnBrk="1" latinLnBrk="1" hangingPunct="1"/>
            <a:r>
              <a:rPr lang="en-US" altLang="en-US"/>
              <a:t>PRIMARY KEY (`roll_no`) );</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Rectangle 1048615"/>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17" name="Rectangle 1048616"/>
          <p:cNvSpPr/>
          <p:nvPr/>
        </p:nvSpPr>
        <p:spPr>
          <a:xfrm>
            <a:off x="762000" y="560387"/>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latin typeface="Arial" pitchFamily="34" charset="0"/>
                <a:ea typeface="Adobe Gothic Std B"/>
              </a:rPr>
              <a:t>Downloading JDBC Driver</a:t>
            </a:r>
          </a:p>
        </p:txBody>
      </p:sp>
      <p:sp>
        <p:nvSpPr>
          <p:cNvPr id="1048618" name="Rectangle 1048617"/>
          <p:cNvSpPr/>
          <p:nvPr/>
        </p:nvSpPr>
        <p:spPr>
          <a:xfrm>
            <a:off x="838200" y="1166812"/>
            <a:ext cx="7543800" cy="535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IN" altLang="en-US"/>
              <a:t>JDBC </a:t>
            </a:r>
            <a:r>
              <a:rPr lang="en-US" altLang="en-US"/>
              <a:t>Driver is a software component that enables java application to interact with the database. </a:t>
            </a:r>
          </a:p>
          <a:p>
            <a:pPr lvl="0" eaLnBrk="1" latinLnBrk="1" hangingPunct="1"/>
            <a:endParaRPr lang="en-IN" altLang="en-US"/>
          </a:p>
          <a:p>
            <a:pPr lvl="0" eaLnBrk="1" latinLnBrk="1" hangingPunct="1"/>
            <a:r>
              <a:rPr lang="en-IN" altLang="en-US"/>
              <a:t>There are 4 types of JDBC drivers:</a:t>
            </a:r>
          </a:p>
          <a:p>
            <a:pPr lvl="0" eaLnBrk="1" latinLnBrk="1" hangingPunct="1"/>
            <a:endParaRPr lang="en-IN" altLang="en-US"/>
          </a:p>
          <a:p>
            <a:pPr lvl="0" eaLnBrk="1" latinLnBrk="1" hangingPunct="1"/>
            <a:r>
              <a:rPr lang="en-IN" altLang="en-US"/>
              <a:t>JDBC-ODBC bridge driver</a:t>
            </a:r>
          </a:p>
          <a:p>
            <a:pPr lvl="0" eaLnBrk="1" latinLnBrk="1" hangingPunct="1"/>
            <a:r>
              <a:rPr lang="en-IN" altLang="en-US"/>
              <a:t>Native-API driver (Uses native language and Java to establish connectivity)</a:t>
            </a:r>
          </a:p>
          <a:p>
            <a:pPr lvl="0" eaLnBrk="1" latinLnBrk="1" hangingPunct="1"/>
            <a:r>
              <a:rPr lang="en-IN" altLang="en-US"/>
              <a:t>Network Protocol driver</a:t>
            </a:r>
          </a:p>
          <a:p>
            <a:pPr lvl="0" eaLnBrk="1" latinLnBrk="1" hangingPunct="1"/>
            <a:r>
              <a:rPr lang="en-IN" altLang="en-US"/>
              <a:t>Thin driver</a:t>
            </a:r>
          </a:p>
          <a:p>
            <a:pPr lvl="0" eaLnBrk="1" latinLnBrk="1" hangingPunct="1"/>
            <a:endParaRPr lang="en-US" altLang="en-US"/>
          </a:p>
          <a:p>
            <a:pPr lvl="0" eaLnBrk="1" latinLnBrk="1" hangingPunct="1"/>
            <a:r>
              <a:rPr lang="en-US" altLang="en-US"/>
              <a:t>Out of the four, Network protocol driver and Thin driver are widely used as they are written fully in Java.</a:t>
            </a:r>
          </a:p>
          <a:p>
            <a:pPr lvl="0" eaLnBrk="1" latinLnBrk="1" hangingPunct="1"/>
            <a:endParaRPr lang="en-US" altLang="en-US"/>
          </a:p>
          <a:p>
            <a:pPr lvl="0" eaLnBrk="1" latinLnBrk="1" hangingPunct="1"/>
            <a:r>
              <a:rPr lang="en-US" altLang="en-US"/>
              <a:t>These drivers are provided by database software vendors e.g.</a:t>
            </a:r>
          </a:p>
          <a:p>
            <a:pPr lvl="0" eaLnBrk="1" latinLnBrk="1" hangingPunct="1"/>
            <a:endParaRPr lang="en-US" altLang="en-US"/>
          </a:p>
          <a:p>
            <a:pPr lvl="0" eaLnBrk="1" latinLnBrk="1" hangingPunct="1"/>
            <a:r>
              <a:rPr lang="en-IN" altLang="en-US" b="1"/>
              <a:t>oracle.jdbc.driver.OracleDriver</a:t>
            </a:r>
            <a:r>
              <a:rPr lang="en-IN" altLang="en-US"/>
              <a:t> </a:t>
            </a:r>
            <a:br/>
            <a:r>
              <a:rPr lang="en-IN" altLang="en-US" b="1"/>
              <a:t>com.mysql.jdbc.Driver</a:t>
            </a:r>
            <a:r>
              <a:rPr lang="en-US" altLang="en-US"/>
              <a:t> </a:t>
            </a:r>
          </a:p>
          <a:p>
            <a:pPr lvl="0" eaLnBrk="1" latinLnBrk="1" hangingPunct="1"/>
            <a:r>
              <a:rPr lang="en-US" altLang="en-US"/>
              <a:t> </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Rectangle 1048618"/>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20" name="Rectangle 1048619"/>
          <p:cNvSpPr/>
          <p:nvPr/>
        </p:nvSpPr>
        <p:spPr>
          <a:xfrm>
            <a:off x="762000" y="560387"/>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Register the Driver class</a:t>
            </a:r>
          </a:p>
        </p:txBody>
      </p:sp>
      <p:sp>
        <p:nvSpPr>
          <p:cNvPr id="1048621" name="Rectangle 1048620"/>
          <p:cNvSpPr/>
          <p:nvPr/>
        </p:nvSpPr>
        <p:spPr>
          <a:xfrm>
            <a:off x="838200" y="1212850"/>
            <a:ext cx="7620000" cy="48021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The forName() method of Class class is used to register the driver class.</a:t>
            </a:r>
          </a:p>
          <a:p>
            <a:pPr lvl="0" eaLnBrk="1" latinLnBrk="1" hangingPunct="1"/>
            <a:endParaRPr lang="en-US" altLang="en-US"/>
          </a:p>
          <a:p>
            <a:pPr lvl="0" eaLnBrk="1" latinLnBrk="1" hangingPunct="1"/>
            <a:r>
              <a:rPr lang="en-US" altLang="en-US"/>
              <a:t>This method is used to dynamically load the driver class.</a:t>
            </a:r>
          </a:p>
          <a:p>
            <a:pPr lvl="0" eaLnBrk="1" latinLnBrk="1" hangingPunct="1"/>
            <a:endParaRPr lang="en-US" altLang="en-US"/>
          </a:p>
          <a:p>
            <a:pPr lvl="0" eaLnBrk="1" latinLnBrk="1" hangingPunct="1"/>
            <a:r>
              <a:rPr lang="en-US" altLang="en-US"/>
              <a:t>Syntax of forName() method</a:t>
            </a:r>
          </a:p>
          <a:p>
            <a:pPr lvl="0" eaLnBrk="1" latinLnBrk="1" hangingPunct="1"/>
            <a:endParaRPr lang="en-US" altLang="en-US"/>
          </a:p>
          <a:p>
            <a:pPr lvl="0" eaLnBrk="1" latinLnBrk="1" hangingPunct="1"/>
            <a:r>
              <a:rPr lang="en-US" altLang="en-US" b="1"/>
              <a:t>public</a:t>
            </a:r>
            <a:r>
              <a:rPr lang="en-US" altLang="en-US"/>
              <a:t> </a:t>
            </a:r>
            <a:r>
              <a:rPr lang="en-US" altLang="en-US" b="1"/>
              <a:t>static</a:t>
            </a:r>
            <a:r>
              <a:rPr lang="en-US" altLang="en-US"/>
              <a:t> </a:t>
            </a:r>
            <a:r>
              <a:rPr lang="en-US" altLang="en-US" b="1"/>
              <a:t>void</a:t>
            </a:r>
            <a:r>
              <a:rPr lang="en-US" altLang="en-US"/>
              <a:t> forName(String className)</a:t>
            </a:r>
            <a:r>
              <a:rPr lang="en-US" altLang="en-US" b="1"/>
              <a:t>throws</a:t>
            </a:r>
            <a:r>
              <a:rPr lang="en-US" altLang="en-US"/>
              <a:t> ClassNotFoundException  </a:t>
            </a:r>
          </a:p>
          <a:p>
            <a:pPr lvl="0" eaLnBrk="1" latinLnBrk="1" hangingPunct="1"/>
            <a:endParaRPr lang="en-US" altLang="en-US"/>
          </a:p>
          <a:p>
            <a:pPr lvl="0" eaLnBrk="1" latinLnBrk="1" hangingPunct="1"/>
            <a:r>
              <a:rPr lang="en-US" altLang="en-US"/>
              <a:t>Example to register the </a:t>
            </a:r>
            <a:r>
              <a:rPr lang="en-US" altLang="en-US" b="1"/>
              <a:t>Oracle</a:t>
            </a:r>
            <a:r>
              <a:rPr lang="en-IN" altLang="en-US"/>
              <a:t> Driver class</a:t>
            </a:r>
          </a:p>
          <a:p>
            <a:pPr lvl="0" eaLnBrk="1" latinLnBrk="1" hangingPunct="1"/>
            <a:endParaRPr lang="en-IN" altLang="en-US"/>
          </a:p>
          <a:p>
            <a:pPr lvl="0" eaLnBrk="1" latinLnBrk="1" hangingPunct="1"/>
            <a:r>
              <a:rPr lang="en-IN" altLang="en-US"/>
              <a:t>Class.forName("oracle.jdbc.driver.OracleDriver");  </a:t>
            </a:r>
          </a:p>
          <a:p>
            <a:pPr lvl="0" eaLnBrk="1" latinLnBrk="1" hangingPunct="1"/>
            <a:br/>
            <a:r>
              <a:rPr lang="en-US" altLang="en-US"/>
              <a:t>Example to register the </a:t>
            </a:r>
            <a:r>
              <a:rPr lang="en-US" altLang="en-US" b="1"/>
              <a:t>MySQL</a:t>
            </a:r>
            <a:r>
              <a:rPr lang="en-IN" altLang="en-US"/>
              <a:t> Driver class</a:t>
            </a:r>
          </a:p>
          <a:p>
            <a:pPr lvl="0" eaLnBrk="1" latinLnBrk="1" hangingPunct="1"/>
            <a:endParaRPr lang="en-IN" altLang="en-US"/>
          </a:p>
          <a:p>
            <a:pPr lvl="0" eaLnBrk="1" latinLnBrk="1" hangingPunct="1"/>
            <a:r>
              <a:rPr lang="en-IN" altLang="en-US"/>
              <a:t>Class.forName("com.mysql.jdbc.Driver"); </a:t>
            </a:r>
          </a:p>
          <a:p>
            <a:pPr lvl="0" eaLnBrk="1" latinLnBrk="1" hangingPunct="1"/>
            <a:endParaRPr lang="en-US" altLang="en-US"/>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1048621"/>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23" name="Rectangle 1048622"/>
          <p:cNvSpPr/>
          <p:nvPr/>
        </p:nvSpPr>
        <p:spPr>
          <a:xfrm>
            <a:off x="7620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Create Connection Object</a:t>
            </a:r>
          </a:p>
        </p:txBody>
      </p:sp>
      <p:sp>
        <p:nvSpPr>
          <p:cNvPr id="1048624" name="Rectangle 1048623"/>
          <p:cNvSpPr/>
          <p:nvPr/>
        </p:nvSpPr>
        <p:spPr>
          <a:xfrm>
            <a:off x="838200" y="914400"/>
            <a:ext cx="7620000" cy="56324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The </a:t>
            </a:r>
            <a:r>
              <a:rPr lang="en-US" altLang="en-US" b="1"/>
              <a:t>getConnection()</a:t>
            </a:r>
            <a:r>
              <a:rPr lang="en-IN" altLang="en-US"/>
              <a:t> method of DriverManager class is used to establish connection with the database.</a:t>
            </a:r>
          </a:p>
          <a:p>
            <a:pPr lvl="0" eaLnBrk="1" latinLnBrk="1" hangingPunct="1"/>
            <a:endParaRPr lang="en-IN" altLang="en-US"/>
          </a:p>
          <a:p>
            <a:pPr lvl="0" eaLnBrk="1" latinLnBrk="1" hangingPunct="1"/>
            <a:r>
              <a:rPr lang="en-IN" altLang="en-US"/>
              <a:t>Syntax of getConnection() method</a:t>
            </a:r>
          </a:p>
          <a:p>
            <a:pPr lvl="0" eaLnBrk="1" latinLnBrk="1" hangingPunct="1"/>
            <a:endParaRPr lang="en-US" altLang="en-US"/>
          </a:p>
          <a:p>
            <a:pPr lvl="0" eaLnBrk="1" latinLnBrk="1" hangingPunct="1"/>
            <a:r>
              <a:rPr lang="en-US" altLang="en-US"/>
              <a:t>1) </a:t>
            </a:r>
            <a:r>
              <a:rPr lang="en-US" altLang="en-US" b="1"/>
              <a:t>public</a:t>
            </a:r>
            <a:r>
              <a:rPr lang="en-US" altLang="en-US"/>
              <a:t> </a:t>
            </a:r>
            <a:r>
              <a:rPr lang="en-US" altLang="en-US" b="1"/>
              <a:t>static</a:t>
            </a:r>
            <a:r>
              <a:rPr lang="en-US" altLang="en-US"/>
              <a:t> Connection getConnection(String url)</a:t>
            </a:r>
            <a:r>
              <a:rPr lang="en-US" altLang="en-US" b="1"/>
              <a:t>throws</a:t>
            </a:r>
            <a:r>
              <a:rPr lang="en-US" altLang="en-US"/>
              <a:t> SQLException  </a:t>
            </a:r>
          </a:p>
          <a:p>
            <a:pPr lvl="0" eaLnBrk="1" latinLnBrk="1" hangingPunct="1"/>
            <a:r>
              <a:rPr lang="en-US" altLang="en-US"/>
              <a:t>2) </a:t>
            </a:r>
            <a:r>
              <a:rPr lang="en-US" altLang="en-US" b="1"/>
              <a:t>public</a:t>
            </a:r>
            <a:r>
              <a:rPr lang="en-US" altLang="en-US"/>
              <a:t> </a:t>
            </a:r>
            <a:r>
              <a:rPr lang="en-US" altLang="en-US" b="1"/>
              <a:t>static</a:t>
            </a:r>
            <a:r>
              <a:rPr lang="en-US" altLang="en-US"/>
              <a:t> Connection getConnection(String url,String name,String password)  </a:t>
            </a:r>
            <a:r>
              <a:rPr lang="en-US" altLang="en-US" b="1"/>
              <a:t>throws</a:t>
            </a:r>
            <a:r>
              <a:rPr lang="en-US" altLang="en-US"/>
              <a:t> SQLException  </a:t>
            </a:r>
          </a:p>
          <a:p>
            <a:pPr lvl="0" eaLnBrk="1" latinLnBrk="1" hangingPunct="1"/>
            <a:endParaRPr lang="en-US" altLang="en-US"/>
          </a:p>
          <a:p>
            <a:pPr lvl="0" eaLnBrk="1" latinLnBrk="1" hangingPunct="1"/>
            <a:r>
              <a:rPr lang="en-US" altLang="en-US"/>
              <a:t>Example to establish connection with the </a:t>
            </a:r>
            <a:r>
              <a:rPr lang="en-US" altLang="en-US" b="1"/>
              <a:t>Oracle </a:t>
            </a:r>
            <a:r>
              <a:rPr lang="en-IN" altLang="en-US"/>
              <a:t>database</a:t>
            </a:r>
          </a:p>
          <a:p>
            <a:pPr lvl="0" eaLnBrk="1" latinLnBrk="1" hangingPunct="1"/>
            <a:endParaRPr lang="en-IN" altLang="en-US"/>
          </a:p>
          <a:p>
            <a:pPr lvl="0" eaLnBrk="1" latinLnBrk="1" hangingPunct="1"/>
            <a:r>
              <a:rPr lang="en-IN" altLang="en-US"/>
              <a:t>Connection con=DriverManager.getConnection(  </a:t>
            </a:r>
          </a:p>
          <a:p>
            <a:pPr lvl="0" eaLnBrk="1" latinLnBrk="1" hangingPunct="1"/>
            <a:r>
              <a:rPr lang="en-IN" altLang="en-US"/>
              <a:t>"jdbc:oracle:thin:@localhost:1521:db_name","system","password");  </a:t>
            </a:r>
          </a:p>
          <a:p>
            <a:pPr lvl="0" eaLnBrk="1" latinLnBrk="1" hangingPunct="1"/>
            <a:endParaRPr lang="en-US" altLang="en-US"/>
          </a:p>
          <a:p>
            <a:pPr lvl="0" eaLnBrk="1" latinLnBrk="1" hangingPunct="1"/>
            <a:r>
              <a:rPr lang="en-US" altLang="en-US"/>
              <a:t>Example to establish connection with the </a:t>
            </a:r>
            <a:r>
              <a:rPr lang="en-US" altLang="en-US" b="1"/>
              <a:t>MySQL </a:t>
            </a:r>
            <a:r>
              <a:rPr lang="en-IN" altLang="en-US"/>
              <a:t>database</a:t>
            </a:r>
          </a:p>
          <a:p>
            <a:pPr lvl="0" eaLnBrk="1" latinLnBrk="1" hangingPunct="1"/>
            <a:endParaRPr lang="en-IN" altLang="en-US"/>
          </a:p>
          <a:p>
            <a:pPr lvl="0" eaLnBrk="1" latinLnBrk="1" hangingPunct="1"/>
            <a:r>
              <a:rPr lang="en-IN" altLang="en-US"/>
              <a:t>Connection con=DriverManager.getConnection(  </a:t>
            </a:r>
          </a:p>
          <a:p>
            <a:pPr lvl="0" eaLnBrk="1" latinLnBrk="1" hangingPunct="1"/>
            <a:r>
              <a:rPr lang="en-IN" altLang="en-US"/>
              <a:t>"jdbc:mysql://localhost:3306/db_name","root","root");  </a:t>
            </a:r>
          </a:p>
          <a:p>
            <a:pPr lvl="0" eaLnBrk="1" latinLnBrk="1" hangingPunct="1"/>
            <a:endParaRPr lang="en-US" altLang="en-US"/>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Rectangle 1048624"/>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26" name="Rectangle 1048625"/>
          <p:cNvSpPr/>
          <p:nvPr/>
        </p:nvSpPr>
        <p:spPr>
          <a:xfrm>
            <a:off x="762000" y="865187"/>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Create Statement Object</a:t>
            </a:r>
          </a:p>
        </p:txBody>
      </p:sp>
      <p:sp>
        <p:nvSpPr>
          <p:cNvPr id="1048627" name="Rectangle 1048626"/>
          <p:cNvSpPr/>
          <p:nvPr/>
        </p:nvSpPr>
        <p:spPr>
          <a:xfrm>
            <a:off x="838200" y="1985962"/>
            <a:ext cx="7620000" cy="25860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The </a:t>
            </a:r>
            <a:r>
              <a:rPr lang="en-US" altLang="en-US" b="1"/>
              <a:t>createStatement</a:t>
            </a:r>
            <a:r>
              <a:rPr lang="en-IN" altLang="en-US"/>
              <a:t>() method of Connection interface is used to create statement. The object of statement is responsible to execute queries with the database.</a:t>
            </a:r>
          </a:p>
          <a:p>
            <a:pPr lvl="0" eaLnBrk="1" latinLnBrk="1" hangingPunct="1"/>
            <a:endParaRPr lang="en-IN" altLang="en-US"/>
          </a:p>
          <a:p>
            <a:pPr lvl="0" eaLnBrk="1" latinLnBrk="1" hangingPunct="1"/>
            <a:r>
              <a:rPr lang="en-IN" altLang="en-US"/>
              <a:t>Syntax of createStatement() method</a:t>
            </a:r>
          </a:p>
          <a:p>
            <a:pPr lvl="0" eaLnBrk="1" latinLnBrk="1" hangingPunct="1"/>
            <a:endParaRPr lang="en-US" altLang="en-US"/>
          </a:p>
          <a:p>
            <a:pPr lvl="0" eaLnBrk="1" latinLnBrk="1" hangingPunct="1"/>
            <a:r>
              <a:rPr lang="en-US" altLang="en-US" b="1"/>
              <a:t>public</a:t>
            </a:r>
            <a:r>
              <a:rPr lang="en-US" altLang="en-US"/>
              <a:t> Statement createStatement()</a:t>
            </a:r>
            <a:r>
              <a:rPr lang="en-US" altLang="en-US" b="1"/>
              <a:t>throws</a:t>
            </a:r>
            <a:r>
              <a:rPr lang="en-US" altLang="en-US"/>
              <a:t> SQLException </a:t>
            </a:r>
          </a:p>
          <a:p>
            <a:pPr lvl="0" eaLnBrk="1" latinLnBrk="1" hangingPunct="1"/>
            <a:endParaRPr lang="en-US" altLang="en-US"/>
          </a:p>
          <a:p>
            <a:pPr lvl="0" eaLnBrk="1" latinLnBrk="1" hangingPunct="1"/>
            <a:endParaRPr lang="en-US" altLang="en-US"/>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Rectangle 1048627"/>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29" name="Rectangle 1048628"/>
          <p:cNvSpPr/>
          <p:nvPr/>
        </p:nvSpPr>
        <p:spPr>
          <a:xfrm>
            <a:off x="7620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Execute the Query</a:t>
            </a:r>
          </a:p>
        </p:txBody>
      </p:sp>
      <p:sp>
        <p:nvSpPr>
          <p:cNvPr id="1048630" name="Rectangle 1048629"/>
          <p:cNvSpPr/>
          <p:nvPr/>
        </p:nvSpPr>
        <p:spPr>
          <a:xfrm>
            <a:off x="838200" y="914400"/>
            <a:ext cx="7620000" cy="45243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The </a:t>
            </a:r>
            <a:r>
              <a:rPr lang="en-US" altLang="en-US" b="1"/>
              <a:t>executeQuery</a:t>
            </a:r>
            <a:r>
              <a:rPr lang="en-IN" altLang="en-US"/>
              <a:t>() method of Statement interface is used to execute queries to the database. This method returns the object of ResultSet that can be used to get all the records of a table.</a:t>
            </a:r>
          </a:p>
          <a:p>
            <a:pPr lvl="0" eaLnBrk="1" latinLnBrk="1" hangingPunct="1"/>
            <a:endParaRPr lang="en-IN" altLang="en-US"/>
          </a:p>
          <a:p>
            <a:pPr lvl="0" eaLnBrk="1" latinLnBrk="1" hangingPunct="1"/>
            <a:r>
              <a:rPr lang="en-IN" altLang="en-US"/>
              <a:t>Syntax of executeQuery() method</a:t>
            </a:r>
          </a:p>
          <a:p>
            <a:pPr lvl="0" eaLnBrk="1" latinLnBrk="1" hangingPunct="1"/>
            <a:endParaRPr lang="en-IN" altLang="en-US"/>
          </a:p>
          <a:p>
            <a:pPr lvl="0" eaLnBrk="1" latinLnBrk="1" hangingPunct="1"/>
            <a:r>
              <a:rPr lang="en-US" altLang="en-US" b="1"/>
              <a:t>public</a:t>
            </a:r>
            <a:r>
              <a:rPr lang="en-US" altLang="en-US"/>
              <a:t> ResultSet executeQuery(String sql) </a:t>
            </a:r>
            <a:r>
              <a:rPr lang="en-US" altLang="en-US" b="1"/>
              <a:t>throws</a:t>
            </a:r>
            <a:r>
              <a:rPr lang="en-IN" altLang="en-US"/>
              <a:t> SQLException </a:t>
            </a:r>
          </a:p>
          <a:p>
            <a:pPr lvl="0" eaLnBrk="1" latinLnBrk="1" hangingPunct="1"/>
            <a:endParaRPr lang="en-IN" altLang="en-US"/>
          </a:p>
          <a:p>
            <a:pPr lvl="0" eaLnBrk="1" latinLnBrk="1" hangingPunct="1"/>
            <a:r>
              <a:rPr lang="en-IN" altLang="en-US"/>
              <a:t>Example to excute Query</a:t>
            </a:r>
          </a:p>
          <a:p>
            <a:pPr lvl="0" eaLnBrk="1" latinLnBrk="1" hangingPunct="1"/>
            <a:endParaRPr lang="en-IN" altLang="en-US"/>
          </a:p>
          <a:p>
            <a:pPr lvl="0" eaLnBrk="1" latinLnBrk="1" hangingPunct="1"/>
            <a:r>
              <a:rPr lang="en-IN" altLang="en-US"/>
              <a:t>ResultSet rs=stmt.executeQuery("select * from students");  </a:t>
            </a:r>
          </a:p>
          <a:p>
            <a:pPr lvl="0" eaLnBrk="1" latinLnBrk="1" hangingPunct="1"/>
            <a:r>
              <a:rPr lang="en-IN" altLang="en-US"/>
              <a:t>  </a:t>
            </a:r>
          </a:p>
          <a:p>
            <a:pPr lvl="0" eaLnBrk="1" latinLnBrk="1" hangingPunct="1"/>
            <a:r>
              <a:rPr lang="en-IN" altLang="en-US" b="1"/>
              <a:t>while</a:t>
            </a:r>
            <a:r>
              <a:rPr lang="en-US" altLang="en-US"/>
              <a:t>(rs.next()){  </a:t>
            </a:r>
          </a:p>
          <a:p>
            <a:pPr lvl="0" eaLnBrk="1" latinLnBrk="1" hangingPunct="1"/>
            <a:r>
              <a:rPr lang="en-US" altLang="en-US"/>
              <a:t>System.out.println(rs.getInt(1)+" "+rs.getString(2));  </a:t>
            </a:r>
          </a:p>
          <a:p>
            <a:pPr lvl="0" eaLnBrk="1" latinLnBrk="1" hangingPunct="1"/>
            <a:r>
              <a:rPr lang="en-US" altLang="en-US"/>
              <a:t>}  </a:t>
            </a:r>
          </a:p>
          <a:p>
            <a:pPr lvl="0" eaLnBrk="1" latinLnBrk="1" hangingPunct="1"/>
            <a:endParaRPr lang="en-US" altLang="en-US"/>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Rectangle 1048630"/>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32" name="Rectangle 1048631"/>
          <p:cNvSpPr/>
          <p:nvPr/>
        </p:nvSpPr>
        <p:spPr>
          <a:xfrm>
            <a:off x="7620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Close the connection</a:t>
            </a:r>
          </a:p>
        </p:txBody>
      </p:sp>
      <p:sp>
        <p:nvSpPr>
          <p:cNvPr id="1048633" name="Rectangle 1048632"/>
          <p:cNvSpPr/>
          <p:nvPr/>
        </p:nvSpPr>
        <p:spPr>
          <a:xfrm>
            <a:off x="838200" y="914400"/>
            <a:ext cx="7620000" cy="45243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By closing connection object statement and ResultSet will be closed automatically. The close() method of Connection interface is used to close the connection.</a:t>
            </a:r>
          </a:p>
          <a:p>
            <a:pPr lvl="0" eaLnBrk="1" latinLnBrk="1" hangingPunct="1"/>
            <a:endParaRPr lang="en-US" altLang="en-US"/>
          </a:p>
          <a:p>
            <a:pPr lvl="0" eaLnBrk="1" latinLnBrk="1" hangingPunct="1"/>
            <a:r>
              <a:rPr lang="en-IN" altLang="en-US"/>
              <a:t>Syntax of close() method</a:t>
            </a:r>
          </a:p>
          <a:p>
            <a:pPr lvl="0" eaLnBrk="1" latinLnBrk="1" hangingPunct="1"/>
            <a:endParaRPr lang="en-IN" altLang="en-US"/>
          </a:p>
          <a:p>
            <a:pPr lvl="0" eaLnBrk="1" latinLnBrk="1" hangingPunct="1"/>
            <a:r>
              <a:rPr lang="en-US" altLang="en-US" b="1"/>
              <a:t>public</a:t>
            </a:r>
            <a:r>
              <a:rPr lang="en-US" altLang="en-US"/>
              <a:t> </a:t>
            </a:r>
            <a:r>
              <a:rPr lang="en-US" altLang="en-US" b="1"/>
              <a:t>void</a:t>
            </a:r>
            <a:r>
              <a:rPr lang="en-US" altLang="en-US"/>
              <a:t> close()</a:t>
            </a:r>
            <a:r>
              <a:rPr lang="en-US" altLang="en-US" b="1"/>
              <a:t>throws</a:t>
            </a:r>
            <a:r>
              <a:rPr lang="en-IN" altLang="en-US"/>
              <a:t> SQLException</a:t>
            </a:r>
          </a:p>
          <a:p>
            <a:pPr lvl="0" eaLnBrk="1" latinLnBrk="1" hangingPunct="1"/>
            <a:endParaRPr lang="en-IN" altLang="en-US"/>
          </a:p>
          <a:p>
            <a:pPr lvl="0" eaLnBrk="1" latinLnBrk="1" hangingPunct="1"/>
            <a:r>
              <a:rPr lang="en-IN" altLang="en-US"/>
              <a:t>Example to close connection</a:t>
            </a:r>
          </a:p>
          <a:p>
            <a:pPr lvl="0" eaLnBrk="1" latinLnBrk="1" hangingPunct="1"/>
            <a:endParaRPr lang="en-IN" altLang="en-US"/>
          </a:p>
          <a:p>
            <a:pPr lvl="0" eaLnBrk="1" latinLnBrk="1" hangingPunct="1"/>
            <a:r>
              <a:rPr lang="en-IN" altLang="en-US"/>
              <a:t>Con.close();</a:t>
            </a:r>
          </a:p>
          <a:p>
            <a:pPr lvl="0" eaLnBrk="1" latinLnBrk="1" hangingPunct="1"/>
            <a:endParaRPr lang="en-US" altLang="en-US"/>
          </a:p>
          <a:p>
            <a:pPr lvl="0" eaLnBrk="1" latinLnBrk="1" hangingPunct="1"/>
            <a:r>
              <a:rPr lang="en-US" altLang="en-US"/>
              <a:t>Since Java 7, JDBC has ability to use try-with-resources statement to automatically close resources of type Connection, ResultSet, and Statement. It avoids explicit connection closing step</a:t>
            </a:r>
          </a:p>
          <a:p>
            <a:pPr lvl="0" eaLnBrk="1" latinLnBrk="1" hangingPunct="1"/>
            <a:endParaRPr lang="en-US" altLang="en-US"/>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Rectangle 1048633"/>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35" name="Rectangle 1048634"/>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Example to connect Oracle database</a:t>
            </a:r>
          </a:p>
        </p:txBody>
      </p:sp>
      <p:sp>
        <p:nvSpPr>
          <p:cNvPr id="1048636" name="Rectangle 1048635"/>
          <p:cNvSpPr/>
          <p:nvPr/>
        </p:nvSpPr>
        <p:spPr>
          <a:xfrm>
            <a:off x="381000" y="762000"/>
            <a:ext cx="8382000" cy="14779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In this example, we are connecting to an Oracle database and getting data from </a:t>
            </a:r>
            <a:r>
              <a:rPr lang="en-US" altLang="en-US" b="1"/>
              <a:t>students</a:t>
            </a:r>
            <a:r>
              <a:rPr lang="en-US" altLang="en-US"/>
              <a:t> table. Here, </a:t>
            </a:r>
            <a:r>
              <a:rPr lang="en-US" altLang="en-US" b="1"/>
              <a:t>system</a:t>
            </a:r>
            <a:r>
              <a:rPr lang="en-US" altLang="en-US"/>
              <a:t> and </a:t>
            </a:r>
            <a:r>
              <a:rPr lang="en-US" altLang="en-US" b="1"/>
              <a:t>oracle</a:t>
            </a:r>
            <a:r>
              <a:rPr lang="en-US" altLang="en-US"/>
              <a:t> are the username and password of the Oracle database</a:t>
            </a:r>
          </a:p>
          <a:p>
            <a:pPr lvl="0" eaLnBrk="1" latinLnBrk="1" hangingPunct="1"/>
            <a:endParaRPr lang="en-US" altLang="en-US"/>
          </a:p>
          <a:p>
            <a:pPr lvl="0" eaLnBrk="1" latinLnBrk="1" hangingPunct="1"/>
            <a:endParaRPr lang="en-US" altLang="en-US"/>
          </a:p>
        </p:txBody>
      </p:sp>
      <p:sp>
        <p:nvSpPr>
          <p:cNvPr id="1048637" name="Rectangle 1048636"/>
          <p:cNvSpPr/>
          <p:nvPr/>
        </p:nvSpPr>
        <p:spPr>
          <a:xfrm>
            <a:off x="228600" y="1828800"/>
            <a:ext cx="4343400" cy="50784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IN" altLang="en-US" b="1"/>
              <a:t>import</a:t>
            </a:r>
            <a:r>
              <a:rPr lang="en-IN" altLang="en-US"/>
              <a:t> java.sql.*;  </a:t>
            </a:r>
          </a:p>
          <a:p>
            <a:pPr lvl="0" eaLnBrk="1" latinLnBrk="1" hangingPunct="1"/>
            <a:r>
              <a:rPr lang="en-IN" altLang="en-US" b="1"/>
              <a:t>class</a:t>
            </a:r>
            <a:r>
              <a:rPr lang="en-IN" altLang="en-US"/>
              <a:t> OracleCon{  </a:t>
            </a:r>
          </a:p>
          <a:p>
            <a:pPr lvl="0" eaLnBrk="1" latinLnBrk="1" hangingPunct="1"/>
            <a:r>
              <a:rPr lang="en-IN" altLang="en-US" b="1"/>
              <a:t>public</a:t>
            </a:r>
            <a:r>
              <a:rPr lang="en-IN" altLang="en-US"/>
              <a:t> </a:t>
            </a:r>
            <a:r>
              <a:rPr lang="en-IN" altLang="en-US" b="1"/>
              <a:t>static</a:t>
            </a:r>
            <a:r>
              <a:rPr lang="en-IN" altLang="en-US"/>
              <a:t> </a:t>
            </a:r>
            <a:r>
              <a:rPr lang="en-IN" altLang="en-US" b="1"/>
              <a:t>void</a:t>
            </a:r>
            <a:r>
              <a:rPr lang="en-IN" altLang="en-US"/>
              <a:t> main(String args[]){  </a:t>
            </a:r>
          </a:p>
          <a:p>
            <a:pPr lvl="0" eaLnBrk="1" latinLnBrk="1" hangingPunct="1"/>
            <a:r>
              <a:rPr lang="en-IN" altLang="en-US" b="1"/>
              <a:t>try</a:t>
            </a:r>
            <a:r>
              <a:rPr lang="en-IN" altLang="en-US"/>
              <a:t>{  </a:t>
            </a:r>
          </a:p>
          <a:p>
            <a:pPr lvl="0" eaLnBrk="1" latinLnBrk="1" hangingPunct="1"/>
            <a:r>
              <a:rPr lang="en-IN" altLang="en-US"/>
              <a:t>//step1 load the driver class  </a:t>
            </a:r>
          </a:p>
          <a:p>
            <a:pPr lvl="0" eaLnBrk="1" latinLnBrk="1" hangingPunct="1"/>
            <a:r>
              <a:rPr lang="en-IN" altLang="en-US"/>
              <a:t>Class.forName("oracle.jdbc.driver.OracleDriver");  </a:t>
            </a:r>
          </a:p>
          <a:p>
            <a:pPr lvl="0" eaLnBrk="1" latinLnBrk="1" hangingPunct="1"/>
            <a:r>
              <a:rPr lang="en-IN" altLang="en-US"/>
              <a:t>  </a:t>
            </a:r>
          </a:p>
          <a:p>
            <a:pPr lvl="0" eaLnBrk="1" latinLnBrk="1" hangingPunct="1"/>
            <a:r>
              <a:rPr lang="en-IN" altLang="en-US"/>
              <a:t>//step2 create  the connection object  </a:t>
            </a:r>
          </a:p>
          <a:p>
            <a:pPr lvl="0" eaLnBrk="1" latinLnBrk="1" hangingPunct="1"/>
            <a:r>
              <a:rPr lang="en-IN" altLang="en-US"/>
              <a:t>Connection con=DriverManager.getConnection(  </a:t>
            </a:r>
          </a:p>
          <a:p>
            <a:pPr lvl="0" eaLnBrk="1" latinLnBrk="1" hangingPunct="1"/>
            <a:r>
              <a:rPr lang="en-IN" altLang="en-US"/>
              <a:t>"jdbc:oracle:thin:@localhost:1521:xe","system","oracle");  </a:t>
            </a:r>
          </a:p>
          <a:p>
            <a:pPr lvl="0" eaLnBrk="1" latinLnBrk="1" hangingPunct="1"/>
            <a:r>
              <a:rPr lang="en-IN" altLang="en-US"/>
              <a:t>  </a:t>
            </a:r>
          </a:p>
          <a:p>
            <a:pPr lvl="0" eaLnBrk="1" latinLnBrk="1" hangingPunct="1"/>
            <a:r>
              <a:rPr lang="en-IN" altLang="en-US"/>
              <a:t>//step3 create the statement object  </a:t>
            </a:r>
          </a:p>
          <a:p>
            <a:pPr lvl="0" eaLnBrk="1" latinLnBrk="1" hangingPunct="1"/>
            <a:r>
              <a:rPr lang="en-IN" altLang="en-US"/>
              <a:t>Statement stmt=con.createStatement();  </a:t>
            </a:r>
          </a:p>
          <a:p>
            <a:pPr lvl="0" eaLnBrk="1" latinLnBrk="1" hangingPunct="1"/>
            <a:r>
              <a:rPr lang="en-IN" altLang="en-US"/>
              <a:t>  </a:t>
            </a:r>
          </a:p>
        </p:txBody>
      </p:sp>
      <p:sp>
        <p:nvSpPr>
          <p:cNvPr id="1048638" name="Rectangle 1048637"/>
          <p:cNvSpPr/>
          <p:nvPr/>
        </p:nvSpPr>
        <p:spPr>
          <a:xfrm>
            <a:off x="4572000" y="1571625"/>
            <a:ext cx="4418012" cy="45243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IN" altLang="en-US"/>
              <a:t> </a:t>
            </a:r>
          </a:p>
          <a:p>
            <a:pPr lvl="0" eaLnBrk="1" latinLnBrk="1" hangingPunct="1"/>
            <a:r>
              <a:rPr lang="en-IN" altLang="en-US"/>
              <a:t>//step4 execute query  </a:t>
            </a:r>
          </a:p>
          <a:p>
            <a:pPr lvl="0" eaLnBrk="1" latinLnBrk="1" hangingPunct="1"/>
            <a:r>
              <a:rPr lang="en-IN" altLang="en-US"/>
              <a:t>ResultSet rs=stmt.executeQuery("select * from students");  </a:t>
            </a:r>
          </a:p>
          <a:p>
            <a:pPr lvl="0" eaLnBrk="1" latinLnBrk="1" hangingPunct="1"/>
            <a:r>
              <a:rPr lang="en-IN" altLang="en-US" b="1"/>
              <a:t>while</a:t>
            </a:r>
            <a:r>
              <a:rPr lang="en-IN" altLang="en-US"/>
              <a:t>(rs.next())  </a:t>
            </a:r>
          </a:p>
          <a:p>
            <a:pPr lvl="0" eaLnBrk="1" latinLnBrk="1" hangingPunct="1"/>
            <a:r>
              <a:rPr lang="en-IN" altLang="en-US"/>
              <a:t>System.out.println(rs.getInt(1)+"  "+rs.getString(2)+"  "+rs.getString(3));  </a:t>
            </a:r>
          </a:p>
          <a:p>
            <a:pPr lvl="0" eaLnBrk="1" latinLnBrk="1" hangingPunct="1"/>
            <a:r>
              <a:rPr lang="en-IN" altLang="en-US"/>
              <a:t>  </a:t>
            </a:r>
          </a:p>
          <a:p>
            <a:pPr lvl="0" eaLnBrk="1" latinLnBrk="1" hangingPunct="1"/>
            <a:r>
              <a:rPr lang="en-IN" altLang="en-US"/>
              <a:t>//step5 close the connection object  </a:t>
            </a:r>
          </a:p>
          <a:p>
            <a:pPr lvl="0" eaLnBrk="1" latinLnBrk="1" hangingPunct="1"/>
            <a:r>
              <a:rPr lang="en-IN" altLang="en-US"/>
              <a:t>con.close();  </a:t>
            </a:r>
          </a:p>
          <a:p>
            <a:pPr lvl="0" eaLnBrk="1" latinLnBrk="1" hangingPunct="1"/>
            <a:r>
              <a:rPr lang="en-IN" altLang="en-US"/>
              <a:t>  </a:t>
            </a:r>
          </a:p>
          <a:p>
            <a:pPr lvl="0" eaLnBrk="1" latinLnBrk="1" hangingPunct="1"/>
            <a:r>
              <a:rPr lang="en-IN" altLang="en-US"/>
              <a:t>}</a:t>
            </a:r>
            <a:r>
              <a:rPr lang="en-IN" altLang="en-US" b="1"/>
              <a:t>catch</a:t>
            </a:r>
            <a:r>
              <a:rPr lang="en-IN" altLang="en-US"/>
              <a:t>(Exception e){ System.out.println(e);}  </a:t>
            </a:r>
          </a:p>
          <a:p>
            <a:pPr lvl="0" eaLnBrk="1" latinLnBrk="1" hangingPunct="1"/>
            <a:r>
              <a:rPr lang="en-IN" altLang="en-US"/>
              <a:t>  </a:t>
            </a:r>
          </a:p>
          <a:p>
            <a:pPr lvl="0" eaLnBrk="1" latinLnBrk="1" hangingPunct="1"/>
            <a:r>
              <a:rPr lang="en-IN" altLang="en-US"/>
              <a:t>}  </a:t>
            </a:r>
          </a:p>
          <a:p>
            <a:pPr lvl="0" eaLnBrk="1" latinLnBrk="1" hangingPunct="1"/>
            <a:r>
              <a:rPr lang="en-IN" altLang="en-US"/>
              <a:t>}  </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Rectangle 1048638"/>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40" name="Rectangle 1048639"/>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Example to connect Oracle database</a:t>
            </a:r>
          </a:p>
        </p:txBody>
      </p:sp>
      <p:sp>
        <p:nvSpPr>
          <p:cNvPr id="1048641" name="Rectangle 1048640"/>
          <p:cNvSpPr/>
          <p:nvPr/>
        </p:nvSpPr>
        <p:spPr>
          <a:xfrm>
            <a:off x="381000" y="762000"/>
            <a:ext cx="8382000" cy="39703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To connect java application with the Oracle database ojdbc14.jar file is required to be loaded.</a:t>
            </a:r>
          </a:p>
          <a:p>
            <a:pPr lvl="0" eaLnBrk="1" latinLnBrk="1" hangingPunct="1"/>
            <a:endParaRPr lang="en-US" altLang="en-US"/>
          </a:p>
          <a:p>
            <a:pPr lvl="0" eaLnBrk="1" latinLnBrk="1" hangingPunct="1"/>
            <a:r>
              <a:rPr lang="en-IN" altLang="en-US" b="1"/>
              <a:t>ojdbc</a:t>
            </a:r>
            <a:r>
              <a:rPr lang="en-IN" altLang="en-US"/>
              <a:t>.</a:t>
            </a:r>
            <a:r>
              <a:rPr lang="en-IN" altLang="en-US" b="1"/>
              <a:t>jar</a:t>
            </a:r>
            <a:r>
              <a:rPr lang="en-US" altLang="en-US"/>
              <a:t> is a JDBC driver from Oracle that provides database connectivity to Oracle Database server through the standard JDBC application program interfaces (APIs) available in Java. Latest jar file can be downloaded from Oracle.com</a:t>
            </a:r>
          </a:p>
          <a:p>
            <a:pPr lvl="0" eaLnBrk="1" latinLnBrk="1" hangingPunct="1"/>
            <a:endParaRPr lang="en-US" altLang="en-US"/>
          </a:p>
          <a:p>
            <a:pPr lvl="0" eaLnBrk="1" latinLnBrk="1" hangingPunct="1"/>
            <a:r>
              <a:rPr lang="en-US" altLang="en-US"/>
              <a:t>Two ways to load the jar file:</a:t>
            </a:r>
          </a:p>
          <a:p>
            <a:pPr lvl="0" eaLnBrk="1" latinLnBrk="1" hangingPunct="1"/>
            <a:r>
              <a:rPr lang="en-US" altLang="en-US"/>
              <a:t>1. paste the ojdbc14.jar file in jre/lib/ext folder</a:t>
            </a:r>
          </a:p>
          <a:p>
            <a:pPr lvl="0" eaLnBrk="1" latinLnBrk="1" hangingPunct="1"/>
            <a:r>
              <a:rPr lang="en-US" altLang="en-US"/>
              <a:t>2. set classpath in command line i.e. </a:t>
            </a:r>
            <a:r>
              <a:rPr lang="en-IN" altLang="en-US"/>
              <a:t>C:&gt;set classpath=c:\folder\ojdbc14.jar;  </a:t>
            </a:r>
          </a:p>
          <a:p>
            <a:pPr lvl="0" eaLnBrk="1" latinLnBrk="1" hangingPunct="1"/>
            <a:endParaRPr lang="en-IN" altLang="en-US"/>
          </a:p>
          <a:p>
            <a:pPr lvl="0" eaLnBrk="1" latinLnBrk="1" hangingPunct="1"/>
            <a:endParaRPr lang="en-US" altLang="en-US"/>
          </a:p>
          <a:p>
            <a:pPr lvl="0" eaLnBrk="1" latinLnBrk="1" hangingPunct="1"/>
            <a:endParaRPr lang="en-US" altLang="en-US"/>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Rectangle 1048641"/>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43" name="Rectangle 1048642"/>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Example to connect MySQL database</a:t>
            </a:r>
          </a:p>
        </p:txBody>
      </p:sp>
      <p:sp>
        <p:nvSpPr>
          <p:cNvPr id="1048644" name="Rectangle 1048643"/>
          <p:cNvSpPr/>
          <p:nvPr/>
        </p:nvSpPr>
        <p:spPr>
          <a:xfrm>
            <a:off x="381000" y="762000"/>
            <a:ext cx="8382000" cy="14779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In this example, we are connecting to an Oracle database and getting data from </a:t>
            </a:r>
            <a:r>
              <a:rPr lang="en-US" altLang="en-US" b="1"/>
              <a:t>students</a:t>
            </a:r>
            <a:r>
              <a:rPr lang="en-US" altLang="en-US"/>
              <a:t> table. Here, </a:t>
            </a:r>
            <a:r>
              <a:rPr lang="en-US" altLang="en-US" b="1"/>
              <a:t>root</a:t>
            </a:r>
            <a:r>
              <a:rPr lang="en-US" altLang="en-US"/>
              <a:t> and </a:t>
            </a:r>
            <a:r>
              <a:rPr lang="en-US" altLang="en-US" b="1"/>
              <a:t>root</a:t>
            </a:r>
            <a:r>
              <a:rPr lang="en-US" altLang="en-US"/>
              <a:t> are the username and password of the MySQL database</a:t>
            </a:r>
          </a:p>
          <a:p>
            <a:pPr lvl="0" eaLnBrk="1" latinLnBrk="1" hangingPunct="1"/>
            <a:endParaRPr lang="en-US" altLang="en-US"/>
          </a:p>
          <a:p>
            <a:pPr lvl="0" eaLnBrk="1" latinLnBrk="1" hangingPunct="1"/>
            <a:endParaRPr lang="en-US" altLang="en-US"/>
          </a:p>
        </p:txBody>
      </p:sp>
      <p:sp>
        <p:nvSpPr>
          <p:cNvPr id="1048645" name="Rectangle 1048644"/>
          <p:cNvSpPr/>
          <p:nvPr/>
        </p:nvSpPr>
        <p:spPr>
          <a:xfrm>
            <a:off x="228600" y="1828800"/>
            <a:ext cx="4343400" cy="48006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IN" altLang="en-US" b="1"/>
              <a:t>import</a:t>
            </a:r>
            <a:r>
              <a:rPr lang="en-IN" altLang="en-US"/>
              <a:t> java.sql.*;  </a:t>
            </a:r>
          </a:p>
          <a:p>
            <a:pPr lvl="0" eaLnBrk="1" latinLnBrk="1" hangingPunct="1"/>
            <a:r>
              <a:rPr lang="en-IN" altLang="en-US" b="1"/>
              <a:t>class</a:t>
            </a:r>
            <a:r>
              <a:rPr lang="en-IN" altLang="en-US"/>
              <a:t> MysqlCon{  </a:t>
            </a:r>
          </a:p>
          <a:p>
            <a:pPr lvl="0" eaLnBrk="1" latinLnBrk="1" hangingPunct="1"/>
            <a:r>
              <a:rPr lang="en-IN" altLang="en-US" b="1"/>
              <a:t>public</a:t>
            </a:r>
            <a:r>
              <a:rPr lang="en-IN" altLang="en-US"/>
              <a:t> </a:t>
            </a:r>
            <a:r>
              <a:rPr lang="en-IN" altLang="en-US" b="1"/>
              <a:t>static</a:t>
            </a:r>
            <a:r>
              <a:rPr lang="en-IN" altLang="en-US"/>
              <a:t> </a:t>
            </a:r>
            <a:r>
              <a:rPr lang="en-IN" altLang="en-US" b="1"/>
              <a:t>void</a:t>
            </a:r>
            <a:r>
              <a:rPr lang="en-IN" altLang="en-US"/>
              <a:t> main(String args[]){  </a:t>
            </a:r>
          </a:p>
          <a:p>
            <a:pPr lvl="0" eaLnBrk="1" latinLnBrk="1" hangingPunct="1"/>
            <a:r>
              <a:rPr lang="en-IN" altLang="en-US" b="1"/>
              <a:t>try</a:t>
            </a:r>
            <a:r>
              <a:rPr lang="en-IN" altLang="en-US"/>
              <a:t>{  </a:t>
            </a:r>
          </a:p>
          <a:p>
            <a:pPr lvl="0" eaLnBrk="1" latinLnBrk="1" hangingPunct="1"/>
            <a:r>
              <a:rPr lang="en-IN" altLang="en-US"/>
              <a:t>Class.forName("com.mysql.jdbc.Driver");  </a:t>
            </a:r>
          </a:p>
          <a:p>
            <a:pPr lvl="0" eaLnBrk="1" latinLnBrk="1" hangingPunct="1"/>
            <a:r>
              <a:rPr lang="en-IN" altLang="en-US"/>
              <a:t>Connection con=DriverManager.getConnection(  </a:t>
            </a:r>
          </a:p>
          <a:p>
            <a:pPr lvl="0" eaLnBrk="1" latinLnBrk="1" hangingPunct="1"/>
            <a:r>
              <a:rPr lang="en-IN" altLang="en-US"/>
              <a:t>"jdbc:mysql://localhost:3306/sys","root","root");  </a:t>
            </a:r>
          </a:p>
          <a:p>
            <a:pPr lvl="0" eaLnBrk="1" latinLnBrk="1" hangingPunct="1"/>
            <a:r>
              <a:rPr lang="en-IN" altLang="en-US"/>
              <a:t>//here sonoo is database name, root is username and password</a:t>
            </a:r>
          </a:p>
          <a:p>
            <a:pPr lvl="0" eaLnBrk="1" latinLnBrk="1" hangingPunct="1"/>
            <a:r>
              <a:rPr lang="en-IN" altLang="en-US"/>
              <a:t>  </a:t>
            </a:r>
          </a:p>
          <a:p>
            <a:pPr lvl="0" eaLnBrk="1" latinLnBrk="1" hangingPunct="1"/>
            <a:r>
              <a:rPr lang="en-IN" altLang="en-US"/>
              <a:t>Statement stmt=con.createStatement();  </a:t>
            </a:r>
          </a:p>
          <a:p>
            <a:pPr lvl="0" eaLnBrk="1" latinLnBrk="1" hangingPunct="1"/>
            <a:r>
              <a:rPr lang="en-IN" altLang="en-US"/>
              <a:t>ResultSet rs=stmt.executeQuery("select * from emp");  </a:t>
            </a:r>
          </a:p>
        </p:txBody>
      </p:sp>
      <p:sp>
        <p:nvSpPr>
          <p:cNvPr id="1048646" name="Rectangle 1048645"/>
          <p:cNvSpPr/>
          <p:nvPr/>
        </p:nvSpPr>
        <p:spPr>
          <a:xfrm>
            <a:off x="4572000" y="1571625"/>
            <a:ext cx="4418012" cy="28622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IN" altLang="en-US"/>
              <a:t> </a:t>
            </a:r>
          </a:p>
          <a:p>
            <a:pPr lvl="0" eaLnBrk="1" latinLnBrk="1" hangingPunct="1"/>
            <a:r>
              <a:rPr lang="en-IN" altLang="en-US" b="1"/>
              <a:t>while</a:t>
            </a:r>
            <a:r>
              <a:rPr lang="en-IN" altLang="en-US"/>
              <a:t>(rs.next())  </a:t>
            </a:r>
          </a:p>
          <a:p>
            <a:pPr lvl="0" eaLnBrk="1" latinLnBrk="1" hangingPunct="1"/>
            <a:r>
              <a:rPr lang="en-IN" altLang="en-US"/>
              <a:t>System.out.println(rs.getInt(1)+"  "+rs.getString(2)+"  "+rs.getString(3));  </a:t>
            </a:r>
          </a:p>
          <a:p>
            <a:pPr lvl="0" eaLnBrk="1" latinLnBrk="1" hangingPunct="1"/>
            <a:r>
              <a:rPr lang="en-IN" altLang="en-US"/>
              <a:t>con.close();  </a:t>
            </a:r>
          </a:p>
          <a:p>
            <a:pPr lvl="0" eaLnBrk="1" latinLnBrk="1" hangingPunct="1"/>
            <a:r>
              <a:rPr lang="en-IN" altLang="en-US"/>
              <a:t>}</a:t>
            </a:r>
          </a:p>
          <a:p>
            <a:pPr lvl="0" eaLnBrk="1" latinLnBrk="1" hangingPunct="1"/>
            <a:r>
              <a:rPr lang="en-IN" altLang="en-US" b="1"/>
              <a:t>catch</a:t>
            </a:r>
            <a:r>
              <a:rPr lang="en-IN" altLang="en-US"/>
              <a:t>(Exception e){ System.out.println(e);}  </a:t>
            </a:r>
          </a:p>
          <a:p>
            <a:pPr lvl="0" eaLnBrk="1" latinLnBrk="1" hangingPunct="1"/>
            <a:r>
              <a:rPr lang="en-IN" altLang="en-US"/>
              <a:t>}  </a:t>
            </a:r>
          </a:p>
          <a:p>
            <a:pPr lvl="0" eaLnBrk="1" latinLnBrk="1" hangingPunct="1"/>
            <a:r>
              <a:rPr lang="en-IN" altLang="en-US"/>
              <a:t>}  </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1048586"/>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46075" lvl="1" indent="-342900" eaLnBrk="1" latinLnBrk="1" hangingPunct="1">
              <a:spcBef>
                <a:spcPct val="20000"/>
              </a:spcBef>
              <a:buClr>
                <a:srgbClr val="CC0099"/>
              </a:buClr>
              <a:buSzPct val="150000"/>
              <a:buChar char="•"/>
            </a:pPr>
            <a:r>
              <a:rPr lang="en-US" altLang="en-US" sz="2000">
                <a:latin typeface="Arial" pitchFamily="34" charset="0"/>
                <a:ea typeface="Adobe Heiti Std R"/>
              </a:rPr>
              <a:t>RDBMS or relational database management system is a software meant to store and maintain huge amount  of data in a structured form of rows and columns.</a:t>
            </a:r>
          </a:p>
          <a:p>
            <a:pPr marL="346075" lvl="1" indent="-342900" eaLnBrk="1" latinLnBrk="1" hangingPunct="1">
              <a:spcBef>
                <a:spcPct val="20000"/>
              </a:spcBef>
              <a:buClr>
                <a:srgbClr val="CC0099"/>
              </a:buClr>
              <a:buSzPct val="150000"/>
              <a:buChar char="•"/>
            </a:pPr>
            <a:r>
              <a:rPr lang="en-US" altLang="en-US" sz="2000">
                <a:latin typeface="Arial" pitchFamily="34" charset="0"/>
                <a:ea typeface="Adobe Heiti Std R"/>
              </a:rPr>
              <a:t>RDBMS is based on relational model which maintains tables with enforced relationships.</a:t>
            </a:r>
          </a:p>
          <a:p>
            <a:pPr marL="346075" lvl="1" indent="-342900" eaLnBrk="1" latinLnBrk="1" hangingPunct="1">
              <a:spcBef>
                <a:spcPct val="20000"/>
              </a:spcBef>
              <a:buClr>
                <a:srgbClr val="CC0099"/>
              </a:buClr>
              <a:buSzPct val="150000"/>
              <a:buChar char="•"/>
            </a:pPr>
            <a:r>
              <a:rPr lang="en-US" altLang="en-US" sz="2000">
                <a:latin typeface="Arial" pitchFamily="34" charset="0"/>
                <a:ea typeface="Adobe Heiti Std R"/>
              </a:rPr>
              <a:t>RDBMS helps us to access records by multiple users.</a:t>
            </a:r>
          </a:p>
          <a:p>
            <a:pPr marL="346075" lvl="1" indent="-342900" eaLnBrk="1" latinLnBrk="1" hangingPunct="1">
              <a:spcBef>
                <a:spcPct val="20000"/>
              </a:spcBef>
              <a:buClr>
                <a:srgbClr val="CC0099"/>
              </a:buClr>
              <a:buSzPct val="150000"/>
              <a:buChar char="•"/>
            </a:pPr>
            <a:r>
              <a:rPr lang="en-US" altLang="en-US" sz="2000">
                <a:latin typeface="Arial" pitchFamily="34" charset="0"/>
                <a:ea typeface="Adobe Heiti Std R"/>
              </a:rPr>
              <a:t>Examples: Oracle, MySQL, MS SQL Server, IBM DB2 </a:t>
            </a:r>
          </a:p>
          <a:p>
            <a:pPr marL="346075" lvl="1" indent="-342900" eaLnBrk="1" latinLnBrk="1" hangingPunct="1">
              <a:spcBef>
                <a:spcPct val="20000"/>
              </a:spcBef>
              <a:buClr>
                <a:srgbClr val="CC0099"/>
              </a:buClr>
              <a:buSzPct val="150000"/>
              <a:buFontTx/>
              <a:buNone/>
            </a:pPr>
            <a:endParaRPr lang="en-US" altLang="en-US" sz="2000">
              <a:latin typeface="Arial" pitchFamily="34" charset="0"/>
              <a:ea typeface="Adobe Heiti Std R"/>
            </a:endParaRPr>
          </a:p>
        </p:txBody>
      </p:sp>
      <p:sp>
        <p:nvSpPr>
          <p:cNvPr id="1048588" name="Rectangle 1048587"/>
          <p:cNvSpPr/>
          <p:nvPr/>
        </p:nvSpPr>
        <p:spPr>
          <a:xfrm>
            <a:off x="762000" y="1022350"/>
            <a:ext cx="8380412" cy="4286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latin typeface="Arial" pitchFamily="34" charset="0"/>
                <a:ea typeface="Adobe Gothic Std B"/>
              </a:rPr>
              <a:t>Introduction to RDBMS</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Rectangle 1048646"/>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48" name="Rectangle 1048647"/>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Example to connect MySQL database</a:t>
            </a:r>
          </a:p>
        </p:txBody>
      </p:sp>
      <p:sp>
        <p:nvSpPr>
          <p:cNvPr id="1048649" name="Rectangle 1048648"/>
          <p:cNvSpPr/>
          <p:nvPr/>
        </p:nvSpPr>
        <p:spPr>
          <a:xfrm>
            <a:off x="381000" y="762000"/>
            <a:ext cx="8382000" cy="42465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To connect java application with the </a:t>
            </a:r>
            <a:r>
              <a:rPr lang="en-IN" altLang="en-US"/>
              <a:t>mysql database, </a:t>
            </a:r>
            <a:r>
              <a:rPr lang="en-IN" altLang="en-US" b="1"/>
              <a:t>mysqlconnector.jar</a:t>
            </a:r>
            <a:r>
              <a:rPr lang="en-US" altLang="en-US"/>
              <a:t> file is required to be loaded.</a:t>
            </a:r>
          </a:p>
          <a:p>
            <a:pPr lvl="0" eaLnBrk="1" latinLnBrk="1" hangingPunct="1"/>
            <a:endParaRPr lang="en-US" altLang="en-US"/>
          </a:p>
          <a:p>
            <a:pPr lvl="0" eaLnBrk="1" latinLnBrk="1" hangingPunct="1"/>
            <a:r>
              <a:rPr lang="en-US" altLang="en-US" b="1"/>
              <a:t>MySQL </a:t>
            </a:r>
            <a:r>
              <a:rPr lang="en-US" altLang="en-US"/>
              <a:t>provides standards-based drivers for </a:t>
            </a:r>
            <a:r>
              <a:rPr lang="en-US" altLang="en-US" b="1"/>
              <a:t>JDBC, ODBC</a:t>
            </a:r>
            <a:r>
              <a:rPr lang="en-US" altLang="en-US"/>
              <a:t>, and </a:t>
            </a:r>
            <a:r>
              <a:rPr lang="en-US" altLang="en-US" b="1"/>
              <a:t>.Net </a:t>
            </a:r>
            <a:r>
              <a:rPr lang="en-IN" altLang="en-US"/>
              <a:t>enabling developers to build database applications in their language of choice. In addition, a native C library allows developers to embed MySQL directly into their applications.</a:t>
            </a:r>
          </a:p>
          <a:p>
            <a:pPr lvl="0" eaLnBrk="1" latinLnBrk="1" hangingPunct="1"/>
            <a:endParaRPr lang="en-IN" altLang="en-US"/>
          </a:p>
          <a:p>
            <a:pPr lvl="0" eaLnBrk="1" latinLnBrk="1" hangingPunct="1"/>
            <a:r>
              <a:rPr lang="en-IN" altLang="en-US"/>
              <a:t>Two ways to load the jar file:</a:t>
            </a:r>
          </a:p>
          <a:p>
            <a:pPr lvl="0" eaLnBrk="1" latinLnBrk="1" hangingPunct="1"/>
            <a:r>
              <a:rPr lang="en-IN" altLang="en-US"/>
              <a:t>1. Paste the mysqlconnector.jar file in jre/lib/ext folder</a:t>
            </a:r>
          </a:p>
          <a:p>
            <a:pPr lvl="0" eaLnBrk="1" latinLnBrk="1" hangingPunct="1"/>
            <a:r>
              <a:rPr lang="en-IN" altLang="en-US"/>
              <a:t>2. Set classpath using C:&gt;set classpath=c:\folder\mysql-connector-java-5.0.8-bin.jar; </a:t>
            </a:r>
          </a:p>
          <a:p>
            <a:pPr lvl="0" eaLnBrk="1" latinLnBrk="1" hangingPunct="1"/>
            <a:endParaRPr lang="en-IN" altLang="en-US"/>
          </a:p>
          <a:p>
            <a:pPr lvl="0" eaLnBrk="1" latinLnBrk="1" hangingPunct="1"/>
            <a:endParaRPr lang="en-US" altLang="en-US"/>
          </a:p>
          <a:p>
            <a:pPr lvl="0" eaLnBrk="1" latinLnBrk="1" hangingPunct="1"/>
            <a:endParaRPr lang="en-US" altLang="en-US"/>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Rectangle 1048649"/>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51" name="Rectangle 1048650"/>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Statement interfaces</a:t>
            </a:r>
          </a:p>
        </p:txBody>
      </p:sp>
      <p:sp>
        <p:nvSpPr>
          <p:cNvPr id="1048652" name="Rectangle 1048651"/>
          <p:cNvSpPr/>
          <p:nvPr/>
        </p:nvSpPr>
        <p:spPr>
          <a:xfrm>
            <a:off x="381000" y="762000"/>
            <a:ext cx="8382000" cy="3694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To interact with database, we must use various type of commands in JDBC. </a:t>
            </a:r>
          </a:p>
          <a:p>
            <a:pPr lvl="0" eaLnBrk="1" latinLnBrk="1" hangingPunct="1"/>
            <a:endParaRPr lang="en-US" altLang="en-US"/>
          </a:p>
          <a:p>
            <a:pPr lvl="0" eaLnBrk="1" latinLnBrk="1" hangingPunct="1"/>
            <a:r>
              <a:rPr lang="en-US" altLang="en-US"/>
              <a:t>The JDBC Statement, </a:t>
            </a:r>
          </a:p>
          <a:p>
            <a:pPr lvl="0" eaLnBrk="1" latinLnBrk="1" hangingPunct="1"/>
            <a:r>
              <a:rPr lang="en-US" altLang="en-US"/>
              <a:t>CallableStatement and </a:t>
            </a:r>
          </a:p>
          <a:p>
            <a:pPr lvl="0" eaLnBrk="1" latinLnBrk="1" hangingPunct="1"/>
            <a:r>
              <a:rPr lang="en-US" altLang="en-US"/>
              <a:t>PreparedStatement </a:t>
            </a:r>
          </a:p>
          <a:p>
            <a:pPr lvl="0" eaLnBrk="1" latinLnBrk="1" hangingPunct="1"/>
            <a:endParaRPr lang="en-US" altLang="en-US"/>
          </a:p>
          <a:p>
            <a:pPr lvl="0" eaLnBrk="1" latinLnBrk="1" hangingPunct="1"/>
            <a:r>
              <a:rPr lang="en-US" altLang="en-US"/>
              <a:t>These interfaces define the methods and properties needed to send SQL or PL/SQL commands and receive data from the database.</a:t>
            </a:r>
          </a:p>
          <a:p>
            <a:pPr lvl="0" eaLnBrk="1" latinLnBrk="1" hangingPunct="1"/>
            <a:endParaRPr lang="en-US" altLang="en-US"/>
          </a:p>
          <a:p>
            <a:pPr lvl="0" eaLnBrk="1" latinLnBrk="1" hangingPunct="1"/>
            <a:r>
              <a:rPr lang="en-US" altLang="en-US"/>
              <a:t>They also define methods that help bridge data type differences between Java and SQL data types used in a database.</a:t>
            </a:r>
          </a:p>
          <a:p>
            <a:pPr lvl="0" eaLnBrk="1" latinLnBrk="1" hangingPunct="1"/>
            <a:endParaRPr lang="en-US" altLang="en-US"/>
          </a:p>
          <a:p>
            <a:pPr lvl="0" eaLnBrk="1" latinLnBrk="1" hangingPunct="1"/>
            <a:endParaRPr lang="en-US" altLang="en-US"/>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Rectangle 1048652"/>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54" name="Rectangle 1048653"/>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Statement interfaces</a:t>
            </a:r>
          </a:p>
        </p:txBody>
      </p:sp>
      <p:sp>
        <p:nvSpPr>
          <p:cNvPr id="1048655" name="Rectangle 1048654"/>
          <p:cNvSpPr/>
          <p:nvPr/>
        </p:nvSpPr>
        <p:spPr>
          <a:xfrm>
            <a:off x="381000" y="762000"/>
            <a:ext cx="8382000" cy="646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p:txBody>
      </p:sp>
      <p:graphicFrame>
        <p:nvGraphicFramePr>
          <p:cNvPr id="4194304" name="Table 4194303"/>
          <p:cNvGraphicFramePr>
            <a:graphicFrameLocks/>
          </p:cNvGraphicFramePr>
          <p:nvPr/>
        </p:nvGraphicFramePr>
        <p:xfrm>
          <a:off x="344487" y="1085850"/>
          <a:ext cx="8610600" cy="3352800"/>
        </p:xfrm>
        <a:graphic>
          <a:graphicData uri="http://schemas.openxmlformats.org/drawingml/2006/table">
            <a:tbl>
              <a:tblPr/>
              <a:tblGrid>
                <a:gridCol w="2322512">
                  <a:extLst>
                    <a:ext uri="{9D8B030D-6E8A-4147-A177-3AD203B41FA5}">
                      <a16:colId xmlns:a16="http://schemas.microsoft.com/office/drawing/2014/main" val="20000"/>
                    </a:ext>
                  </a:extLst>
                </a:gridCol>
                <a:gridCol w="6288087">
                  <a:extLst>
                    <a:ext uri="{9D8B030D-6E8A-4147-A177-3AD203B41FA5}">
                      <a16:colId xmlns:a16="http://schemas.microsoft.com/office/drawing/2014/main" val="20001"/>
                    </a:ext>
                  </a:extLst>
                </a:gridCol>
              </a:tblGrid>
              <a:tr h="427037">
                <a:tc>
                  <a:txBody>
                    <a:bodyPr/>
                    <a:lstStyle/>
                    <a:p>
                      <a:pPr lvl="0" algn="l" eaLnBrk="1" fontAlgn="t" latinLnBrk="1" hangingPunct="1"/>
                      <a:r>
                        <a:rPr lang="en-IN" altLang="en-US" sz="1800" b="0">
                          <a:solidFill>
                            <a:schemeClr val="dk1"/>
                          </a:solidFill>
                          <a:latin typeface="Calibri" pitchFamily="34" charset="0"/>
                        </a:rPr>
                        <a:t>Interfaces</a:t>
                      </a:r>
                    </a:p>
                  </a:txBody>
                  <a:tcPr marL="76200" marR="76200" marT="76200" marB="76200">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solidFill>
                      <a:srgbClr val="EEEEEE"/>
                    </a:solidFill>
                  </a:tcPr>
                </a:tc>
                <a:tc>
                  <a:txBody>
                    <a:bodyPr/>
                    <a:lstStyle/>
                    <a:p>
                      <a:pPr lvl="0" algn="l" eaLnBrk="1" fontAlgn="t" latinLnBrk="1" hangingPunct="1"/>
                      <a:r>
                        <a:rPr lang="en-IN" altLang="en-US" sz="1800" b="0">
                          <a:solidFill>
                            <a:schemeClr val="dk1"/>
                          </a:solidFill>
                          <a:latin typeface="Calibri" pitchFamily="34" charset="0"/>
                        </a:rPr>
                        <a:t>Recommended Use</a:t>
                      </a:r>
                    </a:p>
                  </a:txBody>
                  <a:tcPr marL="76200" marR="76200" marT="76200" marB="76200">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solidFill>
                      <a:srgbClr val="EEEEEE"/>
                    </a:solidFill>
                  </a:tcPr>
                </a:tc>
                <a:extLst>
                  <a:ext uri="{0D108BD9-81ED-4DB2-BD59-A6C34878D82A}">
                    <a16:rowId xmlns:a16="http://schemas.microsoft.com/office/drawing/2014/main" val="10000"/>
                  </a:ext>
                </a:extLst>
              </a:tr>
              <a:tr h="974725">
                <a:tc>
                  <a:txBody>
                    <a:bodyPr/>
                    <a:lstStyle/>
                    <a:p>
                      <a:pPr lvl="0" algn="l" eaLnBrk="1" fontAlgn="t" latinLnBrk="1" hangingPunct="1"/>
                      <a:r>
                        <a:rPr lang="en-IN" altLang="en-US" sz="1800" b="0">
                          <a:solidFill>
                            <a:schemeClr val="dk1"/>
                          </a:solidFill>
                          <a:latin typeface="Calibri" pitchFamily="34" charset="0"/>
                        </a:rPr>
                        <a:t>Statement</a:t>
                      </a:r>
                    </a:p>
                  </a:txBody>
                  <a:tcPr marL="76200" marR="76200" marT="76200" marB="76200">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l" eaLnBrk="1" fontAlgn="t" latinLnBrk="1" hangingPunct="1"/>
                      <a:r>
                        <a:rPr lang="en-US" altLang="en-US" sz="1800" b="0">
                          <a:solidFill>
                            <a:schemeClr val="dk1"/>
                          </a:solidFill>
                          <a:latin typeface="Calibri" pitchFamily="34" charset="0"/>
                        </a:rPr>
                        <a:t>Use this for general-purpose access to your database. Useful when you are using static SQL statements at runtime. The Statement interface cannot accept parameters.</a:t>
                      </a:r>
                    </a:p>
                  </a:txBody>
                  <a:tcPr marL="76200" marR="76200" marT="76200" marB="76200">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1"/>
                  </a:ext>
                </a:extLst>
              </a:tr>
              <a:tr h="976312">
                <a:tc>
                  <a:txBody>
                    <a:bodyPr/>
                    <a:lstStyle/>
                    <a:p>
                      <a:pPr lvl="0" algn="l" eaLnBrk="1" fontAlgn="t" latinLnBrk="1" hangingPunct="1"/>
                      <a:r>
                        <a:rPr lang="en-IN" altLang="en-US" sz="1800" b="0">
                          <a:solidFill>
                            <a:schemeClr val="dk1"/>
                          </a:solidFill>
                          <a:latin typeface="Calibri" pitchFamily="34" charset="0"/>
                        </a:rPr>
                        <a:t>PreparedStatement</a:t>
                      </a:r>
                    </a:p>
                  </a:txBody>
                  <a:tcPr marL="76200" marR="76200" marT="76200" marB="76200">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l" eaLnBrk="1" fontAlgn="t" latinLnBrk="1" hangingPunct="1"/>
                      <a:r>
                        <a:rPr lang="en-US" altLang="en-US" sz="1800" b="0">
                          <a:solidFill>
                            <a:schemeClr val="dk1"/>
                          </a:solidFill>
                          <a:latin typeface="Calibri" pitchFamily="34" charset="0"/>
                        </a:rPr>
                        <a:t>Use this when you plan to use the SQL statements many times. The PreparedStatement interface accepts input parameters at runtime.</a:t>
                      </a:r>
                    </a:p>
                  </a:txBody>
                  <a:tcPr marL="76200" marR="76200" marT="76200" marB="76200">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2"/>
                  </a:ext>
                </a:extLst>
              </a:tr>
              <a:tr h="974725">
                <a:tc>
                  <a:txBody>
                    <a:bodyPr/>
                    <a:lstStyle/>
                    <a:p>
                      <a:pPr lvl="0" algn="l" eaLnBrk="1" fontAlgn="t" latinLnBrk="1" hangingPunct="1"/>
                      <a:r>
                        <a:rPr lang="en-IN" altLang="en-US" sz="1800" b="0">
                          <a:solidFill>
                            <a:schemeClr val="dk1"/>
                          </a:solidFill>
                          <a:latin typeface="Calibri" pitchFamily="34" charset="0"/>
                        </a:rPr>
                        <a:t>CallableStatement</a:t>
                      </a:r>
                    </a:p>
                  </a:txBody>
                  <a:tcPr marL="76200" marR="76200" marT="76200" marB="76200">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l" eaLnBrk="1" fontAlgn="t" latinLnBrk="1" hangingPunct="1"/>
                      <a:r>
                        <a:rPr lang="en-US" altLang="en-US" sz="1800" b="0">
                          <a:solidFill>
                            <a:schemeClr val="dk1"/>
                          </a:solidFill>
                          <a:latin typeface="Calibri" pitchFamily="34" charset="0"/>
                        </a:rPr>
                        <a:t>Use this when you want to access the database stored procedures. The CallableStatement interface can also accept runtime input parameters</a:t>
                      </a:r>
                    </a:p>
                  </a:txBody>
                  <a:tcPr marL="76200" marR="76200" marT="76200" marB="76200">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3"/>
                  </a:ext>
                </a:extLst>
              </a:tr>
            </a:tbl>
          </a:graphicData>
        </a:graphic>
      </p:graphicFrame>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Rectangle 1048671"/>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73" name="Rectangle 1048672"/>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Creating Statement Object</a:t>
            </a:r>
          </a:p>
        </p:txBody>
      </p:sp>
      <p:sp>
        <p:nvSpPr>
          <p:cNvPr id="1048674" name="Rectangle 1048673"/>
          <p:cNvSpPr/>
          <p:nvPr/>
        </p:nvSpPr>
        <p:spPr>
          <a:xfrm>
            <a:off x="381000" y="762000"/>
            <a:ext cx="8382000" cy="3694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Once a connection is obtained we can interact with the database. </a:t>
            </a:r>
          </a:p>
          <a:p>
            <a:pPr lvl="0" eaLnBrk="1" latinLnBrk="1" hangingPunct="1"/>
            <a:r>
              <a:rPr lang="en-US" altLang="en-US"/>
              <a:t>The JDBC Statement is used only to perform static operations without any parameters, this can be useful only for select statement without parameters.</a:t>
            </a:r>
          </a:p>
          <a:p>
            <a:pPr lvl="0" eaLnBrk="1" latinLnBrk="1" hangingPunct="1"/>
            <a:endParaRPr lang="en-US" altLang="en-US"/>
          </a:p>
          <a:p>
            <a:pPr lvl="0" eaLnBrk="1" latinLnBrk="1" hangingPunct="1"/>
            <a:r>
              <a:rPr lang="en-US" altLang="en-US"/>
              <a:t>In order to perform interfaces define the methods and properties that enables to send SQL or PL/SQL commands and receive data from the database like</a:t>
            </a:r>
          </a:p>
          <a:p>
            <a:pPr lvl="0" eaLnBrk="1" latinLnBrk="1" hangingPunct="1"/>
            <a:r>
              <a:rPr lang="en-US" altLang="en-US"/>
              <a:t>DDL or DML queries PreparedStatement and  CallableStatement objects are used</a:t>
            </a:r>
          </a:p>
          <a:p>
            <a:pPr lvl="0" eaLnBrk="1" latinLnBrk="1" hangingPunct="1"/>
            <a:endParaRPr lang="en-US" altLang="en-US"/>
          </a:p>
          <a:p>
            <a:pPr lvl="0" eaLnBrk="1" latinLnBrk="1" hangingPunct="1"/>
            <a:r>
              <a:rPr lang="en-US" altLang="en-US"/>
              <a:t>They also define methods that help bridge data type differences between Java and SQL data types used in a database.</a:t>
            </a:r>
          </a:p>
          <a:p>
            <a:pPr lvl="0" eaLnBrk="1" latinLnBrk="1" hangingPunct="1"/>
            <a:endParaRPr lang="en-US" altLang="en-US"/>
          </a:p>
          <a:p>
            <a:pPr lvl="0" eaLnBrk="1" latinLnBrk="1" hangingPunct="1"/>
            <a:endParaRPr lang="en-US" altLang="en-US"/>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Rectangle 1048674"/>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76" name="Rectangle 1048675"/>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Creating Prepared Statement Object</a:t>
            </a:r>
          </a:p>
        </p:txBody>
      </p:sp>
      <p:sp>
        <p:nvSpPr>
          <p:cNvPr id="1048677" name="Rectangle 1048676"/>
          <p:cNvSpPr/>
          <p:nvPr/>
        </p:nvSpPr>
        <p:spPr>
          <a:xfrm>
            <a:off x="381000" y="762000"/>
            <a:ext cx="8382000" cy="59086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The DML operations like INSERT,DELETE and UPDATE— which are used to to write operations are done using prepareStatement() method of the Connection object created above. A call to this method takes variable bind parameters as input parameters and creates an object instance of the PreparedStatement class.</a:t>
            </a:r>
          </a:p>
          <a:p>
            <a:pPr lvl="0" eaLnBrk="1" latinLnBrk="1" hangingPunct="1"/>
            <a:endParaRPr lang="en-US" altLang="en-US"/>
          </a:p>
          <a:p>
            <a:pPr lvl="0" eaLnBrk="1" latinLnBrk="1" hangingPunct="1"/>
            <a:r>
              <a:rPr lang="en-US" altLang="en-US"/>
              <a:t>The following line of code illustrates this:</a:t>
            </a:r>
          </a:p>
          <a:p>
            <a:pPr lvl="0" eaLnBrk="1" latinLnBrk="1" hangingPunct="1"/>
            <a:endParaRPr lang="en-US" altLang="en-US"/>
          </a:p>
          <a:p>
            <a:pPr lvl="0" eaLnBrk="1" latinLnBrk="1" hangingPunct="1"/>
            <a:r>
              <a:rPr lang="en-US" altLang="en-US"/>
              <a:t>String sql = "INSERT INTO emp VALUES (?,?,?,?,?,?,?,?)";</a:t>
            </a:r>
          </a:p>
          <a:p>
            <a:pPr lvl="0" eaLnBrk="1" latinLnBrk="1" hangingPunct="1"/>
            <a:endParaRPr lang="en-US" altLang="en-US"/>
          </a:p>
          <a:p>
            <a:pPr lvl="0" eaLnBrk="1" latinLnBrk="1" hangingPunct="1"/>
            <a:r>
              <a:rPr lang="en-US" altLang="en-US"/>
              <a:t>PreparedStatement dml_stmt = conn.prepareStatement(sql);</a:t>
            </a:r>
          </a:p>
          <a:p>
            <a:pPr lvl="0" eaLnBrk="1" latinLnBrk="1" hangingPunct="1"/>
            <a:endParaRPr lang="en-US" altLang="en-US"/>
          </a:p>
          <a:p>
            <a:pPr lvl="0" eaLnBrk="1" latinLnBrk="1" hangingPunct="1"/>
            <a:r>
              <a:rPr lang="en-US" altLang="en-US"/>
              <a:t>The input parameters are bound to this object instance using the setXXX() methods on the PreparedStatement object. For each input bind parameter, a setXXX() method is called. Here XXX stands for Int, String, and so on. </a:t>
            </a:r>
          </a:p>
          <a:p>
            <a:pPr lvl="0" eaLnBrk="1" latinLnBrk="1" hangingPunct="1"/>
            <a:endParaRPr lang="en-IN" altLang="en-US"/>
          </a:p>
          <a:p>
            <a:pPr lvl="0" eaLnBrk="1" latinLnBrk="1" hangingPunct="1"/>
            <a:r>
              <a:rPr lang="en-IN" altLang="en-US"/>
              <a:t>dml_stmt.setInt(1, val);</a:t>
            </a:r>
          </a:p>
          <a:p>
            <a:pPr lvl="0" eaLnBrk="1" latinLnBrk="1" hangingPunct="1"/>
            <a:endParaRPr lang="en-IN" altLang="en-US"/>
          </a:p>
          <a:p>
            <a:pPr lvl="0" eaLnBrk="1" latinLnBrk="1" hangingPunct="1"/>
            <a:r>
              <a:rPr lang="en-US" altLang="en-US"/>
              <a:t>Here 1 denotes that the first bind parameter is being set and val denotes an integer variable holding a value.</a:t>
            </a:r>
          </a:p>
          <a:p>
            <a:pPr lvl="0" eaLnBrk="1" latinLnBrk="1" hangingPunct="1"/>
            <a:endParaRPr lang="en-US" altLang="en-US"/>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Rectangle 1048677"/>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Creating Prepared Statement Object</a:t>
            </a:r>
          </a:p>
        </p:txBody>
      </p:sp>
      <p:sp>
        <p:nvSpPr>
          <p:cNvPr id="1048679" name="Rectangle 1048678"/>
          <p:cNvSpPr/>
          <p:nvPr/>
        </p:nvSpPr>
        <p:spPr>
          <a:xfrm>
            <a:off x="381000" y="762000"/>
            <a:ext cx="8382000" cy="45243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Once a PreparedStatement object has been constructed, the next step is to execute the associated INSERT or UPDATE statement. This is done by using the executeUpdate() method of the PreparedStatement object. The following line of code illustrates this using the dml_stmt object created above:</a:t>
            </a:r>
          </a:p>
          <a:p>
            <a:pPr lvl="0" eaLnBrk="1" latinLnBrk="1" hangingPunct="1"/>
            <a:endParaRPr lang="en-US" altLang="en-US"/>
          </a:p>
          <a:p>
            <a:pPr lvl="0" eaLnBrk="1" latinLnBrk="1" hangingPunct="1"/>
            <a:r>
              <a:rPr lang="en-IN" altLang="en-US"/>
              <a:t>dml_stmt.executeUpdate();</a:t>
            </a:r>
          </a:p>
          <a:p>
            <a:pPr lvl="0" eaLnBrk="1" latinLnBrk="1" hangingPunct="1"/>
            <a:endParaRPr lang="en-US" altLang="en-US"/>
          </a:p>
          <a:p>
            <a:pPr lvl="0" eaLnBrk="1" latinLnBrk="1" hangingPunct="1"/>
            <a:r>
              <a:rPr lang="en-US" altLang="en-US"/>
              <a:t>The differences between Statement object and PreparedStatement object are the following:</a:t>
            </a:r>
          </a:p>
          <a:p>
            <a:pPr lvl="0" eaLnBrk="1" latinLnBrk="1" hangingPunct="1"/>
            <a:endParaRPr lang="en-US" altLang="en-US"/>
          </a:p>
          <a:p>
            <a:pPr lvl="0" eaLnBrk="1" latinLnBrk="1" hangingPunct="1"/>
            <a:r>
              <a:rPr lang="en-US" altLang="en-US"/>
              <a:t>A Statement object cannot accept bind parameters, whereas a PreparedStatement object can.</a:t>
            </a:r>
          </a:p>
          <a:p>
            <a:pPr lvl="0" eaLnBrk="1" latinLnBrk="1" hangingPunct="1"/>
            <a:endParaRPr lang="en-US" altLang="en-US"/>
          </a:p>
          <a:p>
            <a:pPr lvl="0" eaLnBrk="1" latinLnBrk="1" hangingPunct="1"/>
            <a:r>
              <a:rPr lang="en-US" altLang="en-US"/>
              <a:t>A PreparedStatement precompiles the SQL and hence the precompiled SQL statement can be reused. In this way, it optimizes the database calls.</a:t>
            </a:r>
          </a:p>
          <a:p>
            <a:pPr lvl="0" eaLnBrk="1" latinLnBrk="1" hangingPunct="1"/>
            <a:endParaRPr lang="en-US" altLang="en-US"/>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Rectangle 1048679"/>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Creating Prepared Statement Object</a:t>
            </a:r>
          </a:p>
        </p:txBody>
      </p:sp>
      <p:sp>
        <p:nvSpPr>
          <p:cNvPr id="1048681" name="Rectangle 1048680"/>
          <p:cNvSpPr/>
          <p:nvPr/>
        </p:nvSpPr>
        <p:spPr>
          <a:xfrm>
            <a:off x="381000" y="762000"/>
            <a:ext cx="8382000" cy="50784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Sample code snippet</a:t>
            </a:r>
          </a:p>
          <a:p>
            <a:pPr lvl="0" eaLnBrk="1" latinLnBrk="1" hangingPunct="1"/>
            <a:endParaRPr lang="en-US" altLang="en-US"/>
          </a:p>
          <a:p>
            <a:pPr lvl="0" eaLnBrk="1" latinLnBrk="1" hangingPunct="1"/>
            <a:r>
              <a:rPr lang="en-IN" altLang="en-US"/>
              <a:t>//Creating PreparedStatement object </a:t>
            </a:r>
          </a:p>
          <a:p>
            <a:pPr lvl="0" eaLnBrk="1" latinLnBrk="1" hangingPunct="1"/>
            <a:r>
              <a:rPr lang="en-IN" altLang="en-US"/>
              <a:t>  </a:t>
            </a:r>
          </a:p>
          <a:p>
            <a:pPr lvl="0" eaLnBrk="1" latinLnBrk="1" hangingPunct="1"/>
            <a:r>
              <a:rPr lang="en-IN" altLang="en-US"/>
              <a:t>PreparedStatement pstmt = con.prepareStatement("update STUDENT set NAME = ? where ID = ?");</a:t>
            </a:r>
          </a:p>
          <a:p>
            <a:pPr lvl="0" eaLnBrk="1" latinLnBrk="1" hangingPunct="1"/>
            <a:r>
              <a:rPr lang="en-IN" altLang="en-US"/>
              <a:t>  </a:t>
            </a:r>
          </a:p>
          <a:p>
            <a:pPr lvl="0" eaLnBrk="1" latinLnBrk="1" hangingPunct="1"/>
            <a:r>
              <a:rPr lang="en-IN" altLang="en-US"/>
              <a:t>//Setting values to place holders using setter methods of PreparedStatement object</a:t>
            </a:r>
          </a:p>
          <a:p>
            <a:pPr lvl="0" eaLnBrk="1" latinLnBrk="1" hangingPunct="1"/>
            <a:r>
              <a:rPr lang="en-IN" altLang="en-US"/>
              <a:t>  </a:t>
            </a:r>
          </a:p>
          <a:p>
            <a:pPr lvl="0" eaLnBrk="1" latinLnBrk="1" hangingPunct="1"/>
            <a:r>
              <a:rPr lang="en-IN" altLang="en-US"/>
              <a:t>pstmt.setString(1, "MyName");   //Assigns "MyName" to first place holder</a:t>
            </a:r>
          </a:p>
          <a:p>
            <a:pPr lvl="0" eaLnBrk="1" latinLnBrk="1" hangingPunct="1"/>
            <a:r>
              <a:rPr lang="en-IN" altLang="en-US"/>
              <a:t>          </a:t>
            </a:r>
          </a:p>
          <a:p>
            <a:pPr lvl="0" eaLnBrk="1" latinLnBrk="1" hangingPunct="1"/>
            <a:r>
              <a:rPr lang="en-IN" altLang="en-US"/>
              <a:t>pstmt.setInt(2, 111);     //Assigns "111" to second place holder</a:t>
            </a:r>
          </a:p>
          <a:p>
            <a:pPr lvl="0" eaLnBrk="1" latinLnBrk="1" hangingPunct="1"/>
            <a:r>
              <a:rPr lang="en-IN" altLang="en-US"/>
              <a:t> </a:t>
            </a:r>
          </a:p>
          <a:p>
            <a:pPr lvl="0" eaLnBrk="1" latinLnBrk="1" hangingPunct="1"/>
            <a:r>
              <a:rPr lang="en-IN" altLang="en-US"/>
              <a:t>//Executing PreparedStatement</a:t>
            </a:r>
          </a:p>
          <a:p>
            <a:pPr lvl="0" eaLnBrk="1" latinLnBrk="1" hangingPunct="1"/>
            <a:r>
              <a:rPr lang="en-IN" altLang="en-US"/>
              <a:t> </a:t>
            </a:r>
          </a:p>
          <a:p>
            <a:pPr lvl="0" eaLnBrk="1" latinLnBrk="1" hangingPunct="1"/>
            <a:r>
              <a:rPr lang="en-IN" altLang="en-US"/>
              <a:t>pstmt.executeUpdate();</a:t>
            </a:r>
          </a:p>
          <a:p>
            <a:pPr lvl="0" eaLnBrk="1" latinLnBrk="1" hangingPunct="1"/>
            <a:endParaRPr lang="en-US" altLang="en-US"/>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Rectangle 1048684"/>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686" name="Rectangle 1048685"/>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Creating Callable Statement Object</a:t>
            </a:r>
          </a:p>
        </p:txBody>
      </p:sp>
      <p:sp>
        <p:nvSpPr>
          <p:cNvPr id="1048687" name="Rectangle 1048686"/>
          <p:cNvSpPr/>
          <p:nvPr/>
        </p:nvSpPr>
        <p:spPr>
          <a:xfrm>
            <a:off x="381000" y="762000"/>
            <a:ext cx="8382000" cy="56324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b="1"/>
              <a:t>Callable Statements</a:t>
            </a:r>
          </a:p>
          <a:p>
            <a:pPr lvl="0" eaLnBrk="1" latinLnBrk="1" hangingPunct="1"/>
            <a:r>
              <a:rPr lang="en-US" altLang="en-US"/>
              <a:t>Callable statements are used for calling Oracle/MySQL stored procedures from Java application. </a:t>
            </a:r>
          </a:p>
          <a:p>
            <a:pPr lvl="0" eaLnBrk="1" latinLnBrk="1" hangingPunct="1"/>
            <a:endParaRPr lang="en-US" altLang="en-US"/>
          </a:p>
          <a:p>
            <a:pPr lvl="0" eaLnBrk="1" latinLnBrk="1" hangingPunct="1"/>
            <a:r>
              <a:rPr lang="en-US" altLang="en-US"/>
              <a:t>Callable statements extends prepared statements. </a:t>
            </a:r>
          </a:p>
          <a:p>
            <a:pPr lvl="0" eaLnBrk="1" latinLnBrk="1" hangingPunct="1"/>
            <a:endParaRPr lang="en-US" altLang="en-US"/>
          </a:p>
          <a:p>
            <a:pPr lvl="0" eaLnBrk="1" latinLnBrk="1" hangingPunct="1"/>
            <a:r>
              <a:rPr lang="en-US" altLang="en-US"/>
              <a:t>One can pass 3 types of parameters to stored procedures</a:t>
            </a:r>
          </a:p>
          <a:p>
            <a:pPr lvl="0" eaLnBrk="1" latinLnBrk="1" hangingPunct="1"/>
            <a:endParaRPr lang="en-US" altLang="en-US"/>
          </a:p>
          <a:p>
            <a:pPr lvl="0" eaLnBrk="1" latinLnBrk="1" hangingPunct="1"/>
            <a:r>
              <a:rPr lang="en-US" altLang="en-US" b="1" i="1"/>
              <a:t>IN</a:t>
            </a:r>
            <a:r>
              <a:rPr lang="en-US" altLang="en-US"/>
              <a:t> – used to pass the values to stored procedure, </a:t>
            </a:r>
          </a:p>
          <a:p>
            <a:pPr lvl="0" eaLnBrk="1" latinLnBrk="1" hangingPunct="1"/>
            <a:r>
              <a:rPr lang="en-US" altLang="en-US" b="1" i="1"/>
              <a:t>OUT</a:t>
            </a:r>
            <a:r>
              <a:rPr lang="en-US" altLang="en-US"/>
              <a:t> – used to hold the result returned by the stored procedure </a:t>
            </a:r>
          </a:p>
          <a:p>
            <a:pPr lvl="0" eaLnBrk="1" latinLnBrk="1" hangingPunct="1"/>
            <a:r>
              <a:rPr lang="en-US" altLang="en-US" b="1" i="1"/>
              <a:t>IN OUT</a:t>
            </a:r>
            <a:r>
              <a:rPr lang="en-US" altLang="en-US"/>
              <a:t> – acts as both IN and OUT parameter. </a:t>
            </a:r>
          </a:p>
          <a:p>
            <a:pPr lvl="0" eaLnBrk="1" latinLnBrk="1" hangingPunct="1"/>
            <a:endParaRPr lang="en-US" altLang="en-US"/>
          </a:p>
          <a:p>
            <a:pPr lvl="0" eaLnBrk="1" latinLnBrk="1" hangingPunct="1"/>
            <a:r>
              <a:rPr lang="en-US" altLang="en-US"/>
              <a:t>Before calling the stored procedure, you must register OUT parameters using </a:t>
            </a:r>
            <a:r>
              <a:rPr lang="en-US" altLang="en-US" b="1" i="1"/>
              <a:t>registerOutParameter()</a:t>
            </a:r>
            <a:r>
              <a:rPr lang="en-US" altLang="en-US"/>
              <a:t> method of CallableStatement. </a:t>
            </a:r>
          </a:p>
          <a:p>
            <a:pPr lvl="0" eaLnBrk="1" latinLnBrk="1" hangingPunct="1"/>
            <a:endParaRPr lang="en-US" altLang="en-US"/>
          </a:p>
          <a:p>
            <a:pPr lvl="0" eaLnBrk="1" latinLnBrk="1" hangingPunct="1"/>
            <a:r>
              <a:rPr lang="en-US" altLang="en-US"/>
              <a:t>The performance of this interface is higher than the other two interfaces. Because, it calls the stored procedures which are already compiled and stored in the database server.</a:t>
            </a:r>
          </a:p>
          <a:p>
            <a:pPr lvl="0" eaLnBrk="1" latinLnBrk="1" hangingPunct="1"/>
            <a:endParaRPr lang="en-US" altLang="en-US"/>
          </a:p>
          <a:p>
            <a:pPr lvl="0" eaLnBrk="1" latinLnBrk="1" hangingPunct="1"/>
            <a:endParaRPr lang="en-US" altLang="en-US"/>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Rectangle 1048690"/>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692" name="Rectangle 1048691"/>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Creating Callable Statement Object</a:t>
            </a:r>
          </a:p>
        </p:txBody>
      </p:sp>
      <p:sp>
        <p:nvSpPr>
          <p:cNvPr id="1048693" name="Rectangle 1048692"/>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694" name="Rectangle 1048693"/>
          <p:cNvSpPr/>
          <p:nvPr/>
        </p:nvSpPr>
        <p:spPr>
          <a:xfrm>
            <a:off x="406400" y="1449387"/>
            <a:ext cx="8382000" cy="45243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//Creating CallableStatement object</a:t>
            </a:r>
          </a:p>
          <a:p>
            <a:pPr lvl="0" eaLnBrk="1" latinLnBrk="1" hangingPunct="1"/>
            <a:r>
              <a:rPr lang="en-US" altLang="en-US"/>
              <a:t> </a:t>
            </a:r>
          </a:p>
          <a:p>
            <a:pPr lvl="0" eaLnBrk="1" latinLnBrk="1" hangingPunct="1"/>
            <a:r>
              <a:rPr lang="en-US" altLang="en-US"/>
              <a:t>CallableStatement cstmt = con.prepareCall("{call anyProcedure(?, ?, ?)}");</a:t>
            </a:r>
          </a:p>
          <a:p>
            <a:pPr lvl="0" eaLnBrk="1" latinLnBrk="1" hangingPunct="1"/>
            <a:r>
              <a:rPr lang="en-US" altLang="en-US"/>
              <a:t> </a:t>
            </a:r>
          </a:p>
          <a:p>
            <a:pPr lvl="0" eaLnBrk="1" latinLnBrk="1" hangingPunct="1"/>
            <a:r>
              <a:rPr lang="en-US" altLang="en-US"/>
              <a:t>//Use cstmt.setter() methods to pass IN parameters</a:t>
            </a:r>
          </a:p>
          <a:p>
            <a:pPr lvl="0" eaLnBrk="1" latinLnBrk="1" hangingPunct="1"/>
            <a:r>
              <a:rPr lang="en-US" altLang="en-US"/>
              <a:t> </a:t>
            </a:r>
          </a:p>
          <a:p>
            <a:pPr lvl="0" eaLnBrk="1" latinLnBrk="1" hangingPunct="1"/>
            <a:r>
              <a:rPr lang="en-US" altLang="en-US"/>
              <a:t>//Use cstmt.registerOutParameter() method to register OUT parameters</a:t>
            </a:r>
          </a:p>
          <a:p>
            <a:pPr lvl="0" eaLnBrk="1" latinLnBrk="1" hangingPunct="1"/>
            <a:r>
              <a:rPr lang="en-US" altLang="en-US"/>
              <a:t> </a:t>
            </a:r>
          </a:p>
          <a:p>
            <a:pPr lvl="0" eaLnBrk="1" latinLnBrk="1" hangingPunct="1"/>
            <a:r>
              <a:rPr lang="en-US" altLang="en-US"/>
              <a:t>//Executing the CallableStatement</a:t>
            </a:r>
          </a:p>
          <a:p>
            <a:pPr lvl="0" eaLnBrk="1" latinLnBrk="1" hangingPunct="1"/>
            <a:r>
              <a:rPr lang="en-US" altLang="en-US"/>
              <a:t> </a:t>
            </a:r>
          </a:p>
          <a:p>
            <a:pPr lvl="0" eaLnBrk="1" latinLnBrk="1" hangingPunct="1"/>
            <a:r>
              <a:rPr lang="en-US" altLang="en-US"/>
              <a:t>cstmt.execute();</a:t>
            </a:r>
          </a:p>
          <a:p>
            <a:pPr lvl="0" eaLnBrk="1" latinLnBrk="1" hangingPunct="1"/>
            <a:r>
              <a:rPr lang="en-US" altLang="en-US"/>
              <a:t> </a:t>
            </a:r>
          </a:p>
          <a:p>
            <a:pPr lvl="0" eaLnBrk="1" latinLnBrk="1" hangingPunct="1"/>
            <a:r>
              <a:rPr lang="en-US" altLang="en-US"/>
              <a:t>//Use cstmt.getter() methods to retrieve the result returned by the stored procedure</a:t>
            </a:r>
          </a:p>
          <a:p>
            <a:pPr lvl="0" eaLnBrk="1" latinLnBrk="1" hangingPunct="1"/>
            <a:endParaRPr lang="en-US" altLang="en-US"/>
          </a:p>
          <a:p>
            <a:pPr lvl="0" eaLnBrk="1" latinLnBrk="1" hangingPunct="1"/>
            <a:endParaRPr lang="en-US" altLang="en-US"/>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Rectangle 1048697"/>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699" name="Rectangle 1048698"/>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Result Sets</a:t>
            </a:r>
          </a:p>
        </p:txBody>
      </p:sp>
      <p:sp>
        <p:nvSpPr>
          <p:cNvPr id="1048700" name="Rectangle 1048699"/>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701" name="Rectangle 1048700"/>
          <p:cNvSpPr/>
          <p:nvPr/>
        </p:nvSpPr>
        <p:spPr>
          <a:xfrm>
            <a:off x="406400" y="1449387"/>
            <a:ext cx="8382000" cy="45243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The SQL statements that read data from a database query, return the data in a result set. The SELECT statement is the standard way to select rows from a database and view them in a result set. </a:t>
            </a:r>
          </a:p>
          <a:p>
            <a:pPr lvl="0" eaLnBrk="1" latinLnBrk="1" hangingPunct="1"/>
            <a:r>
              <a:rPr lang="en-US" altLang="en-US"/>
              <a:t>The </a:t>
            </a:r>
            <a:r>
              <a:rPr lang="en-US" altLang="en-US" i="1"/>
              <a:t>java.sql.ResultSet</a:t>
            </a:r>
            <a:r>
              <a:rPr lang="en-US" altLang="en-US"/>
              <a:t> interface represents the result set of a database query.</a:t>
            </a:r>
          </a:p>
          <a:p>
            <a:pPr lvl="0" eaLnBrk="1" latinLnBrk="1" hangingPunct="1"/>
            <a:endParaRPr lang="en-US" altLang="en-US"/>
          </a:p>
          <a:p>
            <a:pPr lvl="0" eaLnBrk="1" latinLnBrk="1" hangingPunct="1"/>
            <a:r>
              <a:rPr lang="en-US" altLang="en-US"/>
              <a:t>A ResultSet object maintains a cursor that points to the current row in the result set. The term "result set" refers to the row and column data contained in a ResultSet object.</a:t>
            </a:r>
          </a:p>
          <a:p>
            <a:pPr lvl="0" eaLnBrk="1" latinLnBrk="1" hangingPunct="1"/>
            <a:endParaRPr lang="en-US" altLang="en-US"/>
          </a:p>
          <a:p>
            <a:pPr lvl="0" eaLnBrk="1" latinLnBrk="1" hangingPunct="1"/>
            <a:r>
              <a:rPr lang="en-US" altLang="en-US"/>
              <a:t>The methods of the ResultSet interface can be broken down into three categories </a:t>
            </a:r>
          </a:p>
          <a:p>
            <a:pPr lvl="0" eaLnBrk="1" latinLnBrk="1" hangingPunct="1"/>
            <a:r>
              <a:rPr lang="en-US" altLang="en-US" b="1"/>
              <a:t>Navigational methods:</a:t>
            </a:r>
            <a:r>
              <a:rPr lang="en-US" altLang="en-US"/>
              <a:t> Used to move the cursor around.</a:t>
            </a:r>
          </a:p>
          <a:p>
            <a:pPr lvl="0" eaLnBrk="1" latinLnBrk="1" hangingPunct="1"/>
            <a:r>
              <a:rPr lang="en-US" altLang="en-US" b="1"/>
              <a:t>Get methods:</a:t>
            </a:r>
            <a:r>
              <a:rPr lang="en-US" altLang="en-US"/>
              <a:t> Used to view the data in the columns of the current row being pointed by the cursor.</a:t>
            </a:r>
          </a:p>
          <a:p>
            <a:pPr lvl="0" eaLnBrk="1" latinLnBrk="1" hangingPunct="1"/>
            <a:r>
              <a:rPr lang="en-US" altLang="en-US" b="1"/>
              <a:t>Update methods:</a:t>
            </a:r>
            <a:r>
              <a:rPr lang="en-US" altLang="en-US"/>
              <a:t> Used to update the data in the columns of the current row. The updates can then be updated in the underlying database as well.</a:t>
            </a:r>
          </a:p>
          <a:p>
            <a:pPr lvl="0" eaLnBrk="1" latinLnBrk="1" hangingPunct="1"/>
            <a:endParaRPr lang="en-US" altLang="en-US"/>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Rectangle 1048588"/>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r>
              <a:rPr lang="en-US" altLang="en-US" sz="2400" b="1">
                <a:latin typeface="Arial" pitchFamily="34" charset="0"/>
                <a:ea typeface="Adobe Heiti Std R"/>
              </a:rPr>
              <a:t>Introduction to Database Connection</a:t>
            </a:r>
          </a:p>
          <a:p>
            <a:pPr marL="3175" lvl="1" indent="0" eaLnBrk="1" latinLnBrk="1" hangingPunct="1">
              <a:spcBef>
                <a:spcPct val="20000"/>
              </a:spcBef>
              <a:buClr>
                <a:srgbClr val="CC0099"/>
              </a:buClr>
              <a:buSzPct val="150000"/>
              <a:buFontTx/>
              <a:buNone/>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r>
              <a:rPr lang="en-US" altLang="en-US" sz="2000">
                <a:latin typeface="Arial" pitchFamily="34" charset="0"/>
                <a:ea typeface="Adobe Heiti Std R"/>
              </a:rPr>
              <a:t>Before performing any operations on Database management system, one need to establish a connection between application program and DBMS software.</a:t>
            </a:r>
          </a:p>
          <a:p>
            <a:pPr marL="3175" lvl="1" indent="0" eaLnBrk="1" latinLnBrk="1" hangingPunct="1">
              <a:spcBef>
                <a:spcPct val="20000"/>
              </a:spcBef>
              <a:buClr>
                <a:srgbClr val="CC0099"/>
              </a:buClr>
              <a:buSzPct val="150000"/>
              <a:buFontTx/>
              <a:buNone/>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r>
              <a:rPr lang="en-US" altLang="en-US" sz="2000">
                <a:latin typeface="Arial" pitchFamily="34" charset="0"/>
                <a:ea typeface="Adobe Heiti Std R"/>
              </a:rPr>
              <a:t>In platform dependent applications, the connectivity is established by means of ODBC (Open Data Base Connectivity)</a:t>
            </a:r>
          </a:p>
          <a:p>
            <a:pPr marL="3175" lvl="1" indent="0" eaLnBrk="1" latinLnBrk="1" hangingPunct="1">
              <a:spcBef>
                <a:spcPct val="20000"/>
              </a:spcBef>
              <a:buClr>
                <a:srgbClr val="CC0099"/>
              </a:buClr>
              <a:buSzPct val="150000"/>
              <a:buFontTx/>
              <a:buNone/>
            </a:pPr>
            <a:endParaRPr lang="en-US" altLang="en-US" sz="1600">
              <a:latin typeface="Arial" pitchFamily="34" charset="0"/>
            </a:endParaRPr>
          </a:p>
          <a:p>
            <a:pPr marL="3175" lvl="1" indent="0" eaLnBrk="1" latinLnBrk="1" hangingPunct="1">
              <a:spcBef>
                <a:spcPct val="20000"/>
              </a:spcBef>
              <a:buClr>
                <a:srgbClr val="CC0099"/>
              </a:buClr>
              <a:buSzPct val="150000"/>
              <a:buFontTx/>
              <a:buNone/>
            </a:pPr>
            <a:r>
              <a:rPr lang="en-US" altLang="en-US" sz="2000">
                <a:latin typeface="Arial" pitchFamily="34" charset="0"/>
                <a:ea typeface="Adobe Heiti Std R"/>
              </a:rPr>
              <a:t>In platform independent applications written in Java, connectivity between RDBMS and application is established using J</a:t>
            </a:r>
            <a:r>
              <a:rPr lang="en-US" altLang="en-US" sz="2000" b="1">
                <a:latin typeface="Arial" pitchFamily="34" charset="0"/>
                <a:ea typeface="Adobe Heiti Std R"/>
              </a:rPr>
              <a:t>DBC(Java Data  Base Connectivity)</a:t>
            </a:r>
          </a:p>
        </p:txBody>
      </p:sp>
      <p:sp>
        <p:nvSpPr>
          <p:cNvPr id="1048590" name="Rectangle 1048589"/>
          <p:cNvSpPr/>
          <p:nvPr/>
        </p:nvSpPr>
        <p:spPr>
          <a:xfrm>
            <a:off x="762000" y="1022350"/>
            <a:ext cx="8380412" cy="4286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endParaRPr lang="en-US" altLang="en-US" sz="2400" b="1">
              <a:latin typeface="Arial" pitchFamily="34" charset="0"/>
              <a:ea typeface="Adobe Gothic Std B"/>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Rectangle 1048704"/>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706" name="Rectangle 1048705"/>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Result Sets</a:t>
            </a:r>
          </a:p>
        </p:txBody>
      </p:sp>
      <p:sp>
        <p:nvSpPr>
          <p:cNvPr id="1048707" name="Rectangle 1048706"/>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708" name="Rectangle 1048707"/>
          <p:cNvSpPr/>
          <p:nvPr/>
        </p:nvSpPr>
        <p:spPr>
          <a:xfrm>
            <a:off x="406400" y="1449387"/>
            <a:ext cx="8382000" cy="424815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The cursor is movable based on the properties of the ResultSet. These properties are designated when the corresponding Statement that generates the ResultSet is created.</a:t>
            </a:r>
          </a:p>
          <a:p>
            <a:pPr lvl="0" eaLnBrk="1" latinLnBrk="1" hangingPunct="1"/>
            <a:endParaRPr lang="en-US" altLang="en-US"/>
          </a:p>
          <a:p>
            <a:pPr lvl="0" eaLnBrk="1" latinLnBrk="1" hangingPunct="1"/>
            <a:r>
              <a:rPr lang="en-US" altLang="en-US"/>
              <a:t>JDBC provides the following connection methods to create statements with desired ResultSet −</a:t>
            </a:r>
          </a:p>
          <a:p>
            <a:pPr lvl="0" eaLnBrk="1" latinLnBrk="1" hangingPunct="1"/>
            <a:endParaRPr lang="en-US" altLang="en-US" b="1"/>
          </a:p>
          <a:p>
            <a:pPr lvl="0" eaLnBrk="1" latinLnBrk="1" hangingPunct="1"/>
            <a:r>
              <a:rPr lang="en-US" altLang="en-US" b="1"/>
              <a:t>createStatement(int RSType, int RSConcurrency);</a:t>
            </a:r>
          </a:p>
          <a:p>
            <a:pPr lvl="0" eaLnBrk="1" latinLnBrk="1" hangingPunct="1"/>
            <a:r>
              <a:rPr lang="en-US" altLang="en-US" b="1"/>
              <a:t>prepareStatement(String SQL, int RSType, int RSConcurrency);</a:t>
            </a:r>
          </a:p>
          <a:p>
            <a:pPr lvl="0" eaLnBrk="1" latinLnBrk="1" hangingPunct="1"/>
            <a:r>
              <a:rPr lang="en-US" altLang="en-US" b="1"/>
              <a:t>prepareCall(String sql, int RSType, int RSConcurrency);</a:t>
            </a:r>
          </a:p>
          <a:p>
            <a:pPr lvl="0" eaLnBrk="1" latinLnBrk="1" hangingPunct="1"/>
            <a:endParaRPr lang="en-US" altLang="en-US"/>
          </a:p>
          <a:p>
            <a:pPr lvl="0" eaLnBrk="1" latinLnBrk="1" hangingPunct="1"/>
            <a:r>
              <a:rPr lang="en-US" altLang="en-US"/>
              <a:t>The first argument indicates the type of a ResultSet object and the second argument is one of two ResultSet constants for specifying whether a result set is read-only or updatable.</a:t>
            </a:r>
          </a:p>
          <a:p>
            <a:pPr lvl="0" eaLnBrk="1" latinLnBrk="1" hangingPunct="1"/>
            <a:endParaRPr lang="en-US" altLang="en-US"/>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Rectangle 1048711"/>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713" name="Rectangle 1048712"/>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Result Sets</a:t>
            </a:r>
          </a:p>
        </p:txBody>
      </p:sp>
      <p:sp>
        <p:nvSpPr>
          <p:cNvPr id="1048714" name="Rectangle 1048713"/>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715" name="Rectangle 1048714"/>
          <p:cNvSpPr/>
          <p:nvPr/>
        </p:nvSpPr>
        <p:spPr>
          <a:xfrm>
            <a:off x="366712" y="849312"/>
            <a:ext cx="8382000" cy="20320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b="1"/>
              <a:t>Navigating a Result Set</a:t>
            </a:r>
          </a:p>
          <a:p>
            <a:pPr lvl="0" eaLnBrk="1" latinLnBrk="1" hangingPunct="1"/>
            <a:r>
              <a:rPr lang="en-US" altLang="en-US"/>
              <a:t>There are several methods in the ResultSet interface that involve moving the cursor, including −</a:t>
            </a:r>
          </a:p>
          <a:p>
            <a:pPr lvl="0" eaLnBrk="1" latinLnBrk="1" hangingPunct="1"/>
            <a:endParaRPr lang="en-US" altLang="en-US"/>
          </a:p>
          <a:p>
            <a:pPr lvl="0" eaLnBrk="1" latinLnBrk="1" hangingPunct="1"/>
            <a:endParaRPr lang="en-US" altLang="en-US"/>
          </a:p>
          <a:p>
            <a:pPr lvl="0" eaLnBrk="1" latinLnBrk="1" hangingPunct="1"/>
            <a:endParaRPr lang="en-US" altLang="en-US"/>
          </a:p>
          <a:p>
            <a:pPr lvl="0" eaLnBrk="1" latinLnBrk="1" hangingPunct="1"/>
            <a:endParaRPr lang="en-US" altLang="en-US"/>
          </a:p>
        </p:txBody>
      </p:sp>
      <p:graphicFrame>
        <p:nvGraphicFramePr>
          <p:cNvPr id="4194305" name="Table 4194304"/>
          <p:cNvGraphicFramePr>
            <a:graphicFrameLocks/>
          </p:cNvGraphicFramePr>
          <p:nvPr/>
        </p:nvGraphicFramePr>
        <p:xfrm>
          <a:off x="533400" y="1676400"/>
          <a:ext cx="8215312" cy="4762500"/>
        </p:xfrm>
        <a:graphic>
          <a:graphicData uri="http://schemas.openxmlformats.org/drawingml/2006/table">
            <a:tbl>
              <a:tblPr/>
              <a:tblGrid>
                <a:gridCol w="761999">
                  <a:extLst>
                    <a:ext uri="{9D8B030D-6E8A-4147-A177-3AD203B41FA5}">
                      <a16:colId xmlns:a16="http://schemas.microsoft.com/office/drawing/2014/main" val="20000"/>
                    </a:ext>
                  </a:extLst>
                </a:gridCol>
                <a:gridCol w="7453312">
                  <a:extLst>
                    <a:ext uri="{9D8B030D-6E8A-4147-A177-3AD203B41FA5}">
                      <a16:colId xmlns:a16="http://schemas.microsoft.com/office/drawing/2014/main" val="20001"/>
                    </a:ext>
                  </a:extLst>
                </a:gridCol>
              </a:tblGrid>
              <a:tr h="206375">
                <a:tc>
                  <a:txBody>
                    <a:bodyPr/>
                    <a:lstStyle/>
                    <a:p>
                      <a:pPr lvl="0" algn="l" eaLnBrk="1" fontAlgn="t" latinLnBrk="1" hangingPunct="1"/>
                      <a:r>
                        <a:rPr lang="en-IN" altLang="en-US" sz="1000" b="0">
                          <a:solidFill>
                            <a:schemeClr val="dk1"/>
                          </a:solidFill>
                          <a:latin typeface="Calibri" pitchFamily="34" charset="0"/>
                        </a:rPr>
                        <a:t>S.N.</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solidFill>
                      <a:srgbClr val="EEEEEE"/>
                    </a:solidFill>
                  </a:tcPr>
                </a:tc>
                <a:tc>
                  <a:txBody>
                    <a:bodyPr/>
                    <a:lstStyle/>
                    <a:p>
                      <a:pPr lvl="0" algn="l" eaLnBrk="1" fontAlgn="t" latinLnBrk="1" hangingPunct="1"/>
                      <a:r>
                        <a:rPr lang="en-IN" altLang="en-US" sz="1000" b="0">
                          <a:solidFill>
                            <a:schemeClr val="dk1"/>
                          </a:solidFill>
                          <a:latin typeface="Calibri" pitchFamily="34" charset="0"/>
                        </a:rPr>
                        <a:t>Methods &amp; Description</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solidFill>
                      <a:srgbClr val="EEEEEE"/>
                    </a:solidFill>
                  </a:tcPr>
                </a:tc>
                <a:extLst>
                  <a:ext uri="{0D108BD9-81ED-4DB2-BD59-A6C34878D82A}">
                    <a16:rowId xmlns:a16="http://schemas.microsoft.com/office/drawing/2014/main" val="10000"/>
                  </a:ext>
                </a:extLst>
              </a:tr>
              <a:tr h="385762">
                <a:tc>
                  <a:txBody>
                    <a:bodyPr/>
                    <a:lstStyle/>
                    <a:p>
                      <a:pPr lvl="0" algn="l" eaLnBrk="1" fontAlgn="t" latinLnBrk="1" hangingPunct="1"/>
                      <a:r>
                        <a:rPr lang="en-IN" altLang="en-US" sz="1000" b="0">
                          <a:solidFill>
                            <a:schemeClr val="dk1"/>
                          </a:solidFill>
                          <a:latin typeface="Calibri" pitchFamily="34" charset="0"/>
                        </a:rPr>
                        <a:t>1</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000" b="1">
                          <a:solidFill>
                            <a:schemeClr val="dk1"/>
                          </a:solidFill>
                          <a:latin typeface="Calibri" pitchFamily="34" charset="0"/>
                        </a:rPr>
                        <a:t>public void beforeFirst() throws SQLException</a:t>
                      </a:r>
                      <a:r>
                        <a:rPr lang="en-US" altLang="en-US" sz="1000" b="0">
                          <a:solidFill>
                            <a:srgbClr val="000000"/>
                          </a:solidFill>
                          <a:latin typeface="Calibri" pitchFamily="34" charset="0"/>
                        </a:rPr>
                        <a:t>Moves the cursor just before the first row.</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1"/>
                  </a:ext>
                </a:extLst>
              </a:tr>
              <a:tr h="384175">
                <a:tc>
                  <a:txBody>
                    <a:bodyPr/>
                    <a:lstStyle/>
                    <a:p>
                      <a:pPr lvl="0" algn="l" eaLnBrk="1" fontAlgn="t" latinLnBrk="1" hangingPunct="1"/>
                      <a:r>
                        <a:rPr lang="en-IN" altLang="en-US" sz="1000" b="0">
                          <a:solidFill>
                            <a:schemeClr val="dk1"/>
                          </a:solidFill>
                          <a:latin typeface="Calibri" pitchFamily="34" charset="0"/>
                        </a:rPr>
                        <a:t>2</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000" b="1">
                          <a:solidFill>
                            <a:schemeClr val="dk1"/>
                          </a:solidFill>
                          <a:latin typeface="Calibri" pitchFamily="34" charset="0"/>
                        </a:rPr>
                        <a:t>public void afterLast() throws SQLException</a:t>
                      </a:r>
                      <a:r>
                        <a:rPr lang="en-US" altLang="en-US" sz="1000" b="0">
                          <a:solidFill>
                            <a:srgbClr val="000000"/>
                          </a:solidFill>
                          <a:latin typeface="Calibri" pitchFamily="34" charset="0"/>
                        </a:rPr>
                        <a:t>Moves the cursor just after the last row.</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2"/>
                  </a:ext>
                </a:extLst>
              </a:tr>
              <a:tr h="276225">
                <a:tc>
                  <a:txBody>
                    <a:bodyPr/>
                    <a:lstStyle/>
                    <a:p>
                      <a:pPr lvl="0" algn="l" eaLnBrk="1" fontAlgn="t" latinLnBrk="1" hangingPunct="1"/>
                      <a:r>
                        <a:rPr lang="en-IN" altLang="en-US" sz="1000" b="0">
                          <a:solidFill>
                            <a:schemeClr val="dk1"/>
                          </a:solidFill>
                          <a:latin typeface="Calibri" pitchFamily="34" charset="0"/>
                        </a:rPr>
                        <a:t>3</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000" b="1">
                          <a:solidFill>
                            <a:schemeClr val="dk1"/>
                          </a:solidFill>
                          <a:latin typeface="Calibri" pitchFamily="34" charset="0"/>
                        </a:rPr>
                        <a:t>public boolean first() throws SQLException</a:t>
                      </a:r>
                      <a:r>
                        <a:rPr lang="en-US" altLang="en-US" sz="1000" b="0">
                          <a:solidFill>
                            <a:srgbClr val="000000"/>
                          </a:solidFill>
                          <a:latin typeface="Calibri" pitchFamily="34" charset="0"/>
                        </a:rPr>
                        <a:t>Moves the cursor to the first row.</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3"/>
                  </a:ext>
                </a:extLst>
              </a:tr>
              <a:tr h="276225">
                <a:tc>
                  <a:txBody>
                    <a:bodyPr/>
                    <a:lstStyle/>
                    <a:p>
                      <a:pPr lvl="0" algn="l" eaLnBrk="1" fontAlgn="t" latinLnBrk="1" hangingPunct="1"/>
                      <a:r>
                        <a:rPr lang="en-IN" altLang="en-US" sz="1000" b="0">
                          <a:solidFill>
                            <a:schemeClr val="dk1"/>
                          </a:solidFill>
                          <a:latin typeface="Calibri" pitchFamily="34" charset="0"/>
                        </a:rPr>
                        <a:t>4</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000" b="1">
                          <a:solidFill>
                            <a:schemeClr val="dk1"/>
                          </a:solidFill>
                          <a:latin typeface="Calibri" pitchFamily="34" charset="0"/>
                        </a:rPr>
                        <a:t>public void last() throws SQLException</a:t>
                      </a:r>
                      <a:r>
                        <a:rPr lang="en-US" altLang="en-US" sz="1000" b="0">
                          <a:solidFill>
                            <a:srgbClr val="000000"/>
                          </a:solidFill>
                          <a:latin typeface="Calibri" pitchFamily="34" charset="0"/>
                        </a:rPr>
                        <a:t>Moves the cursor to the last row.</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4"/>
                  </a:ext>
                </a:extLst>
              </a:tr>
              <a:tr h="276225">
                <a:tc>
                  <a:txBody>
                    <a:bodyPr/>
                    <a:lstStyle/>
                    <a:p>
                      <a:pPr lvl="0" algn="l" eaLnBrk="1" fontAlgn="t" latinLnBrk="1" hangingPunct="1"/>
                      <a:r>
                        <a:rPr lang="en-IN" altLang="en-US" sz="1000" b="0">
                          <a:solidFill>
                            <a:schemeClr val="dk1"/>
                          </a:solidFill>
                          <a:latin typeface="Calibri" pitchFamily="34" charset="0"/>
                        </a:rPr>
                        <a:t>5</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000" b="1">
                          <a:solidFill>
                            <a:schemeClr val="dk1"/>
                          </a:solidFill>
                          <a:latin typeface="Calibri" pitchFamily="34" charset="0"/>
                        </a:rPr>
                        <a:t>public boolean absolute(int row) throws SQLException</a:t>
                      </a:r>
                      <a:r>
                        <a:rPr lang="en-US" altLang="en-US" sz="1000" b="0">
                          <a:solidFill>
                            <a:srgbClr val="000000"/>
                          </a:solidFill>
                          <a:latin typeface="Calibri" pitchFamily="34" charset="0"/>
                        </a:rPr>
                        <a:t>Moves the cursor to the specified row.</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5"/>
                  </a:ext>
                </a:extLst>
              </a:tr>
              <a:tr h="493712">
                <a:tc>
                  <a:txBody>
                    <a:bodyPr/>
                    <a:lstStyle/>
                    <a:p>
                      <a:pPr lvl="0" algn="l" eaLnBrk="1" fontAlgn="t" latinLnBrk="1" hangingPunct="1"/>
                      <a:r>
                        <a:rPr lang="en-IN" altLang="en-US" sz="1000" b="0">
                          <a:solidFill>
                            <a:schemeClr val="dk1"/>
                          </a:solidFill>
                          <a:latin typeface="Calibri" pitchFamily="34" charset="0"/>
                        </a:rPr>
                        <a:t>6</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000" b="1">
                          <a:solidFill>
                            <a:schemeClr val="dk1"/>
                          </a:solidFill>
                          <a:latin typeface="Calibri" pitchFamily="34" charset="0"/>
                        </a:rPr>
                        <a:t>public boolean relative(int row) throws SQLException</a:t>
                      </a:r>
                      <a:r>
                        <a:rPr lang="en-US" altLang="en-US" sz="1000" b="0">
                          <a:solidFill>
                            <a:srgbClr val="000000"/>
                          </a:solidFill>
                          <a:latin typeface="Calibri" pitchFamily="34" charset="0"/>
                        </a:rPr>
                        <a:t>Moves the cursor the given number of rows forward or backward, from where it is currently pointing.</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6"/>
                  </a:ext>
                </a:extLst>
              </a:tr>
              <a:tr h="492125">
                <a:tc>
                  <a:txBody>
                    <a:bodyPr/>
                    <a:lstStyle/>
                    <a:p>
                      <a:pPr lvl="0" algn="l" eaLnBrk="1" fontAlgn="t" latinLnBrk="1" hangingPunct="1"/>
                      <a:r>
                        <a:rPr lang="en-IN" altLang="en-US" sz="1000" b="0">
                          <a:solidFill>
                            <a:schemeClr val="dk1"/>
                          </a:solidFill>
                          <a:latin typeface="Calibri" pitchFamily="34" charset="0"/>
                        </a:rPr>
                        <a:t>7</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000" b="1">
                          <a:solidFill>
                            <a:schemeClr val="dk1"/>
                          </a:solidFill>
                          <a:latin typeface="Calibri" pitchFamily="34" charset="0"/>
                        </a:rPr>
                        <a:t>public boolean previous() throws SQLException</a:t>
                      </a:r>
                      <a:r>
                        <a:rPr lang="en-US" altLang="en-US" sz="1000" b="0">
                          <a:solidFill>
                            <a:srgbClr val="000000"/>
                          </a:solidFill>
                          <a:latin typeface="Calibri" pitchFamily="34" charset="0"/>
                        </a:rPr>
                        <a:t>Moves the cursor to the previous row. This method returns false if the previous row is off the result set.</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7"/>
                  </a:ext>
                </a:extLst>
              </a:tr>
              <a:tr h="493712">
                <a:tc>
                  <a:txBody>
                    <a:bodyPr/>
                    <a:lstStyle/>
                    <a:p>
                      <a:pPr lvl="0" algn="l" eaLnBrk="1" fontAlgn="t" latinLnBrk="1" hangingPunct="1"/>
                      <a:r>
                        <a:rPr lang="en-IN" altLang="en-US" sz="1000" b="0">
                          <a:solidFill>
                            <a:schemeClr val="dk1"/>
                          </a:solidFill>
                          <a:latin typeface="Calibri" pitchFamily="34" charset="0"/>
                        </a:rPr>
                        <a:t>8</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000" b="1">
                          <a:solidFill>
                            <a:schemeClr val="dk1"/>
                          </a:solidFill>
                          <a:latin typeface="Calibri" pitchFamily="34" charset="0"/>
                        </a:rPr>
                        <a:t>public boolean next() throws SQLException</a:t>
                      </a:r>
                      <a:r>
                        <a:rPr lang="en-US" altLang="en-US" sz="1000" b="0">
                          <a:solidFill>
                            <a:srgbClr val="000000"/>
                          </a:solidFill>
                          <a:latin typeface="Calibri" pitchFamily="34" charset="0"/>
                        </a:rPr>
                        <a:t>Moves the cursor to the next row. This method returns false if there are no more rows in the result set.</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8"/>
                  </a:ext>
                </a:extLst>
              </a:tr>
              <a:tr h="384175">
                <a:tc>
                  <a:txBody>
                    <a:bodyPr/>
                    <a:lstStyle/>
                    <a:p>
                      <a:pPr lvl="0" algn="l" eaLnBrk="1" fontAlgn="t" latinLnBrk="1" hangingPunct="1"/>
                      <a:r>
                        <a:rPr lang="en-IN" altLang="en-US" sz="1000" b="0">
                          <a:solidFill>
                            <a:schemeClr val="dk1"/>
                          </a:solidFill>
                          <a:latin typeface="Calibri" pitchFamily="34" charset="0"/>
                        </a:rPr>
                        <a:t>9</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000" b="1">
                          <a:solidFill>
                            <a:schemeClr val="dk1"/>
                          </a:solidFill>
                          <a:latin typeface="Calibri" pitchFamily="34" charset="0"/>
                        </a:rPr>
                        <a:t>public int getRow() throws SQLException</a:t>
                      </a:r>
                      <a:r>
                        <a:rPr lang="en-US" altLang="en-US" sz="1000" b="0">
                          <a:solidFill>
                            <a:srgbClr val="000000"/>
                          </a:solidFill>
                          <a:latin typeface="Calibri" pitchFamily="34" charset="0"/>
                        </a:rPr>
                        <a:t>Returns the row number that the cursor is pointing to.</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9"/>
                  </a:ext>
                </a:extLst>
              </a:tr>
              <a:tr h="601662">
                <a:tc>
                  <a:txBody>
                    <a:bodyPr/>
                    <a:lstStyle/>
                    <a:p>
                      <a:pPr lvl="0" algn="l" eaLnBrk="1" fontAlgn="t" latinLnBrk="1" hangingPunct="1"/>
                      <a:r>
                        <a:rPr lang="en-IN" altLang="en-US" sz="1000" b="0">
                          <a:solidFill>
                            <a:schemeClr val="dk1"/>
                          </a:solidFill>
                          <a:latin typeface="Calibri" pitchFamily="34" charset="0"/>
                        </a:rPr>
                        <a:t>10</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000" b="1">
                          <a:solidFill>
                            <a:schemeClr val="dk1"/>
                          </a:solidFill>
                          <a:latin typeface="Calibri" pitchFamily="34" charset="0"/>
                        </a:rPr>
                        <a:t>public void moveToInsertRow() throws SQLException</a:t>
                      </a:r>
                      <a:r>
                        <a:rPr lang="en-US" altLang="en-US" sz="1000" b="0">
                          <a:solidFill>
                            <a:srgbClr val="000000"/>
                          </a:solidFill>
                          <a:latin typeface="Calibri" pitchFamily="34" charset="0"/>
                        </a:rPr>
                        <a:t>Moves the cursor to a special row in the result set that can be used to insert a new row into the database. The current cursor location is remembered.</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10"/>
                  </a:ext>
                </a:extLst>
              </a:tr>
              <a:tr h="492125">
                <a:tc>
                  <a:txBody>
                    <a:bodyPr/>
                    <a:lstStyle/>
                    <a:p>
                      <a:pPr lvl="0" algn="l" eaLnBrk="1" fontAlgn="t" latinLnBrk="1" hangingPunct="1"/>
                      <a:r>
                        <a:rPr lang="en-IN" altLang="en-US" sz="1000" b="0">
                          <a:solidFill>
                            <a:schemeClr val="dk1"/>
                          </a:solidFill>
                          <a:latin typeface="Calibri" pitchFamily="34" charset="0"/>
                        </a:rPr>
                        <a:t>11</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000" b="1">
                          <a:solidFill>
                            <a:schemeClr val="dk1"/>
                          </a:solidFill>
                          <a:latin typeface="Calibri" pitchFamily="34" charset="0"/>
                        </a:rPr>
                        <a:t>public void moveToCurrentRow() throws SQLException</a:t>
                      </a:r>
                      <a:r>
                        <a:rPr lang="en-US" altLang="en-US" sz="1000" b="0">
                          <a:solidFill>
                            <a:srgbClr val="000000"/>
                          </a:solidFill>
                          <a:latin typeface="Calibri" pitchFamily="34" charset="0"/>
                        </a:rPr>
                        <a:t>Moves the cursor back to the current row if the cursor is currently at the insert row; otherwise, this method does nothing</a:t>
                      </a:r>
                    </a:p>
                  </a:txBody>
                  <a:tcPr marL="27339" marR="27339" marT="27333" marB="27333">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11"/>
                  </a:ext>
                </a:extLst>
              </a:tr>
            </a:tbl>
          </a:graphicData>
        </a:graphic>
      </p:graphicFrame>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Rectangle 1048758"/>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760" name="Rectangle 1048759"/>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Result Sets</a:t>
            </a:r>
          </a:p>
        </p:txBody>
      </p:sp>
      <p:sp>
        <p:nvSpPr>
          <p:cNvPr id="1048761" name="Rectangle 1048760"/>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762" name="Rectangle 1048761"/>
          <p:cNvSpPr/>
          <p:nvPr/>
        </p:nvSpPr>
        <p:spPr>
          <a:xfrm>
            <a:off x="366712" y="849312"/>
            <a:ext cx="8382000" cy="45243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b="1"/>
              <a:t>Viewing a Result Set</a:t>
            </a:r>
          </a:p>
          <a:p>
            <a:pPr lvl="0" eaLnBrk="1" latinLnBrk="1" hangingPunct="1"/>
            <a:r>
              <a:rPr lang="en-US" altLang="en-US"/>
              <a:t>The ResultSet interface contains dozens of methods for getting the data of the current row.</a:t>
            </a:r>
          </a:p>
          <a:p>
            <a:pPr lvl="0" eaLnBrk="1" latinLnBrk="1" hangingPunct="1"/>
            <a:endParaRPr lang="en-US" altLang="en-US"/>
          </a:p>
          <a:p>
            <a:pPr lvl="0" eaLnBrk="1" latinLnBrk="1" hangingPunct="1"/>
            <a:r>
              <a:rPr lang="en-US" altLang="en-US"/>
              <a:t>There is a get method for each of the possible data types, and each get method has two versions −</a:t>
            </a:r>
          </a:p>
          <a:p>
            <a:pPr lvl="0" eaLnBrk="1" latinLnBrk="1" hangingPunct="1"/>
            <a:endParaRPr lang="en-US" altLang="en-US"/>
          </a:p>
          <a:p>
            <a:pPr lvl="0" eaLnBrk="1" latinLnBrk="1" hangingPunct="1"/>
            <a:r>
              <a:rPr lang="en-US" altLang="en-US"/>
              <a:t>One that takes in a column name.</a:t>
            </a:r>
          </a:p>
          <a:p>
            <a:pPr lvl="0" eaLnBrk="1" latinLnBrk="1" hangingPunct="1"/>
            <a:r>
              <a:rPr lang="en-US" altLang="en-US"/>
              <a:t>One that takes in a column index.</a:t>
            </a:r>
          </a:p>
          <a:p>
            <a:pPr lvl="0" eaLnBrk="1" latinLnBrk="1" hangingPunct="1"/>
            <a:endParaRPr lang="en-US" altLang="en-US"/>
          </a:p>
          <a:p>
            <a:pPr lvl="0" eaLnBrk="1" latinLnBrk="1" hangingPunct="1"/>
            <a:r>
              <a:rPr lang="en-US" altLang="en-US"/>
              <a:t>For example, if the column you are interested in viewing contains an int, you need to use one of the getInt() methods of ResultSet −</a:t>
            </a:r>
          </a:p>
          <a:p>
            <a:pPr lvl="0" eaLnBrk="1" latinLnBrk="1" hangingPunct="1"/>
            <a:endParaRPr lang="en-US" altLang="en-US"/>
          </a:p>
          <a:p>
            <a:pPr lvl="0" eaLnBrk="1" latinLnBrk="1" hangingPunct="1"/>
            <a:endParaRPr lang="en-US" altLang="en-US"/>
          </a:p>
          <a:p>
            <a:pPr lvl="0" eaLnBrk="1" latinLnBrk="1" hangingPunct="1"/>
            <a:endParaRPr lang="en-US" altLang="en-US"/>
          </a:p>
          <a:p>
            <a:pPr lvl="0" eaLnBrk="1" latinLnBrk="1" hangingPunct="1"/>
            <a:endParaRPr lang="en-US" altLang="en-US"/>
          </a:p>
        </p:txBody>
      </p:sp>
      <p:graphicFrame>
        <p:nvGraphicFramePr>
          <p:cNvPr id="4194306" name="Table 4194305"/>
          <p:cNvGraphicFramePr>
            <a:graphicFrameLocks/>
          </p:cNvGraphicFramePr>
          <p:nvPr/>
        </p:nvGraphicFramePr>
        <p:xfrm>
          <a:off x="387350" y="4419600"/>
          <a:ext cx="7918450" cy="2028825"/>
        </p:xfrm>
        <a:graphic>
          <a:graphicData uri="http://schemas.openxmlformats.org/drawingml/2006/table">
            <a:tbl>
              <a:tblPr/>
              <a:tblGrid>
                <a:gridCol w="735012">
                  <a:extLst>
                    <a:ext uri="{9D8B030D-6E8A-4147-A177-3AD203B41FA5}">
                      <a16:colId xmlns:a16="http://schemas.microsoft.com/office/drawing/2014/main" val="20000"/>
                    </a:ext>
                  </a:extLst>
                </a:gridCol>
                <a:gridCol w="7183437">
                  <a:extLst>
                    <a:ext uri="{9D8B030D-6E8A-4147-A177-3AD203B41FA5}">
                      <a16:colId xmlns:a16="http://schemas.microsoft.com/office/drawing/2014/main" val="20001"/>
                    </a:ext>
                  </a:extLst>
                </a:gridCol>
              </a:tblGrid>
              <a:tr h="365125">
                <a:tc>
                  <a:txBody>
                    <a:bodyPr/>
                    <a:lstStyle/>
                    <a:p>
                      <a:pPr lvl="0" algn="l" eaLnBrk="1" fontAlgn="t" latinLnBrk="1" hangingPunct="1"/>
                      <a:r>
                        <a:rPr lang="en-IN" altLang="en-US" sz="1400" b="0">
                          <a:solidFill>
                            <a:schemeClr val="dk1"/>
                          </a:solidFill>
                          <a:latin typeface="Calibri" pitchFamily="34" charset="0"/>
                        </a:rPr>
                        <a:t>S.N.</a:t>
                      </a:r>
                    </a:p>
                  </a:txBody>
                  <a:tcPr marL="76194" marR="76194" marT="76226" marB="76226">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solidFill>
                      <a:srgbClr val="EEEEEE"/>
                    </a:solidFill>
                  </a:tcPr>
                </a:tc>
                <a:tc>
                  <a:txBody>
                    <a:bodyPr/>
                    <a:lstStyle/>
                    <a:p>
                      <a:pPr lvl="0" algn="l" eaLnBrk="1" fontAlgn="t" latinLnBrk="1" hangingPunct="1"/>
                      <a:r>
                        <a:rPr lang="en-IN" altLang="en-US" sz="1400" b="0">
                          <a:solidFill>
                            <a:schemeClr val="dk1"/>
                          </a:solidFill>
                          <a:latin typeface="Calibri" pitchFamily="34" charset="0"/>
                        </a:rPr>
                        <a:t>Methods &amp; Description</a:t>
                      </a:r>
                    </a:p>
                  </a:txBody>
                  <a:tcPr marL="76194" marR="76194" marT="76226" marB="76226">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solidFill>
                      <a:srgbClr val="EEEEEE"/>
                    </a:solidFill>
                  </a:tcPr>
                </a:tc>
                <a:extLst>
                  <a:ext uri="{0D108BD9-81ED-4DB2-BD59-A6C34878D82A}">
                    <a16:rowId xmlns:a16="http://schemas.microsoft.com/office/drawing/2014/main" val="10000"/>
                  </a:ext>
                </a:extLst>
              </a:tr>
              <a:tr h="730250">
                <a:tc>
                  <a:txBody>
                    <a:bodyPr/>
                    <a:lstStyle/>
                    <a:p>
                      <a:pPr lvl="0" algn="l" eaLnBrk="1" fontAlgn="t" latinLnBrk="1" hangingPunct="1"/>
                      <a:r>
                        <a:rPr lang="en-IN" altLang="en-US" sz="1400" b="0">
                          <a:solidFill>
                            <a:schemeClr val="dk1"/>
                          </a:solidFill>
                          <a:latin typeface="Calibri" pitchFamily="34" charset="0"/>
                        </a:rPr>
                        <a:t>1</a:t>
                      </a:r>
                    </a:p>
                  </a:txBody>
                  <a:tcPr marL="76194" marR="76194" marT="76226" marB="76226">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400" b="1">
                          <a:solidFill>
                            <a:schemeClr val="dk1"/>
                          </a:solidFill>
                          <a:latin typeface="Calibri" pitchFamily="34" charset="0"/>
                        </a:rPr>
                        <a:t>public int getInt(String columnName) throws SQLException</a:t>
                      </a:r>
                      <a:r>
                        <a:rPr lang="en-US" altLang="en-US" sz="1400" b="0">
                          <a:solidFill>
                            <a:srgbClr val="000000"/>
                          </a:solidFill>
                          <a:latin typeface="Calibri" pitchFamily="34" charset="0"/>
                        </a:rPr>
                        <a:t>Returns the int in the current row in the column named columnName.</a:t>
                      </a:r>
                    </a:p>
                  </a:txBody>
                  <a:tcPr marL="76194" marR="76194" marT="76226" marB="76226">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1"/>
                  </a:ext>
                </a:extLst>
              </a:tr>
              <a:tr h="933450">
                <a:tc>
                  <a:txBody>
                    <a:bodyPr/>
                    <a:lstStyle/>
                    <a:p>
                      <a:pPr lvl="0" algn="l" eaLnBrk="1" fontAlgn="t" latinLnBrk="1" hangingPunct="1"/>
                      <a:r>
                        <a:rPr lang="en-IN" altLang="en-US" sz="1400" b="0">
                          <a:solidFill>
                            <a:schemeClr val="dk1"/>
                          </a:solidFill>
                          <a:latin typeface="Calibri" pitchFamily="34" charset="0"/>
                        </a:rPr>
                        <a:t>2</a:t>
                      </a:r>
                    </a:p>
                  </a:txBody>
                  <a:tcPr marL="76194" marR="76194" marT="76226" marB="76226">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400" b="1">
                          <a:solidFill>
                            <a:schemeClr val="dk1"/>
                          </a:solidFill>
                          <a:latin typeface="Calibri" pitchFamily="34" charset="0"/>
                        </a:rPr>
                        <a:t>public int getInt(int columnIndex) throws SQLException</a:t>
                      </a:r>
                      <a:r>
                        <a:rPr lang="en-US" altLang="en-US" sz="1400" b="0">
                          <a:solidFill>
                            <a:srgbClr val="000000"/>
                          </a:solidFill>
                          <a:latin typeface="Calibri" pitchFamily="34" charset="0"/>
                        </a:rPr>
                        <a:t>Returns the int in the current row in the specified column index. The column index starts at 1, meaning the first column of a row is 1, the second column of a row is 2, and so on.</a:t>
                      </a:r>
                    </a:p>
                  </a:txBody>
                  <a:tcPr marL="76194" marR="76194" marT="76226" marB="76226">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2"/>
                  </a:ext>
                </a:extLst>
              </a:tr>
            </a:tbl>
          </a:graphicData>
        </a:graphic>
      </p:graphicFrame>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9" name="Rectangle 1048778"/>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780" name="Rectangle 1048779"/>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Result Sets</a:t>
            </a:r>
          </a:p>
        </p:txBody>
      </p:sp>
      <p:sp>
        <p:nvSpPr>
          <p:cNvPr id="1048781" name="Rectangle 1048780"/>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782" name="Rectangle 1048781"/>
          <p:cNvSpPr/>
          <p:nvPr/>
        </p:nvSpPr>
        <p:spPr>
          <a:xfrm>
            <a:off x="366712" y="849312"/>
            <a:ext cx="8382000" cy="34163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b="1"/>
              <a:t>Updating a Result Set</a:t>
            </a:r>
          </a:p>
          <a:p>
            <a:pPr lvl="0" eaLnBrk="1" latinLnBrk="1" hangingPunct="1"/>
            <a:endParaRPr lang="en-US" altLang="en-US"/>
          </a:p>
          <a:p>
            <a:pPr lvl="0" eaLnBrk="1" latinLnBrk="1" hangingPunct="1"/>
            <a:r>
              <a:rPr lang="en-US" altLang="en-US"/>
              <a:t>The ResultSet interface contains a collection of update methods for updating the data of a result set.</a:t>
            </a:r>
          </a:p>
          <a:p>
            <a:pPr lvl="0" eaLnBrk="1" latinLnBrk="1" hangingPunct="1"/>
            <a:endParaRPr lang="en-US" altLang="en-US"/>
          </a:p>
          <a:p>
            <a:pPr lvl="0" eaLnBrk="1" latinLnBrk="1" hangingPunct="1"/>
            <a:r>
              <a:rPr lang="en-US" altLang="en-US"/>
              <a:t>As with the get methods, there are two update methods for each data type −</a:t>
            </a:r>
          </a:p>
          <a:p>
            <a:pPr lvl="0" eaLnBrk="1" latinLnBrk="1" hangingPunct="1"/>
            <a:r>
              <a:rPr lang="en-US" altLang="en-US"/>
              <a:t>One that takes in a column name.</a:t>
            </a:r>
          </a:p>
          <a:p>
            <a:pPr lvl="0" eaLnBrk="1" latinLnBrk="1" hangingPunct="1"/>
            <a:r>
              <a:rPr lang="en-US" altLang="en-US"/>
              <a:t>One that takes in a column index.</a:t>
            </a:r>
          </a:p>
          <a:p>
            <a:pPr lvl="0" eaLnBrk="1" latinLnBrk="1" hangingPunct="1"/>
            <a:endParaRPr lang="en-US" altLang="en-US"/>
          </a:p>
          <a:p>
            <a:pPr lvl="0" eaLnBrk="1" latinLnBrk="1" hangingPunct="1"/>
            <a:r>
              <a:rPr lang="en-US" altLang="en-US"/>
              <a:t>For example, to update a String column of the current row of a result set, you would use one of the following updateString() methods −</a:t>
            </a:r>
          </a:p>
          <a:p>
            <a:pPr lvl="0" eaLnBrk="1" latinLnBrk="1" hangingPunct="1"/>
            <a:endParaRPr lang="en-US" altLang="en-US"/>
          </a:p>
        </p:txBody>
      </p:sp>
      <p:graphicFrame>
        <p:nvGraphicFramePr>
          <p:cNvPr id="4194307" name="Table 4194306"/>
          <p:cNvGraphicFramePr>
            <a:graphicFrameLocks/>
          </p:cNvGraphicFramePr>
          <p:nvPr/>
        </p:nvGraphicFramePr>
        <p:xfrm>
          <a:off x="387350" y="4235450"/>
          <a:ext cx="7945437" cy="1919287"/>
        </p:xfrm>
        <a:graphic>
          <a:graphicData uri="http://schemas.openxmlformats.org/drawingml/2006/table">
            <a:tbl>
              <a:tblPr/>
              <a:tblGrid>
                <a:gridCol w="738187">
                  <a:extLst>
                    <a:ext uri="{9D8B030D-6E8A-4147-A177-3AD203B41FA5}">
                      <a16:colId xmlns:a16="http://schemas.microsoft.com/office/drawing/2014/main" val="20000"/>
                    </a:ext>
                  </a:extLst>
                </a:gridCol>
                <a:gridCol w="7207249">
                  <a:extLst>
                    <a:ext uri="{9D8B030D-6E8A-4147-A177-3AD203B41FA5}">
                      <a16:colId xmlns:a16="http://schemas.microsoft.com/office/drawing/2014/main" val="20001"/>
                    </a:ext>
                  </a:extLst>
                </a:gridCol>
              </a:tblGrid>
              <a:tr h="395287">
                <a:tc>
                  <a:txBody>
                    <a:bodyPr/>
                    <a:lstStyle/>
                    <a:p>
                      <a:pPr lvl="0" algn="l" eaLnBrk="1" fontAlgn="t" latinLnBrk="1" hangingPunct="1"/>
                      <a:r>
                        <a:rPr lang="en-IN" altLang="en-US" sz="1600" b="0">
                          <a:solidFill>
                            <a:schemeClr val="dk1"/>
                          </a:solidFill>
                          <a:latin typeface="Calibri" pitchFamily="34" charset="0"/>
                        </a:rPr>
                        <a:t>S.N.</a:t>
                      </a:r>
                    </a:p>
                  </a:txBody>
                  <a:tcPr marL="76199" marR="76199" marT="76094" marB="76094">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solidFill>
                      <a:srgbClr val="EEEEEE"/>
                    </a:solidFill>
                  </a:tcPr>
                </a:tc>
                <a:tc>
                  <a:txBody>
                    <a:bodyPr/>
                    <a:lstStyle/>
                    <a:p>
                      <a:pPr lvl="0" algn="l" eaLnBrk="1" fontAlgn="t" latinLnBrk="1" hangingPunct="1"/>
                      <a:r>
                        <a:rPr lang="en-IN" altLang="en-US" sz="1600" b="0">
                          <a:solidFill>
                            <a:schemeClr val="dk1"/>
                          </a:solidFill>
                          <a:latin typeface="Calibri" pitchFamily="34" charset="0"/>
                        </a:rPr>
                        <a:t>Methods &amp; Description</a:t>
                      </a:r>
                    </a:p>
                  </a:txBody>
                  <a:tcPr marL="76199" marR="76199" marT="76094" marB="76094">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solidFill>
                      <a:srgbClr val="EEEEEE"/>
                    </a:solidFill>
                  </a:tcPr>
                </a:tc>
                <a:extLst>
                  <a:ext uri="{0D108BD9-81ED-4DB2-BD59-A6C34878D82A}">
                    <a16:rowId xmlns:a16="http://schemas.microsoft.com/office/drawing/2014/main" val="10000"/>
                  </a:ext>
                </a:extLst>
              </a:tr>
              <a:tr h="641349">
                <a:tc>
                  <a:txBody>
                    <a:bodyPr/>
                    <a:lstStyle/>
                    <a:p>
                      <a:pPr lvl="0" algn="l" eaLnBrk="1" fontAlgn="t" latinLnBrk="1" hangingPunct="1"/>
                      <a:r>
                        <a:rPr lang="en-IN" altLang="en-US" sz="1600" b="0">
                          <a:solidFill>
                            <a:schemeClr val="dk1"/>
                          </a:solidFill>
                          <a:latin typeface="Calibri" pitchFamily="34" charset="0"/>
                        </a:rPr>
                        <a:t>1</a:t>
                      </a:r>
                    </a:p>
                  </a:txBody>
                  <a:tcPr marL="76199" marR="76199" marT="76094" marB="76094">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600" b="1">
                          <a:solidFill>
                            <a:schemeClr val="dk1"/>
                          </a:solidFill>
                          <a:latin typeface="Calibri" pitchFamily="34" charset="0"/>
                        </a:rPr>
                        <a:t>public void updateString(int columnIndex, String s) throws SQLException</a:t>
                      </a:r>
                      <a:r>
                        <a:rPr lang="en-US" altLang="en-US" sz="1600" b="0">
                          <a:solidFill>
                            <a:srgbClr val="000000"/>
                          </a:solidFill>
                          <a:latin typeface="Calibri" pitchFamily="34" charset="0"/>
                        </a:rPr>
                        <a:t>Changes the String in the specified column to the value of s.</a:t>
                      </a:r>
                    </a:p>
                  </a:txBody>
                  <a:tcPr marL="76199" marR="76199" marT="76094" marB="76094">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1"/>
                  </a:ext>
                </a:extLst>
              </a:tr>
              <a:tr h="882649">
                <a:tc>
                  <a:txBody>
                    <a:bodyPr/>
                    <a:lstStyle/>
                    <a:p>
                      <a:pPr lvl="0" algn="l" eaLnBrk="1" fontAlgn="t" latinLnBrk="1" hangingPunct="1"/>
                      <a:r>
                        <a:rPr lang="en-IN" altLang="en-US" sz="1600" b="0">
                          <a:solidFill>
                            <a:schemeClr val="dk1"/>
                          </a:solidFill>
                          <a:latin typeface="Calibri" pitchFamily="34" charset="0"/>
                        </a:rPr>
                        <a:t>2</a:t>
                      </a:r>
                    </a:p>
                  </a:txBody>
                  <a:tcPr marL="76199" marR="76199" marT="76094" marB="76094">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tc>
                  <a:txBody>
                    <a:bodyPr/>
                    <a:lstStyle/>
                    <a:p>
                      <a:pPr lvl="0" algn="just" eaLnBrk="1" fontAlgn="t" latinLnBrk="1" hangingPunct="1"/>
                      <a:r>
                        <a:rPr lang="en-US" altLang="en-US" sz="1600" b="1">
                          <a:solidFill>
                            <a:schemeClr val="dk1"/>
                          </a:solidFill>
                          <a:latin typeface="Calibri" pitchFamily="34" charset="0"/>
                        </a:rPr>
                        <a:t>public void updateString(String columnName, String s) throws SQLException</a:t>
                      </a:r>
                      <a:r>
                        <a:rPr lang="en-US" altLang="en-US" sz="1600" b="0">
                          <a:solidFill>
                            <a:srgbClr val="000000"/>
                          </a:solidFill>
                          <a:latin typeface="Calibri" pitchFamily="34" charset="0"/>
                        </a:rPr>
                        <a:t>Similar to the previous method, except that the column is specified by its name instead of its index.</a:t>
                      </a:r>
                    </a:p>
                  </a:txBody>
                  <a:tcPr marL="76199" marR="76199" marT="76094" marB="76094">
                    <a:lnL w="9525" cap="flat" cmpd="sng">
                      <a:solidFill>
                        <a:srgbClr val="DDDDDD">
                          <a:alpha val="100000"/>
                        </a:srgbClr>
                      </a:solidFill>
                      <a:prstDash val="solid"/>
                      <a:round/>
                    </a:lnL>
                    <a:lnR w="9525" cap="flat" cmpd="sng">
                      <a:solidFill>
                        <a:srgbClr val="DDDDDD">
                          <a:alpha val="100000"/>
                        </a:srgbClr>
                      </a:solidFill>
                      <a:prstDash val="solid"/>
                      <a:round/>
                    </a:lnR>
                    <a:lnT w="9525" cap="flat" cmpd="sng">
                      <a:solidFill>
                        <a:srgbClr val="DDDDDD">
                          <a:alpha val="100000"/>
                        </a:srgbClr>
                      </a:solidFill>
                      <a:prstDash val="solid"/>
                      <a:round/>
                    </a:lnT>
                    <a:lnB w="9525" cap="flat" cmpd="sng">
                      <a:solidFill>
                        <a:srgbClr val="DDDDDD">
                          <a:alpha val="100000"/>
                        </a:srgbClr>
                      </a:solidFill>
                      <a:prstDash val="solid"/>
                      <a:round/>
                    </a:lnB>
                    <a:noFill/>
                  </a:tcPr>
                </a:tc>
                <a:extLst>
                  <a:ext uri="{0D108BD9-81ED-4DB2-BD59-A6C34878D82A}">
                    <a16:rowId xmlns:a16="http://schemas.microsoft.com/office/drawing/2014/main" val="10002"/>
                  </a:ext>
                </a:extLst>
              </a:tr>
            </a:tbl>
          </a:graphicData>
        </a:graphic>
      </p:graphicFrame>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Rectangle 1048798"/>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800" name="Rectangle 1048799"/>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Result Set Metadata</a:t>
            </a:r>
          </a:p>
        </p:txBody>
      </p:sp>
      <p:sp>
        <p:nvSpPr>
          <p:cNvPr id="1048801" name="Rectangle 1048800"/>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802" name="Rectangle 1048801"/>
          <p:cNvSpPr/>
          <p:nvPr/>
        </p:nvSpPr>
        <p:spPr>
          <a:xfrm>
            <a:off x="366712" y="685800"/>
            <a:ext cx="8382000" cy="28622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b="1"/>
              <a:t>Java ResultSetMetaData Interface</a:t>
            </a:r>
          </a:p>
          <a:p>
            <a:pPr lvl="0" eaLnBrk="1" latinLnBrk="1" hangingPunct="1"/>
            <a:r>
              <a:rPr lang="en-US" altLang="en-US"/>
              <a:t>The metadata means data about data i.e. we can get further information from the data.</a:t>
            </a:r>
          </a:p>
          <a:p>
            <a:pPr lvl="0" eaLnBrk="1" latinLnBrk="1" hangingPunct="1"/>
            <a:endParaRPr lang="en-US" altLang="en-US"/>
          </a:p>
          <a:p>
            <a:pPr lvl="0" eaLnBrk="1" latinLnBrk="1" hangingPunct="1"/>
            <a:r>
              <a:rPr lang="en-US" altLang="en-US"/>
              <a:t>If you have to get metadata of a table like total number of column, column name, column type etc. , ResultSetMetaData interface is useful because it provides methods to get metadata from the ResultSet object.</a:t>
            </a:r>
          </a:p>
          <a:p>
            <a:pPr lvl="0" eaLnBrk="1" latinLnBrk="1" hangingPunct="1"/>
            <a:endParaRPr lang="en-US" altLang="en-US"/>
          </a:p>
          <a:p>
            <a:pPr lvl="0" eaLnBrk="1" latinLnBrk="1" hangingPunct="1"/>
            <a:r>
              <a:rPr lang="en-US" altLang="en-US"/>
              <a:t>Commonly used methods of ResultSetMetaData interface</a:t>
            </a:r>
          </a:p>
          <a:p>
            <a:pPr lvl="0" eaLnBrk="1" latinLnBrk="1" hangingPunct="1"/>
            <a:endParaRPr lang="en-US" altLang="en-US"/>
          </a:p>
        </p:txBody>
      </p:sp>
      <p:graphicFrame>
        <p:nvGraphicFramePr>
          <p:cNvPr id="4194308" name="Table 4194307"/>
          <p:cNvGraphicFramePr>
            <a:graphicFrameLocks/>
          </p:cNvGraphicFramePr>
          <p:nvPr/>
        </p:nvGraphicFramePr>
        <p:xfrm>
          <a:off x="442912" y="3429000"/>
          <a:ext cx="8229600" cy="3062287"/>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41324">
                <a:tc>
                  <a:txBody>
                    <a:bodyPr/>
                    <a:lstStyle/>
                    <a:p>
                      <a:pPr lvl="0" algn="l" eaLnBrk="1" fontAlgn="t" latinLnBrk="1" hangingPunct="1"/>
                      <a:r>
                        <a:rPr lang="en-IN" altLang="en-US" sz="1400" b="0">
                          <a:solidFill>
                            <a:srgbClr val="000000"/>
                          </a:solidFill>
                          <a:latin typeface="Times New Roman" pitchFamily="18" charset="0"/>
                        </a:rPr>
                        <a:t>Method</a:t>
                      </a:r>
                    </a:p>
                  </a:txBody>
                  <a:tcPr marL="113642" marR="113642" marT="113624" marB="113624">
                    <a:lnL w="9525" cap="flat" cmpd="sng">
                      <a:solidFill>
                        <a:srgbClr val="D0A343">
                          <a:alpha val="100000"/>
                        </a:srgbClr>
                      </a:solidFill>
                      <a:prstDash val="solid"/>
                      <a:round/>
                    </a:lnL>
                    <a:lnR w="9525" cap="flat" cmpd="sng">
                      <a:solidFill>
                        <a:srgbClr val="D0A343">
                          <a:alpha val="100000"/>
                        </a:srgbClr>
                      </a:solidFill>
                      <a:prstDash val="solid"/>
                      <a:round/>
                    </a:lnR>
                    <a:lnT w="9525" cap="flat" cmpd="sng">
                      <a:solidFill>
                        <a:srgbClr val="D0A343">
                          <a:alpha val="100000"/>
                        </a:srgbClr>
                      </a:solidFill>
                      <a:prstDash val="solid"/>
                      <a:round/>
                    </a:lnT>
                    <a:lnB w="9525" cap="flat" cmpd="sng">
                      <a:solidFill>
                        <a:srgbClr val="C7CCBE">
                          <a:alpha val="100000"/>
                        </a:srgbClr>
                      </a:solidFill>
                      <a:prstDash val="solid"/>
                      <a:round/>
                    </a:lnB>
                    <a:solidFill>
                      <a:srgbClr val="C7CCBE"/>
                    </a:solidFill>
                  </a:tcPr>
                </a:tc>
                <a:tc>
                  <a:txBody>
                    <a:bodyPr/>
                    <a:lstStyle/>
                    <a:p>
                      <a:pPr lvl="0" algn="l" eaLnBrk="1" fontAlgn="t" latinLnBrk="1" hangingPunct="1"/>
                      <a:r>
                        <a:rPr lang="en-IN" altLang="en-US" sz="1400" b="0">
                          <a:solidFill>
                            <a:srgbClr val="000000"/>
                          </a:solidFill>
                          <a:latin typeface="Times New Roman" pitchFamily="18" charset="0"/>
                        </a:rPr>
                        <a:t>Description</a:t>
                      </a:r>
                    </a:p>
                  </a:txBody>
                  <a:tcPr marL="113642" marR="113642" marT="113624" marB="113624">
                    <a:lnL w="9525" cap="flat" cmpd="sng">
                      <a:solidFill>
                        <a:srgbClr val="D0A343">
                          <a:alpha val="100000"/>
                        </a:srgbClr>
                      </a:solidFill>
                      <a:prstDash val="solid"/>
                      <a:round/>
                    </a:lnL>
                    <a:lnR w="9525" cap="flat" cmpd="sng">
                      <a:solidFill>
                        <a:srgbClr val="D0A343">
                          <a:alpha val="100000"/>
                        </a:srgbClr>
                      </a:solidFill>
                      <a:prstDash val="solid"/>
                      <a:round/>
                    </a:lnR>
                    <a:lnT w="9525" cap="flat" cmpd="sng">
                      <a:solidFill>
                        <a:srgbClr val="D0A343">
                          <a:alpha val="100000"/>
                        </a:srgbClr>
                      </a:solidFill>
                      <a:prstDash val="solid"/>
                      <a:round/>
                    </a:lnT>
                    <a:lnB w="9525" cap="flat" cmpd="sng">
                      <a:solidFill>
                        <a:srgbClr val="C7CCBE">
                          <a:alpha val="100000"/>
                        </a:srgbClr>
                      </a:solidFill>
                      <a:prstDash val="solid"/>
                      <a:round/>
                    </a:lnB>
                    <a:solidFill>
                      <a:srgbClr val="C7CCBE"/>
                    </a:solidFill>
                  </a:tcPr>
                </a:tc>
                <a:extLst>
                  <a:ext uri="{0D108BD9-81ED-4DB2-BD59-A6C34878D82A}">
                    <a16:rowId xmlns:a16="http://schemas.microsoft.com/office/drawing/2014/main" val="10000"/>
                  </a:ext>
                </a:extLst>
              </a:tr>
              <a:tr h="731837">
                <a:tc>
                  <a:txBody>
                    <a:bodyPr/>
                    <a:lstStyle/>
                    <a:p>
                      <a:pPr lvl="0" algn="l" eaLnBrk="1" fontAlgn="t" latinLnBrk="1" hangingPunct="1"/>
                      <a:r>
                        <a:rPr lang="en-US" altLang="en-US" sz="1400" b="0">
                          <a:solidFill>
                            <a:srgbClr val="000000"/>
                          </a:solidFill>
                          <a:latin typeface="Verdana" pitchFamily="34" charset="0"/>
                        </a:rPr>
                        <a:t>public int getColumnCount()throws SQLException</a:t>
                      </a:r>
                    </a:p>
                  </a:txBody>
                  <a:tcPr marL="75762" marR="75762" marT="75750" marB="75750">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FFFFFF"/>
                    </a:solidFill>
                  </a:tcPr>
                </a:tc>
                <a:tc>
                  <a:txBody>
                    <a:bodyPr/>
                    <a:lstStyle/>
                    <a:p>
                      <a:pPr lvl="0" algn="l" eaLnBrk="1" fontAlgn="t" latinLnBrk="1" hangingPunct="1"/>
                      <a:r>
                        <a:rPr lang="en-US" altLang="en-US" sz="1400" b="0">
                          <a:solidFill>
                            <a:srgbClr val="000000"/>
                          </a:solidFill>
                          <a:latin typeface="Verdana" pitchFamily="34" charset="0"/>
                        </a:rPr>
                        <a:t>it returns the total number of columns in the ResultSet object.</a:t>
                      </a:r>
                    </a:p>
                  </a:txBody>
                  <a:tcPr marL="75762" marR="75762" marT="75750" marB="75750">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FFFFFF"/>
                    </a:solidFill>
                  </a:tcPr>
                </a:tc>
                <a:extLst>
                  <a:ext uri="{0D108BD9-81ED-4DB2-BD59-A6C34878D82A}">
                    <a16:rowId xmlns:a16="http://schemas.microsoft.com/office/drawing/2014/main" val="10001"/>
                  </a:ext>
                </a:extLst>
              </a:tr>
              <a:tr h="577849">
                <a:tc>
                  <a:txBody>
                    <a:bodyPr/>
                    <a:lstStyle/>
                    <a:p>
                      <a:pPr lvl="0" algn="l" eaLnBrk="1" fontAlgn="t" latinLnBrk="1" hangingPunct="1"/>
                      <a:r>
                        <a:rPr lang="en-US" altLang="en-US" sz="1400" b="0">
                          <a:solidFill>
                            <a:srgbClr val="000000"/>
                          </a:solidFill>
                          <a:latin typeface="Verdana" pitchFamily="34" charset="0"/>
                        </a:rPr>
                        <a:t>public String getColumnName(int index)throws SQLException</a:t>
                      </a:r>
                    </a:p>
                  </a:txBody>
                  <a:tcPr marL="75762" marR="75762" marT="75750" marB="75750">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EFF1EB"/>
                    </a:solidFill>
                  </a:tcPr>
                </a:tc>
                <a:tc>
                  <a:txBody>
                    <a:bodyPr/>
                    <a:lstStyle/>
                    <a:p>
                      <a:pPr lvl="0" algn="l" eaLnBrk="1" fontAlgn="t" latinLnBrk="1" hangingPunct="1"/>
                      <a:r>
                        <a:rPr lang="en-US" altLang="en-US" sz="1400" b="0">
                          <a:solidFill>
                            <a:srgbClr val="000000"/>
                          </a:solidFill>
                          <a:latin typeface="Verdana" pitchFamily="34" charset="0"/>
                        </a:rPr>
                        <a:t>it returns the column name of the specified column index.</a:t>
                      </a:r>
                    </a:p>
                  </a:txBody>
                  <a:tcPr marL="75762" marR="75762" marT="75750" marB="75750">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EFF1EB"/>
                    </a:solidFill>
                  </a:tcPr>
                </a:tc>
                <a:extLst>
                  <a:ext uri="{0D108BD9-81ED-4DB2-BD59-A6C34878D82A}">
                    <a16:rowId xmlns:a16="http://schemas.microsoft.com/office/drawing/2014/main" val="10002"/>
                  </a:ext>
                </a:extLst>
              </a:tr>
              <a:tr h="733424">
                <a:tc>
                  <a:txBody>
                    <a:bodyPr/>
                    <a:lstStyle/>
                    <a:p>
                      <a:pPr lvl="0" algn="l" eaLnBrk="1" fontAlgn="t" latinLnBrk="1" hangingPunct="1"/>
                      <a:r>
                        <a:rPr lang="en-US" altLang="en-US" sz="1400" b="0">
                          <a:solidFill>
                            <a:srgbClr val="000000"/>
                          </a:solidFill>
                          <a:latin typeface="Verdana" pitchFamily="34" charset="0"/>
                        </a:rPr>
                        <a:t>public String getColumnTypeName(int index)throws SQLException</a:t>
                      </a:r>
                    </a:p>
                  </a:txBody>
                  <a:tcPr marL="75762" marR="75762" marT="75750" marB="75750">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FFFFFF"/>
                    </a:solidFill>
                  </a:tcPr>
                </a:tc>
                <a:tc>
                  <a:txBody>
                    <a:bodyPr/>
                    <a:lstStyle/>
                    <a:p>
                      <a:pPr lvl="0" algn="l" eaLnBrk="1" fontAlgn="t" latinLnBrk="1" hangingPunct="1"/>
                      <a:r>
                        <a:rPr lang="en-US" altLang="en-US" sz="1400" b="0">
                          <a:solidFill>
                            <a:srgbClr val="000000"/>
                          </a:solidFill>
                          <a:latin typeface="Verdana" pitchFamily="34" charset="0"/>
                        </a:rPr>
                        <a:t>it returns the column type name for the specified index.</a:t>
                      </a:r>
                    </a:p>
                  </a:txBody>
                  <a:tcPr marL="75762" marR="75762" marT="75750" marB="75750">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FFFFFF"/>
                    </a:solidFill>
                  </a:tcPr>
                </a:tc>
                <a:extLst>
                  <a:ext uri="{0D108BD9-81ED-4DB2-BD59-A6C34878D82A}">
                    <a16:rowId xmlns:a16="http://schemas.microsoft.com/office/drawing/2014/main" val="10003"/>
                  </a:ext>
                </a:extLst>
              </a:tr>
              <a:tr h="577849">
                <a:tc>
                  <a:txBody>
                    <a:bodyPr/>
                    <a:lstStyle/>
                    <a:p>
                      <a:pPr lvl="0" algn="l" eaLnBrk="1" fontAlgn="t" latinLnBrk="1" hangingPunct="1"/>
                      <a:r>
                        <a:rPr lang="en-US" altLang="en-US" sz="1400" b="0">
                          <a:solidFill>
                            <a:srgbClr val="000000"/>
                          </a:solidFill>
                          <a:latin typeface="Verdana" pitchFamily="34" charset="0"/>
                        </a:rPr>
                        <a:t>public String getTableName(int index)throws SQLException</a:t>
                      </a:r>
                    </a:p>
                  </a:txBody>
                  <a:tcPr marL="75762" marR="75762" marT="75750" marB="75750">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EFF1EB"/>
                    </a:solidFill>
                  </a:tcPr>
                </a:tc>
                <a:tc>
                  <a:txBody>
                    <a:bodyPr/>
                    <a:lstStyle/>
                    <a:p>
                      <a:pPr lvl="0" algn="l" eaLnBrk="1" fontAlgn="t" latinLnBrk="1" hangingPunct="1"/>
                      <a:r>
                        <a:rPr lang="en-US" altLang="en-US" sz="1400" b="0">
                          <a:solidFill>
                            <a:srgbClr val="000000"/>
                          </a:solidFill>
                          <a:latin typeface="Verdana" pitchFamily="34" charset="0"/>
                        </a:rPr>
                        <a:t>it returns the table name for the specified column index.</a:t>
                      </a:r>
                    </a:p>
                  </a:txBody>
                  <a:tcPr marL="75762" marR="75762" marT="75750" marB="75750">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8" name="Rectangle 1048827"/>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829" name="Rectangle 1048828"/>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DataBaseMetadata</a:t>
            </a:r>
          </a:p>
        </p:txBody>
      </p:sp>
      <p:sp>
        <p:nvSpPr>
          <p:cNvPr id="1048830" name="Rectangle 1048829"/>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831" name="Rectangle 1048830"/>
          <p:cNvSpPr/>
          <p:nvPr/>
        </p:nvSpPr>
        <p:spPr>
          <a:xfrm>
            <a:off x="366712" y="685800"/>
            <a:ext cx="8382000" cy="59086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IN" altLang="en-US" b="1"/>
              <a:t>Java DatabaseMetaData interface</a:t>
            </a:r>
          </a:p>
          <a:p>
            <a:pPr lvl="0" eaLnBrk="1" latinLnBrk="1" hangingPunct="1"/>
            <a:r>
              <a:rPr lang="en-US" altLang="en-US"/>
              <a:t>DatabaseMetaData interface provides methods to get meta data of a database such as database product name, database product version, driver name, name of total number of tables, name of total number of views etc.</a:t>
            </a:r>
          </a:p>
          <a:p>
            <a:pPr lvl="0" eaLnBrk="1" latinLnBrk="1" hangingPunct="1"/>
            <a:endParaRPr lang="en-US" altLang="en-US"/>
          </a:p>
          <a:p>
            <a:pPr lvl="0" eaLnBrk="1" latinLnBrk="1" hangingPunct="1"/>
            <a:r>
              <a:rPr lang="en-US" altLang="en-US"/>
              <a:t>Commonly used methods of DatabaseMetaData interface</a:t>
            </a:r>
          </a:p>
          <a:p>
            <a:pPr lvl="0" eaLnBrk="1" latinLnBrk="1" hangingPunct="1"/>
            <a:r>
              <a:rPr lang="en-US" altLang="en-US" b="1"/>
              <a:t>public String getDriverName()throws SQLException: </a:t>
            </a:r>
            <a:r>
              <a:rPr lang="en-US" altLang="en-US"/>
              <a:t>it returns the name of the JDBC driver.</a:t>
            </a:r>
          </a:p>
          <a:p>
            <a:pPr lvl="0" eaLnBrk="1" latinLnBrk="1" hangingPunct="1"/>
            <a:r>
              <a:rPr lang="en-US" altLang="en-US" b="1"/>
              <a:t>public String getDriverVersion()throws SQLException: </a:t>
            </a:r>
            <a:r>
              <a:rPr lang="en-US" altLang="en-US"/>
              <a:t>it returns the version number of the JDBC driver.</a:t>
            </a:r>
          </a:p>
          <a:p>
            <a:pPr lvl="0" eaLnBrk="1" latinLnBrk="1" hangingPunct="1"/>
            <a:r>
              <a:rPr lang="en-US" altLang="en-US" b="1"/>
              <a:t>public String getUserName()throws SQLException: </a:t>
            </a:r>
            <a:r>
              <a:rPr lang="en-US" altLang="en-US"/>
              <a:t>it returns the username of the database.</a:t>
            </a:r>
          </a:p>
          <a:p>
            <a:pPr lvl="0" eaLnBrk="1" latinLnBrk="1" hangingPunct="1"/>
            <a:r>
              <a:rPr lang="en-US" altLang="en-US" b="1"/>
              <a:t>public String getDatabaseProductName()throws SQLException: </a:t>
            </a:r>
            <a:r>
              <a:rPr lang="en-US" altLang="en-US"/>
              <a:t>it returns the product name of the database.</a:t>
            </a:r>
          </a:p>
          <a:p>
            <a:pPr lvl="0" eaLnBrk="1" latinLnBrk="1" hangingPunct="1"/>
            <a:r>
              <a:rPr lang="en-US" altLang="en-US" b="1"/>
              <a:t>public String getDatabaseProductVersion()throws SQLException: </a:t>
            </a:r>
            <a:r>
              <a:rPr lang="en-US" altLang="en-US"/>
              <a:t>it returns the product version of the database.</a:t>
            </a:r>
          </a:p>
          <a:p>
            <a:pPr lvl="0" eaLnBrk="1" latinLnBrk="1" hangingPunct="1"/>
            <a:r>
              <a:rPr lang="en-US" altLang="en-US" b="1"/>
              <a:t>public ResultSet getTables(String catalog, String schemaPattern, String tableNamePattern, String[] types)throws SQLException: </a:t>
            </a:r>
            <a:r>
              <a:rPr lang="en-US" altLang="en-US"/>
              <a:t>it returns the description of the tables of the specified catalog. The table type can be TABLE, VIEW, ALIAS, SYSTEM TABLE, SYNONYM etc.</a:t>
            </a:r>
          </a:p>
          <a:p>
            <a:pPr lvl="0" eaLnBrk="1" latinLnBrk="1" hangingPunct="1"/>
            <a:endParaRPr lang="en-US" altLang="en-US"/>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Rectangle 1048834"/>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836" name="Rectangle 1048835"/>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BLOB and CLOB Objects</a:t>
            </a:r>
          </a:p>
        </p:txBody>
      </p:sp>
      <p:sp>
        <p:nvSpPr>
          <p:cNvPr id="1048837" name="Rectangle 1048836"/>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838" name="Rectangle 1048837"/>
          <p:cNvSpPr/>
          <p:nvPr/>
        </p:nvSpPr>
        <p:spPr>
          <a:xfrm>
            <a:off x="366712" y="685800"/>
            <a:ext cx="8382000" cy="42465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In the JDBC API, </a:t>
            </a:r>
          </a:p>
          <a:p>
            <a:pPr lvl="0" eaLnBrk="1" latinLnBrk="1" hangingPunct="1"/>
            <a:r>
              <a:rPr lang="en-US" altLang="en-US" b="1" i="1"/>
              <a:t>java.sql.Blob</a:t>
            </a:r>
            <a:r>
              <a:rPr lang="en-US" altLang="en-US" b="1"/>
              <a:t> is the mapping for the SQL BLOB </a:t>
            </a:r>
            <a:r>
              <a:rPr lang="en-US" altLang="en-US"/>
              <a:t>(binary large object) type; </a:t>
            </a:r>
          </a:p>
          <a:p>
            <a:pPr lvl="0" eaLnBrk="1" latinLnBrk="1" hangingPunct="1"/>
            <a:r>
              <a:rPr lang="en-US" altLang="en-US" b="1" i="1"/>
              <a:t>java.sql.Clob</a:t>
            </a:r>
            <a:r>
              <a:rPr lang="en-US" altLang="en-US" b="1"/>
              <a:t> is the mapping for the SQL CLOB </a:t>
            </a:r>
            <a:r>
              <a:rPr lang="en-US" altLang="en-US"/>
              <a:t>(character large object) type. </a:t>
            </a:r>
          </a:p>
          <a:p>
            <a:pPr lvl="0" eaLnBrk="1" latinLnBrk="1" hangingPunct="1"/>
            <a:endParaRPr lang="en-US" altLang="en-US"/>
          </a:p>
          <a:p>
            <a:pPr lvl="0" eaLnBrk="1" latinLnBrk="1" hangingPunct="1"/>
            <a:r>
              <a:rPr lang="en-US" altLang="en-US"/>
              <a:t>BLOB and CLOB objects are collectively referred to as LOBs (large objects).</a:t>
            </a:r>
          </a:p>
          <a:p>
            <a:pPr lvl="0" eaLnBrk="1" latinLnBrk="1" hangingPunct="1"/>
            <a:endParaRPr lang="en-US" altLang="en-US"/>
          </a:p>
          <a:p>
            <a:pPr lvl="0" eaLnBrk="1" latinLnBrk="1" hangingPunct="1"/>
            <a:r>
              <a:rPr lang="en-US" altLang="en-US"/>
              <a:t>To use the </a:t>
            </a:r>
            <a:r>
              <a:rPr lang="en-US" altLang="en-US" i="1"/>
              <a:t>java.sql.Blob</a:t>
            </a:r>
            <a:r>
              <a:rPr lang="en-US" altLang="en-US"/>
              <a:t> and </a:t>
            </a:r>
            <a:r>
              <a:rPr lang="en-US" altLang="en-US" i="1"/>
              <a:t>java.sql.Clob</a:t>
            </a:r>
            <a:r>
              <a:rPr lang="en-US" altLang="en-US"/>
              <a:t> features:Use the SQL BLOB type for columns which hold very large binary values.</a:t>
            </a:r>
          </a:p>
          <a:p>
            <a:pPr lvl="0" eaLnBrk="1" latinLnBrk="1" hangingPunct="1"/>
            <a:endParaRPr lang="en-US" altLang="en-US"/>
          </a:p>
          <a:p>
            <a:pPr lvl="0" eaLnBrk="1" latinLnBrk="1" hangingPunct="1"/>
            <a:r>
              <a:rPr lang="en-US" altLang="en-US"/>
              <a:t>Use the SQL CLOB type for columns which hold very large string values.</a:t>
            </a:r>
          </a:p>
          <a:p>
            <a:pPr lvl="0" eaLnBrk="1" latinLnBrk="1" hangingPunct="1"/>
            <a:endParaRPr lang="en-US" altLang="en-US"/>
          </a:p>
          <a:p>
            <a:pPr lvl="0" eaLnBrk="1" latinLnBrk="1" hangingPunct="1"/>
            <a:r>
              <a:rPr lang="en-US" altLang="en-US"/>
              <a:t>Use the </a:t>
            </a:r>
            <a:r>
              <a:rPr lang="en-US" altLang="en-US" i="1"/>
              <a:t>getBlob</a:t>
            </a:r>
            <a:r>
              <a:rPr lang="en-US" altLang="en-US"/>
              <a:t> and </a:t>
            </a:r>
            <a:r>
              <a:rPr lang="en-US" altLang="en-US" i="1"/>
              <a:t>getClob</a:t>
            </a:r>
            <a:r>
              <a:rPr lang="en-US" altLang="en-US"/>
              <a:t> methods of the </a:t>
            </a:r>
            <a:r>
              <a:rPr lang="en-US" altLang="en-US" i="1"/>
              <a:t>java.sql.ResultSet</a:t>
            </a:r>
            <a:r>
              <a:rPr lang="en-US" altLang="en-US"/>
              <a:t> interface to retrieve a LOB using its locator. </a:t>
            </a: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2" name="Rectangle 1048841"/>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843" name="Rectangle 1048842"/>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Storing image in Database</a:t>
            </a:r>
          </a:p>
        </p:txBody>
      </p:sp>
      <p:sp>
        <p:nvSpPr>
          <p:cNvPr id="1048844" name="Rectangle 1048843"/>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845" name="Rectangle 1048844"/>
          <p:cNvSpPr/>
          <p:nvPr/>
        </p:nvSpPr>
        <p:spPr>
          <a:xfrm>
            <a:off x="366712" y="685800"/>
            <a:ext cx="8382000" cy="6186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One can store images in the database in java by the help of </a:t>
            </a:r>
            <a:r>
              <a:rPr lang="en-US" altLang="en-US" b="1"/>
              <a:t>PreparedStatement</a:t>
            </a:r>
            <a:r>
              <a:rPr lang="en-US" altLang="en-US"/>
              <a:t> interface.</a:t>
            </a:r>
          </a:p>
          <a:p>
            <a:pPr lvl="0" eaLnBrk="1" latinLnBrk="1" hangingPunct="1"/>
            <a:endParaRPr lang="en-US" altLang="en-US"/>
          </a:p>
          <a:p>
            <a:pPr lvl="0" eaLnBrk="1" latinLnBrk="1" hangingPunct="1"/>
            <a:r>
              <a:rPr lang="en-US" altLang="en-US"/>
              <a:t>The </a:t>
            </a:r>
            <a:r>
              <a:rPr lang="en-US" altLang="en-US" b="1"/>
              <a:t>setBinaryStream()</a:t>
            </a:r>
            <a:r>
              <a:rPr lang="en-US" altLang="en-US"/>
              <a:t> method of PreparedStatement is used to set Binary information into the parameterIndex.</a:t>
            </a:r>
          </a:p>
          <a:p>
            <a:pPr lvl="0" eaLnBrk="1" latinLnBrk="1" hangingPunct="1"/>
            <a:endParaRPr lang="en-US" altLang="en-US" b="1"/>
          </a:p>
          <a:p>
            <a:pPr lvl="0" eaLnBrk="1" latinLnBrk="1" hangingPunct="1"/>
            <a:r>
              <a:rPr lang="en-US" altLang="en-US" b="1"/>
              <a:t>Signature of setBinaryStream method</a:t>
            </a:r>
          </a:p>
          <a:p>
            <a:pPr lvl="0" eaLnBrk="1" latinLnBrk="1" hangingPunct="1"/>
            <a:r>
              <a:rPr lang="en-IN" altLang="en-US"/>
              <a:t>The syntax of setBinaryStream() method is given below</a:t>
            </a:r>
          </a:p>
          <a:p>
            <a:pPr lvl="0" eaLnBrk="1" latinLnBrk="1" hangingPunct="1"/>
            <a:endParaRPr lang="en-IN" altLang="en-US"/>
          </a:p>
          <a:p>
            <a:pPr lvl="0" eaLnBrk="1" latinLnBrk="1" hangingPunct="1"/>
            <a:r>
              <a:rPr lang="en-IN" altLang="en-US"/>
              <a:t>1) </a:t>
            </a:r>
            <a:r>
              <a:rPr lang="en-IN" altLang="en-US" b="1"/>
              <a:t>public</a:t>
            </a:r>
            <a:r>
              <a:rPr lang="en-IN" altLang="en-US"/>
              <a:t> </a:t>
            </a:r>
            <a:r>
              <a:rPr lang="en-IN" altLang="en-US" b="1"/>
              <a:t>void</a:t>
            </a:r>
            <a:r>
              <a:rPr lang="en-IN" altLang="en-US"/>
              <a:t> setBinaryStream(</a:t>
            </a:r>
            <a:r>
              <a:rPr lang="en-IN" altLang="en-US" b="1"/>
              <a:t>int</a:t>
            </a:r>
            <a:r>
              <a:rPr lang="en-IN" altLang="en-US"/>
              <a:t> paramIndex,InputStream stream)  </a:t>
            </a:r>
          </a:p>
          <a:p>
            <a:pPr lvl="0" eaLnBrk="1" latinLnBrk="1" hangingPunct="1"/>
            <a:r>
              <a:rPr lang="en-IN" altLang="en-US" b="1"/>
              <a:t>throws</a:t>
            </a:r>
            <a:r>
              <a:rPr lang="en-IN" altLang="en-US"/>
              <a:t> SQLException  </a:t>
            </a:r>
          </a:p>
          <a:p>
            <a:pPr lvl="0" eaLnBrk="1" latinLnBrk="1" hangingPunct="1"/>
            <a:endParaRPr lang="en-IN" altLang="en-US"/>
          </a:p>
          <a:p>
            <a:pPr lvl="0" eaLnBrk="1" latinLnBrk="1" hangingPunct="1"/>
            <a:r>
              <a:rPr lang="en-IN" altLang="en-US"/>
              <a:t>2) </a:t>
            </a:r>
            <a:r>
              <a:rPr lang="en-IN" altLang="en-US" b="1"/>
              <a:t>public</a:t>
            </a:r>
            <a:r>
              <a:rPr lang="en-IN" altLang="en-US"/>
              <a:t> </a:t>
            </a:r>
            <a:r>
              <a:rPr lang="en-IN" altLang="en-US" b="1"/>
              <a:t>void</a:t>
            </a:r>
            <a:r>
              <a:rPr lang="en-IN" altLang="en-US"/>
              <a:t> setBinaryStream(</a:t>
            </a:r>
            <a:r>
              <a:rPr lang="en-IN" altLang="en-US" b="1"/>
              <a:t>int</a:t>
            </a:r>
            <a:r>
              <a:rPr lang="en-IN" altLang="en-US"/>
              <a:t> paramIndex,InputStream stream,</a:t>
            </a:r>
            <a:r>
              <a:rPr lang="en-IN" altLang="en-US" b="1"/>
              <a:t>long</a:t>
            </a:r>
            <a:r>
              <a:rPr lang="en-IN" altLang="en-US"/>
              <a:t> length)  </a:t>
            </a:r>
            <a:r>
              <a:rPr lang="en-IN" altLang="en-US" b="1"/>
              <a:t>throws</a:t>
            </a:r>
            <a:r>
              <a:rPr lang="en-US" altLang="en-US"/>
              <a:t> SQLException </a:t>
            </a:r>
          </a:p>
          <a:p>
            <a:pPr lvl="0" eaLnBrk="1" latinLnBrk="1" hangingPunct="1"/>
            <a:endParaRPr lang="en-US" altLang="en-US"/>
          </a:p>
          <a:p>
            <a:pPr lvl="0" eaLnBrk="1" latinLnBrk="1" hangingPunct="1"/>
            <a:r>
              <a:rPr lang="en-US" altLang="en-US"/>
              <a:t>For storing image into the database, BLOB (Binary Large Object) datatype is used in the table. For example:</a:t>
            </a:r>
          </a:p>
          <a:p>
            <a:pPr lvl="0" eaLnBrk="1" latinLnBrk="1" hangingPunct="1"/>
            <a:r>
              <a:rPr lang="en-US" altLang="en-US"/>
              <a:t>CREATE TABLE  "IMGTABLE"   </a:t>
            </a:r>
          </a:p>
          <a:p>
            <a:pPr lvl="0" eaLnBrk="1" latinLnBrk="1" hangingPunct="1"/>
            <a:r>
              <a:rPr lang="en-US" altLang="en-US"/>
              <a:t>   (    "NAME" VARCHAR2(4000),   </a:t>
            </a:r>
          </a:p>
          <a:p>
            <a:pPr lvl="0" eaLnBrk="1" latinLnBrk="1" hangingPunct="1"/>
            <a:r>
              <a:rPr lang="en-US" altLang="en-US"/>
              <a:t>    "PHOTO" BLOB  </a:t>
            </a:r>
          </a:p>
          <a:p>
            <a:pPr lvl="0" eaLnBrk="1" latinLnBrk="1" hangingPunct="1"/>
            <a:r>
              <a:rPr lang="en-US" altLang="en-US"/>
              <a:t>   )  </a:t>
            </a:r>
            <a:r>
              <a:rPr lang="en-IN" altLang="en-US"/>
              <a:t> </a:t>
            </a:r>
          </a:p>
          <a:p>
            <a:pPr lvl="0" eaLnBrk="1" latinLnBrk="1" hangingPunct="1"/>
            <a:endParaRPr lang="en-US" altLang="en-US"/>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9" name="Rectangle 1048848"/>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850" name="Rectangle 1048849"/>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Retrieving image in Database</a:t>
            </a:r>
          </a:p>
        </p:txBody>
      </p:sp>
      <p:sp>
        <p:nvSpPr>
          <p:cNvPr id="1048851" name="Rectangle 1048850"/>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852" name="Rectangle 1048851"/>
          <p:cNvSpPr/>
          <p:nvPr/>
        </p:nvSpPr>
        <p:spPr>
          <a:xfrm>
            <a:off x="366712" y="685800"/>
            <a:ext cx="8382000" cy="60023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sz="1600"/>
              <a:t>To retrieve image from Oracle database</a:t>
            </a:r>
          </a:p>
          <a:p>
            <a:pPr lvl="0" eaLnBrk="1" latinLnBrk="1" hangingPunct="1"/>
            <a:r>
              <a:rPr lang="en-US" altLang="en-US" sz="1600"/>
              <a:t>By the help of </a:t>
            </a:r>
            <a:r>
              <a:rPr lang="en-US" altLang="en-US" sz="1600" b="1"/>
              <a:t>PreparedStatement</a:t>
            </a:r>
            <a:r>
              <a:rPr lang="en-US" altLang="en-US" sz="1600"/>
              <a:t> we can retrieve and store the image in the database.</a:t>
            </a:r>
          </a:p>
          <a:p>
            <a:pPr lvl="0" eaLnBrk="1" latinLnBrk="1" hangingPunct="1"/>
            <a:endParaRPr lang="en-US" altLang="en-US" sz="1600"/>
          </a:p>
          <a:p>
            <a:pPr lvl="0" eaLnBrk="1" latinLnBrk="1" hangingPunct="1"/>
            <a:r>
              <a:rPr lang="en-US" altLang="en-US" sz="1600"/>
              <a:t>The </a:t>
            </a:r>
            <a:r>
              <a:rPr lang="en-US" altLang="en-US" sz="1600" b="1"/>
              <a:t>getBlob()</a:t>
            </a:r>
            <a:r>
              <a:rPr lang="en-US" altLang="en-US" sz="1600"/>
              <a:t> method of PreparedStatement is used to get Binary information, it returns the instance of Blob. After calling the </a:t>
            </a:r>
            <a:r>
              <a:rPr lang="en-US" altLang="en-US" sz="1600" b="1"/>
              <a:t>getBytes()</a:t>
            </a:r>
            <a:r>
              <a:rPr lang="en-US" altLang="en-US" sz="1600"/>
              <a:t> method on the blob object, we can get the array of binary information that can be written into the image file.</a:t>
            </a:r>
          </a:p>
          <a:p>
            <a:pPr lvl="0" eaLnBrk="1" latinLnBrk="1" hangingPunct="1"/>
            <a:endParaRPr lang="en-US" altLang="en-US" sz="1600"/>
          </a:p>
          <a:p>
            <a:pPr lvl="0" eaLnBrk="1" latinLnBrk="1" hangingPunct="1"/>
            <a:r>
              <a:rPr lang="en-US" altLang="en-US" sz="1600"/>
              <a:t>Signature of getBlob() method of PreparedStatement</a:t>
            </a:r>
          </a:p>
          <a:p>
            <a:pPr lvl="0" eaLnBrk="1" latinLnBrk="1" hangingPunct="1"/>
            <a:r>
              <a:rPr lang="en-US" altLang="en-US" sz="1600"/>
              <a:t>	</a:t>
            </a:r>
            <a:r>
              <a:rPr lang="en-US" altLang="en-US" sz="1600" b="1"/>
              <a:t>public</a:t>
            </a:r>
            <a:r>
              <a:rPr lang="en-US" altLang="en-US" sz="1600"/>
              <a:t> Blob getBlob()</a:t>
            </a:r>
            <a:r>
              <a:rPr lang="en-US" altLang="en-US" sz="1600" b="1"/>
              <a:t>throws</a:t>
            </a:r>
            <a:r>
              <a:rPr lang="en-US" altLang="en-US" sz="1600"/>
              <a:t> SQLException  </a:t>
            </a:r>
          </a:p>
          <a:p>
            <a:pPr lvl="0" eaLnBrk="1" latinLnBrk="1" hangingPunct="1"/>
            <a:br/>
            <a:r>
              <a:rPr lang="en-US" altLang="en-US" sz="1600"/>
              <a:t>Signature of getBytes() method of Blob interface</a:t>
            </a:r>
          </a:p>
          <a:p>
            <a:pPr lvl="0" eaLnBrk="1" latinLnBrk="1" hangingPunct="1"/>
            <a:r>
              <a:rPr lang="en-US" altLang="en-US" sz="1600"/>
              <a:t>	</a:t>
            </a:r>
            <a:r>
              <a:rPr lang="en-US" altLang="en-US" sz="1600" b="1"/>
              <a:t>public</a:t>
            </a:r>
            <a:r>
              <a:rPr lang="en-US" altLang="en-US" sz="1600"/>
              <a:t>  </a:t>
            </a:r>
            <a:r>
              <a:rPr lang="en-US" altLang="en-US" sz="1600" b="1"/>
              <a:t>byte</a:t>
            </a:r>
            <a:r>
              <a:rPr lang="en-US" altLang="en-US" sz="1600"/>
              <a:t>[] getBytes(</a:t>
            </a:r>
            <a:r>
              <a:rPr lang="en-US" altLang="en-US" sz="1600" b="1"/>
              <a:t>long</a:t>
            </a:r>
            <a:r>
              <a:rPr lang="en-US" altLang="en-US" sz="1600"/>
              <a:t> pos, </a:t>
            </a:r>
            <a:r>
              <a:rPr lang="en-US" altLang="en-US" sz="1600" b="1"/>
              <a:t>int</a:t>
            </a:r>
            <a:r>
              <a:rPr lang="en-US" altLang="en-US" sz="1600"/>
              <a:t> length)</a:t>
            </a:r>
            <a:r>
              <a:rPr lang="en-US" altLang="en-US" sz="1600" b="1"/>
              <a:t>throws</a:t>
            </a:r>
            <a:r>
              <a:rPr lang="en-IN" altLang="en-US" sz="1600"/>
              <a:t> SQLException  </a:t>
            </a:r>
          </a:p>
          <a:p>
            <a:pPr lvl="0" eaLnBrk="1" latinLnBrk="1" hangingPunct="1"/>
            <a:br/>
            <a:r>
              <a:rPr lang="en-IN" altLang="en-US" sz="1600"/>
              <a:t>Code snippet to retrieve image</a:t>
            </a:r>
          </a:p>
          <a:p>
            <a:pPr lvl="0" eaLnBrk="1" latinLnBrk="1" hangingPunct="1"/>
            <a:endParaRPr lang="en-IN" altLang="en-US" sz="1600"/>
          </a:p>
          <a:p>
            <a:pPr lvl="0" eaLnBrk="1" latinLnBrk="1" hangingPunct="1"/>
            <a:r>
              <a:rPr lang="en-IN" altLang="en-US" sz="1600"/>
              <a:t>PreparedStatement ps=con.prepareStatement("select * from imgtable");  </a:t>
            </a:r>
          </a:p>
          <a:p>
            <a:pPr lvl="0" eaLnBrk="1" latinLnBrk="1" hangingPunct="1"/>
            <a:endParaRPr lang="en-IN" altLang="en-US" sz="1600"/>
          </a:p>
          <a:p>
            <a:pPr lvl="0" eaLnBrk="1" latinLnBrk="1" hangingPunct="1"/>
            <a:r>
              <a:rPr lang="en-IN" altLang="en-US" sz="1600"/>
              <a:t>ResultSet rs=ps.executeQuery();  </a:t>
            </a:r>
          </a:p>
          <a:p>
            <a:pPr lvl="0" eaLnBrk="1" latinLnBrk="1" hangingPunct="1"/>
            <a:r>
              <a:rPr lang="en-IN" altLang="en-US" sz="1600" b="1"/>
              <a:t>if</a:t>
            </a:r>
            <a:r>
              <a:rPr lang="en-IN" altLang="en-US" sz="1600"/>
              <a:t>(rs.next()){//now on 1st row  </a:t>
            </a:r>
          </a:p>
          <a:p>
            <a:pPr lvl="0" eaLnBrk="1" latinLnBrk="1" hangingPunct="1"/>
            <a:r>
              <a:rPr lang="en-IN" altLang="en-US" sz="1600"/>
              <a:t>              Blob b=rs.getBlob(2);//2 refers to data in 2nd column  </a:t>
            </a:r>
          </a:p>
          <a:p>
            <a:pPr lvl="0" eaLnBrk="1" latinLnBrk="1" hangingPunct="1"/>
            <a:r>
              <a:rPr lang="en-IN" altLang="en-US" sz="1600" b="1"/>
              <a:t>byte</a:t>
            </a:r>
            <a:r>
              <a:rPr lang="en-IN" altLang="en-US" sz="1600"/>
              <a:t> barr[]=b.getBytes(1,(</a:t>
            </a:r>
            <a:r>
              <a:rPr lang="en-IN" altLang="en-US" sz="1600" b="1"/>
              <a:t>int</a:t>
            </a:r>
            <a:r>
              <a:rPr lang="en-IN" altLang="en-US" sz="1600"/>
              <a:t>)b.length());//1  refers to 1st image  </a:t>
            </a:r>
          </a:p>
          <a:p>
            <a:pPr lvl="0" eaLnBrk="1" latinLnBrk="1" hangingPunct="1"/>
            <a:r>
              <a:rPr lang="en-IN" altLang="en-US" sz="1600"/>
              <a:t>              FileOutputStream fout=</a:t>
            </a:r>
            <a:r>
              <a:rPr lang="en-IN" altLang="en-US" sz="1600" b="1"/>
              <a:t>new</a:t>
            </a:r>
            <a:r>
              <a:rPr lang="en-US" altLang="en-US" sz="1600"/>
              <a:t> FileOutputStream("d:\\sample.jpg");  </a:t>
            </a:r>
          </a:p>
          <a:p>
            <a:pPr lvl="0" eaLnBrk="1" latinLnBrk="1" hangingPunct="1"/>
            <a:br/>
            <a:endParaRPr lang="en-US" altLang="en-US" sz="1600"/>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6" name="Rectangle 1048855"/>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857" name="Rectangle 1048856"/>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Storing file in Oracle database</a:t>
            </a:r>
          </a:p>
        </p:txBody>
      </p:sp>
      <p:sp>
        <p:nvSpPr>
          <p:cNvPr id="1048858" name="Rectangle 1048857"/>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859" name="Rectangle 1048858"/>
          <p:cNvSpPr/>
          <p:nvPr/>
        </p:nvSpPr>
        <p:spPr>
          <a:xfrm>
            <a:off x="366712" y="685800"/>
            <a:ext cx="8382000" cy="60023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sz="1600"/>
              <a:t>The setCharacterStream() method of PreparedStatement is used to set character information into the parameterIndex.</a:t>
            </a:r>
          </a:p>
          <a:p>
            <a:pPr lvl="0" eaLnBrk="1" latinLnBrk="1" hangingPunct="1"/>
            <a:endParaRPr lang="en-US" altLang="en-US" sz="1600"/>
          </a:p>
          <a:p>
            <a:pPr lvl="0" eaLnBrk="1" latinLnBrk="1" hangingPunct="1"/>
            <a:r>
              <a:rPr lang="en-US" altLang="en-US" sz="1600"/>
              <a:t>For storing file into the database, CLOB (Character Large Object) datatype is used in the table. For example:</a:t>
            </a:r>
          </a:p>
          <a:p>
            <a:pPr lvl="0" eaLnBrk="1" latinLnBrk="1" hangingPunct="1"/>
            <a:endParaRPr lang="en-US" altLang="en-US" sz="1600"/>
          </a:p>
          <a:p>
            <a:pPr lvl="0" eaLnBrk="1" latinLnBrk="1" hangingPunct="1"/>
            <a:r>
              <a:rPr lang="en-US" altLang="en-US" sz="1600"/>
              <a:t>CREATE TABLE  "FILETABLE"   </a:t>
            </a:r>
          </a:p>
          <a:p>
            <a:pPr lvl="0" eaLnBrk="1" latinLnBrk="1" hangingPunct="1"/>
            <a:r>
              <a:rPr lang="en-US" altLang="en-US" sz="1600"/>
              <a:t>   (    "ID" NUMBER,   </a:t>
            </a:r>
          </a:p>
          <a:p>
            <a:pPr lvl="0" eaLnBrk="1" latinLnBrk="1" hangingPunct="1"/>
            <a:r>
              <a:rPr lang="en-US" altLang="en-US" sz="1600"/>
              <a:t>    "NAME" CLOB  </a:t>
            </a:r>
          </a:p>
          <a:p>
            <a:pPr lvl="0" eaLnBrk="1" latinLnBrk="1" hangingPunct="1"/>
            <a:r>
              <a:rPr lang="en-US" altLang="en-US" sz="1600"/>
              <a:t>   ) </a:t>
            </a:r>
          </a:p>
          <a:p>
            <a:pPr lvl="0" eaLnBrk="1" latinLnBrk="1" hangingPunct="1"/>
            <a:endParaRPr lang="en-US" altLang="en-US" sz="1600"/>
          </a:p>
          <a:p>
            <a:pPr lvl="0" eaLnBrk="1" latinLnBrk="1" hangingPunct="1"/>
            <a:r>
              <a:rPr lang="en-US" altLang="en-US" sz="1600"/>
              <a:t>// Code snippet</a:t>
            </a:r>
          </a:p>
          <a:p>
            <a:pPr lvl="0" eaLnBrk="1" latinLnBrk="1" hangingPunct="1"/>
            <a:r>
              <a:rPr lang="en-IN" altLang="en-US" sz="1600"/>
              <a:t>PreparedStatement ps=con.prepareStatement(  </a:t>
            </a:r>
          </a:p>
          <a:p>
            <a:pPr lvl="0" eaLnBrk="1" latinLnBrk="1" hangingPunct="1"/>
            <a:r>
              <a:rPr lang="en-IN" altLang="en-US" sz="1600"/>
              <a:t>"insert into filetable values(?,?)");  </a:t>
            </a:r>
          </a:p>
          <a:p>
            <a:pPr lvl="0" eaLnBrk="1" latinLnBrk="1" hangingPunct="1"/>
            <a:r>
              <a:rPr lang="en-IN" altLang="en-US" sz="1600"/>
              <a:t>              </a:t>
            </a:r>
          </a:p>
          <a:p>
            <a:pPr lvl="0" eaLnBrk="1" latinLnBrk="1" hangingPunct="1"/>
            <a:r>
              <a:rPr lang="en-IN" altLang="en-US" sz="1600"/>
              <a:t>File f=</a:t>
            </a:r>
            <a:r>
              <a:rPr lang="en-IN" altLang="en-US" sz="1600" b="1"/>
              <a:t>new</a:t>
            </a:r>
            <a:r>
              <a:rPr lang="en-IN" altLang="en-US" sz="1600"/>
              <a:t> File("d:\\myfile.txt");  </a:t>
            </a:r>
          </a:p>
          <a:p>
            <a:pPr lvl="0" eaLnBrk="1" latinLnBrk="1" hangingPunct="1"/>
            <a:r>
              <a:rPr lang="en-IN" altLang="en-US" sz="1600"/>
              <a:t>FileReader fr=</a:t>
            </a:r>
            <a:r>
              <a:rPr lang="en-IN" altLang="en-US" sz="1600" b="1"/>
              <a:t>new</a:t>
            </a:r>
            <a:r>
              <a:rPr lang="en-IN" altLang="en-US" sz="1600"/>
              <a:t> FileReader(f);  </a:t>
            </a:r>
          </a:p>
          <a:p>
            <a:pPr lvl="0" eaLnBrk="1" latinLnBrk="1" hangingPunct="1"/>
            <a:r>
              <a:rPr lang="en-IN" altLang="en-US" sz="1600"/>
              <a:t>              </a:t>
            </a:r>
          </a:p>
          <a:p>
            <a:pPr lvl="0" eaLnBrk="1" latinLnBrk="1" hangingPunct="1"/>
            <a:r>
              <a:rPr lang="en-IN" altLang="en-US" sz="1600"/>
              <a:t>ps.setInt(1,101);  </a:t>
            </a:r>
          </a:p>
          <a:p>
            <a:pPr lvl="0" eaLnBrk="1" latinLnBrk="1" hangingPunct="1"/>
            <a:r>
              <a:rPr lang="en-IN" altLang="en-US" sz="1600"/>
              <a:t>ps.setCharacterStream(2,fr,(</a:t>
            </a:r>
            <a:r>
              <a:rPr lang="en-IN" altLang="en-US" sz="1600" b="1"/>
              <a:t>int</a:t>
            </a:r>
            <a:r>
              <a:rPr lang="en-IN" altLang="en-US" sz="1600"/>
              <a:t>)f.length());  </a:t>
            </a:r>
          </a:p>
          <a:p>
            <a:pPr lvl="0" eaLnBrk="1" latinLnBrk="1" hangingPunct="1"/>
            <a:r>
              <a:rPr lang="en-IN" altLang="en-US" sz="1600" b="1"/>
              <a:t>int</a:t>
            </a:r>
            <a:r>
              <a:rPr lang="en-US" altLang="en-US" sz="1600"/>
              <a:t> i=ps.executeUpdate();  </a:t>
            </a:r>
          </a:p>
          <a:p>
            <a:pPr lvl="0" eaLnBrk="1" latinLnBrk="1" hangingPunct="1"/>
            <a:endParaRPr lang="en-US" altLang="en-US" sz="1600"/>
          </a:p>
          <a:p>
            <a:pPr lvl="0" eaLnBrk="1" latinLnBrk="1" hangingPunct="1"/>
            <a:r>
              <a:rPr lang="en-IN" altLang="en-US" sz="1600"/>
              <a:t>con.close();  </a:t>
            </a:r>
            <a:br/>
            <a:endParaRPr lang="en-US" altLang="en-US" sz="160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Rectangle 1048590"/>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r>
              <a:rPr lang="en-US" altLang="en-US" sz="2000">
                <a:latin typeface="Arial" pitchFamily="34" charset="0"/>
                <a:ea typeface="Adobe Heiti Std R"/>
              </a:rPr>
              <a:t>JDBC is a Java API that connects to a relational databases, </a:t>
            </a:r>
          </a:p>
          <a:p>
            <a:pPr marL="3175" lvl="1" indent="0" eaLnBrk="1" latinLnBrk="1" hangingPunct="1">
              <a:spcBef>
                <a:spcPct val="20000"/>
              </a:spcBef>
              <a:buClr>
                <a:srgbClr val="CC0099"/>
              </a:buClr>
              <a:buSzPct val="150000"/>
              <a:buFontTx/>
              <a:buNone/>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r>
              <a:rPr lang="en-US" altLang="en-US" sz="2000">
                <a:latin typeface="Arial" pitchFamily="34" charset="0"/>
                <a:ea typeface="Adobe Heiti Std R"/>
              </a:rPr>
              <a:t>JDBC helps us to use DCL, DDL, DML and DQL languages of SQL to operate on RDBMS</a:t>
            </a:r>
          </a:p>
          <a:p>
            <a:pPr marL="3175" lvl="1" indent="0" eaLnBrk="1" latinLnBrk="1" hangingPunct="1">
              <a:spcBef>
                <a:spcPct val="20000"/>
              </a:spcBef>
              <a:buClr>
                <a:srgbClr val="CC0099"/>
              </a:buClr>
              <a:buSzPct val="150000"/>
              <a:buFontTx/>
              <a:buNone/>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r>
              <a:rPr lang="en-US" altLang="en-US" sz="2000">
                <a:latin typeface="Arial" pitchFamily="34" charset="0"/>
                <a:ea typeface="Adobe Heiti Std R"/>
              </a:rPr>
              <a:t>JDBC is not meant for a particular RDBMS. It is Database independent</a:t>
            </a:r>
          </a:p>
          <a:p>
            <a:pPr marL="3175" lvl="1" indent="0" eaLnBrk="1" latinLnBrk="1" hangingPunct="1">
              <a:spcBef>
                <a:spcPct val="20000"/>
              </a:spcBef>
              <a:buClr>
                <a:srgbClr val="CC0099"/>
              </a:buClr>
              <a:buSzPct val="150000"/>
              <a:buFontTx/>
              <a:buNone/>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592" name="Rectangle 1048591"/>
          <p:cNvSpPr/>
          <p:nvPr/>
        </p:nvSpPr>
        <p:spPr>
          <a:xfrm>
            <a:off x="762000" y="1022350"/>
            <a:ext cx="8380412" cy="428625"/>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latin typeface="Arial" pitchFamily="34" charset="0"/>
                <a:ea typeface="Adobe Gothic Std B"/>
              </a:rPr>
              <a:t>JDBC</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3" name="Rectangle 1048862"/>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864" name="Rectangle 1048863"/>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Retrieving file from Oracle database</a:t>
            </a:r>
          </a:p>
        </p:txBody>
      </p:sp>
      <p:sp>
        <p:nvSpPr>
          <p:cNvPr id="1048865" name="Rectangle 1048864"/>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866" name="Rectangle 1048865"/>
          <p:cNvSpPr/>
          <p:nvPr/>
        </p:nvSpPr>
        <p:spPr>
          <a:xfrm>
            <a:off x="366712" y="685800"/>
            <a:ext cx="8382000" cy="52625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sz="1600"/>
              <a:t>The getClob() method of PreparedStatement is used to get file information from the database.</a:t>
            </a:r>
          </a:p>
          <a:p>
            <a:pPr lvl="0" eaLnBrk="1" latinLnBrk="1" hangingPunct="1"/>
            <a:endParaRPr lang="en-US" altLang="en-US" sz="1600"/>
          </a:p>
          <a:p>
            <a:pPr lvl="0" eaLnBrk="1" latinLnBrk="1" hangingPunct="1"/>
            <a:endParaRPr lang="en-US" altLang="en-US" sz="1600"/>
          </a:p>
          <a:p>
            <a:pPr lvl="0" eaLnBrk="1" latinLnBrk="1" hangingPunct="1"/>
            <a:r>
              <a:rPr lang="en-US" altLang="en-US" sz="1600"/>
              <a:t>// Code snippet</a:t>
            </a:r>
          </a:p>
          <a:p>
            <a:pPr lvl="0" eaLnBrk="1" latinLnBrk="1" hangingPunct="1"/>
            <a:r>
              <a:rPr lang="en-IN" altLang="en-US" sz="1600"/>
              <a:t>PreparedStatement ps=con.prepareStatement("select * from filetable");  </a:t>
            </a:r>
          </a:p>
          <a:p>
            <a:pPr lvl="0" eaLnBrk="1" latinLnBrk="1" hangingPunct="1"/>
            <a:r>
              <a:rPr lang="en-IN" altLang="en-US" sz="1600"/>
              <a:t>ResultSet rs=ps.executeQuery();  </a:t>
            </a:r>
          </a:p>
          <a:p>
            <a:pPr lvl="0" eaLnBrk="1" latinLnBrk="1" hangingPunct="1"/>
            <a:r>
              <a:rPr lang="en-IN" altLang="en-US" sz="1600"/>
              <a:t>rs.next();//now on 1st row  </a:t>
            </a:r>
          </a:p>
          <a:p>
            <a:pPr lvl="0" eaLnBrk="1" latinLnBrk="1" hangingPunct="1"/>
            <a:r>
              <a:rPr lang="en-IN" altLang="en-US" sz="1600"/>
              <a:t>              </a:t>
            </a:r>
          </a:p>
          <a:p>
            <a:pPr lvl="0" eaLnBrk="1" latinLnBrk="1" hangingPunct="1"/>
            <a:r>
              <a:rPr lang="en-IN" altLang="en-US" sz="1600"/>
              <a:t>Clob c=rs.getClob(2);  </a:t>
            </a:r>
          </a:p>
          <a:p>
            <a:pPr lvl="0" eaLnBrk="1" latinLnBrk="1" hangingPunct="1"/>
            <a:r>
              <a:rPr lang="en-IN" altLang="en-US" sz="1600"/>
              <a:t>Reader r=c.getCharacterStream();              </a:t>
            </a:r>
          </a:p>
          <a:p>
            <a:pPr lvl="0" eaLnBrk="1" latinLnBrk="1" hangingPunct="1"/>
            <a:r>
              <a:rPr lang="en-IN" altLang="en-US" sz="1600"/>
              <a:t>              </a:t>
            </a:r>
          </a:p>
          <a:p>
            <a:pPr lvl="0" eaLnBrk="1" latinLnBrk="1" hangingPunct="1"/>
            <a:r>
              <a:rPr lang="en-IN" altLang="en-US" sz="1600"/>
              <a:t>FileWriter fw=</a:t>
            </a:r>
            <a:r>
              <a:rPr lang="en-IN" altLang="en-US" sz="1600" b="1"/>
              <a:t>new</a:t>
            </a:r>
            <a:r>
              <a:rPr lang="en-IN" altLang="en-US" sz="1600"/>
              <a:t> FileWriter("d:\\retrivefile.txt");  </a:t>
            </a:r>
          </a:p>
          <a:p>
            <a:pPr lvl="0" eaLnBrk="1" latinLnBrk="1" hangingPunct="1"/>
            <a:r>
              <a:rPr lang="en-IN" altLang="en-US" sz="1600"/>
              <a:t>              </a:t>
            </a:r>
          </a:p>
          <a:p>
            <a:pPr lvl="0" eaLnBrk="1" latinLnBrk="1" hangingPunct="1"/>
            <a:r>
              <a:rPr lang="en-IN" altLang="en-US" sz="1600" b="1"/>
              <a:t>int</a:t>
            </a:r>
            <a:r>
              <a:rPr lang="en-IN" altLang="en-US" sz="1600"/>
              <a:t> i;  </a:t>
            </a:r>
          </a:p>
          <a:p>
            <a:pPr lvl="0" eaLnBrk="1" latinLnBrk="1" hangingPunct="1"/>
            <a:r>
              <a:rPr lang="en-IN" altLang="en-US" sz="1600" b="1"/>
              <a:t>while</a:t>
            </a:r>
            <a:r>
              <a:rPr lang="en-IN" altLang="en-US" sz="1600"/>
              <a:t>((i=r.read())!=-1)  </a:t>
            </a:r>
          </a:p>
          <a:p>
            <a:pPr lvl="0" eaLnBrk="1" latinLnBrk="1" hangingPunct="1"/>
            <a:r>
              <a:rPr lang="en-IN" altLang="en-US" sz="1600"/>
              <a:t>fw.write((</a:t>
            </a:r>
            <a:r>
              <a:rPr lang="en-IN" altLang="en-US" sz="1600" b="1"/>
              <a:t>char</a:t>
            </a:r>
            <a:r>
              <a:rPr lang="en-US" altLang="en-US" sz="1600"/>
              <a:t>)i);  </a:t>
            </a:r>
          </a:p>
          <a:p>
            <a:pPr lvl="0" eaLnBrk="1" latinLnBrk="1" hangingPunct="1"/>
            <a:r>
              <a:rPr lang="en-US" altLang="en-US" sz="1600"/>
              <a:t>              </a:t>
            </a:r>
          </a:p>
          <a:p>
            <a:pPr lvl="0" eaLnBrk="1" latinLnBrk="1" hangingPunct="1"/>
            <a:r>
              <a:rPr lang="en-US" altLang="en-US" sz="1600"/>
              <a:t>fw.close();  </a:t>
            </a:r>
          </a:p>
          <a:p>
            <a:pPr lvl="0" eaLnBrk="1" latinLnBrk="1" hangingPunct="1"/>
            <a:r>
              <a:rPr lang="en-US" altLang="en-US" sz="1600"/>
              <a:t>con.close();  </a:t>
            </a:r>
          </a:p>
          <a:p>
            <a:pPr lvl="0" eaLnBrk="1" latinLnBrk="1" hangingPunct="1"/>
            <a:endParaRPr lang="en-US" altLang="en-US" sz="1600"/>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0" name="Rectangle 1048869"/>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871" name="Rectangle 1048870"/>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Transaction management in  JDBC</a:t>
            </a:r>
          </a:p>
        </p:txBody>
      </p:sp>
      <p:sp>
        <p:nvSpPr>
          <p:cNvPr id="1048872" name="Rectangle 1048871"/>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873" name="Rectangle 1048872"/>
          <p:cNvSpPr/>
          <p:nvPr/>
        </p:nvSpPr>
        <p:spPr>
          <a:xfrm>
            <a:off x="366712" y="685800"/>
            <a:ext cx="8382000" cy="5354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sz="1600"/>
              <a:t>A database </a:t>
            </a:r>
            <a:r>
              <a:rPr lang="en-US" altLang="en-US" sz="1600" b="1"/>
              <a:t>transaction</a:t>
            </a:r>
            <a:r>
              <a:rPr lang="en-US" altLang="en-US" sz="1600"/>
              <a:t> is a sequence of actions that are treated as a single unit of work. These actions should either complete entirely or take no effect at all. </a:t>
            </a:r>
            <a:r>
              <a:rPr lang="en-US" altLang="en-US" sz="1600" b="1"/>
              <a:t>Transaction management</a:t>
            </a:r>
            <a:r>
              <a:rPr lang="en-US" altLang="en-US" sz="1600"/>
              <a:t> is an important part of RDBMS-oriented enterprise application to ensure data integrity and consistency.</a:t>
            </a:r>
          </a:p>
          <a:p>
            <a:pPr lvl="0" eaLnBrk="1" latinLnBrk="1" hangingPunct="1"/>
            <a:endParaRPr lang="en-US" altLang="en-US" sz="1600"/>
          </a:p>
          <a:p>
            <a:pPr lvl="0" eaLnBrk="1" latinLnBrk="1" hangingPunct="1"/>
            <a:r>
              <a:rPr lang="en-US" altLang="en-US" sz="1600"/>
              <a:t>Transaction represents </a:t>
            </a:r>
            <a:r>
              <a:rPr lang="en-US" altLang="en-US" sz="1600" b="1"/>
              <a:t>a single unit of work</a:t>
            </a:r>
            <a:r>
              <a:rPr lang="en-US" altLang="en-US" sz="1600"/>
              <a:t>.</a:t>
            </a:r>
          </a:p>
          <a:p>
            <a:pPr lvl="0" eaLnBrk="1" latinLnBrk="1" hangingPunct="1"/>
            <a:r>
              <a:rPr lang="en-US" altLang="en-US" sz="1600"/>
              <a:t>The ACID properties describes the transaction management well. ACID stands for Atomicity, Consistency, isolation and durability.</a:t>
            </a:r>
          </a:p>
          <a:p>
            <a:pPr lvl="0" eaLnBrk="1" latinLnBrk="1" hangingPunct="1"/>
            <a:endParaRPr lang="en-US" altLang="en-US" sz="1600"/>
          </a:p>
          <a:p>
            <a:pPr lvl="0" eaLnBrk="1" latinLnBrk="1" hangingPunct="1"/>
            <a:r>
              <a:rPr lang="en-US" altLang="en-US" sz="1600" b="1"/>
              <a:t>Atomicity</a:t>
            </a:r>
            <a:r>
              <a:rPr lang="en-US" altLang="en-US" sz="1600"/>
              <a:t> means either all successful or none.</a:t>
            </a:r>
          </a:p>
          <a:p>
            <a:pPr lvl="0" eaLnBrk="1" latinLnBrk="1" hangingPunct="1"/>
            <a:r>
              <a:rPr lang="en-US" altLang="en-US" sz="1600" b="1"/>
              <a:t>Consistency</a:t>
            </a:r>
            <a:r>
              <a:rPr lang="en-US" altLang="en-US" sz="1600"/>
              <a:t> ensures bringing the database from one consistent state to another consistent state.</a:t>
            </a:r>
          </a:p>
          <a:p>
            <a:pPr lvl="0" eaLnBrk="1" latinLnBrk="1" hangingPunct="1"/>
            <a:r>
              <a:rPr lang="en-US" altLang="en-US" sz="1600" b="1"/>
              <a:t>Isolation</a:t>
            </a:r>
            <a:r>
              <a:rPr lang="en-US" altLang="en-US" sz="1600"/>
              <a:t> ensures that transaction is isolated from other transaction.</a:t>
            </a:r>
          </a:p>
          <a:p>
            <a:pPr lvl="0" eaLnBrk="1" latinLnBrk="1" hangingPunct="1"/>
            <a:r>
              <a:rPr lang="en-US" altLang="en-US" sz="1600" b="1"/>
              <a:t>Durability</a:t>
            </a:r>
            <a:r>
              <a:rPr lang="en-US" altLang="en-US" sz="1600"/>
              <a:t> means once a transaction has been committed, it will remain so, even in the event of errors, power loss etc.</a:t>
            </a:r>
          </a:p>
          <a:p>
            <a:pPr lvl="0" eaLnBrk="1" latinLnBrk="1" hangingPunct="1"/>
            <a:endParaRPr lang="en-US" altLang="en-US" sz="1600"/>
          </a:p>
          <a:p>
            <a:pPr lvl="0" eaLnBrk="1" latinLnBrk="1" hangingPunct="1"/>
            <a:r>
              <a:rPr lang="en-US" altLang="en-US" sz="1600" b="1"/>
              <a:t>Advantage of Transaction Mangaement</a:t>
            </a:r>
          </a:p>
          <a:p>
            <a:pPr lvl="0" eaLnBrk="1" latinLnBrk="1" hangingPunct="1"/>
            <a:r>
              <a:rPr lang="en-US" altLang="en-US" sz="1600" b="1"/>
              <a:t>fast performance</a:t>
            </a:r>
            <a:r>
              <a:rPr lang="en-US" altLang="en-US" sz="1600"/>
              <a:t> It makes the performance fast because database is hit at the time of commit.</a:t>
            </a:r>
          </a:p>
          <a:p>
            <a:pPr lvl="0" eaLnBrk="1" latinLnBrk="1" hangingPunct="1"/>
            <a:endParaRPr lang="en-US" altLang="en-US" sz="1600"/>
          </a:p>
          <a:p>
            <a:pPr lvl="0" eaLnBrk="1" latinLnBrk="1" hangingPunct="1"/>
            <a:endParaRPr lang="en-US" altLang="en-US" sz="1600"/>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7" name="Rectangle 1048876"/>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878" name="Rectangle 1048877"/>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Transaction management in  JDBC</a:t>
            </a:r>
          </a:p>
        </p:txBody>
      </p:sp>
      <p:sp>
        <p:nvSpPr>
          <p:cNvPr id="1048879" name="Rectangle 1048878"/>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880" name="Rectangle 1048879"/>
          <p:cNvSpPr/>
          <p:nvPr/>
        </p:nvSpPr>
        <p:spPr>
          <a:xfrm>
            <a:off x="366712" y="685800"/>
            <a:ext cx="8382000" cy="5842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endParaRPr lang="en-US" altLang="en-US" sz="1600"/>
          </a:p>
        </p:txBody>
      </p:sp>
      <p:pic>
        <p:nvPicPr>
          <p:cNvPr id="2097152" name="Picture 2097151"/>
          <p:cNvPicPr>
            <a:picLocks/>
          </p:cNvPicPr>
          <p:nvPr/>
        </p:nvPicPr>
        <p:blipFill>
          <a:blip r:embed="rId4"/>
          <a:srcRect/>
          <a:stretch>
            <a:fillRect/>
          </a:stretch>
        </p:blipFill>
        <p:spPr>
          <a:xfrm>
            <a:off x="1066800" y="762000"/>
            <a:ext cx="7010400" cy="2400300"/>
          </a:xfrm>
          <a:prstGeom prst="rect">
            <a:avLst/>
          </a:prstGeom>
          <a:noFill/>
          <a:ln>
            <a:noFill/>
          </a:ln>
        </p:spPr>
      </p:pic>
      <p:graphicFrame>
        <p:nvGraphicFramePr>
          <p:cNvPr id="4194309" name="Table 4194308"/>
          <p:cNvGraphicFramePr>
            <a:graphicFrameLocks/>
          </p:cNvGraphicFramePr>
          <p:nvPr/>
        </p:nvGraphicFramePr>
        <p:xfrm>
          <a:off x="533400" y="4114800"/>
          <a:ext cx="8229600" cy="231775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00062">
                <a:tc>
                  <a:txBody>
                    <a:bodyPr/>
                    <a:lstStyle/>
                    <a:p>
                      <a:pPr lvl="0" algn="l" eaLnBrk="1" fontAlgn="t" latinLnBrk="1" hangingPunct="1"/>
                      <a:r>
                        <a:rPr lang="en-IN" altLang="en-US" sz="1400" b="0">
                          <a:solidFill>
                            <a:srgbClr val="000000"/>
                          </a:solidFill>
                          <a:latin typeface="Times New Roman" pitchFamily="18" charset="0"/>
                        </a:rPr>
                        <a:t>Method</a:t>
                      </a:r>
                    </a:p>
                  </a:txBody>
                  <a:tcPr marL="113642" marR="113642" marT="113615" marB="113615">
                    <a:lnL w="9525" cap="flat" cmpd="sng">
                      <a:solidFill>
                        <a:srgbClr val="2026C6">
                          <a:alpha val="100000"/>
                        </a:srgbClr>
                      </a:solidFill>
                      <a:prstDash val="solid"/>
                      <a:round/>
                    </a:lnL>
                    <a:lnR w="9525" cap="flat" cmpd="sng">
                      <a:solidFill>
                        <a:srgbClr val="2026C6">
                          <a:alpha val="100000"/>
                        </a:srgbClr>
                      </a:solidFill>
                      <a:prstDash val="solid"/>
                      <a:round/>
                    </a:lnR>
                    <a:lnT w="9525" cap="flat" cmpd="sng">
                      <a:solidFill>
                        <a:srgbClr val="2026C6">
                          <a:alpha val="100000"/>
                        </a:srgbClr>
                      </a:solidFill>
                      <a:prstDash val="solid"/>
                      <a:round/>
                    </a:lnT>
                    <a:lnB w="9525" cap="flat" cmpd="sng">
                      <a:solidFill>
                        <a:srgbClr val="C7CCBE">
                          <a:alpha val="100000"/>
                        </a:srgbClr>
                      </a:solidFill>
                      <a:prstDash val="solid"/>
                      <a:round/>
                    </a:lnB>
                    <a:solidFill>
                      <a:srgbClr val="C7CCBE"/>
                    </a:solidFill>
                  </a:tcPr>
                </a:tc>
                <a:tc>
                  <a:txBody>
                    <a:bodyPr/>
                    <a:lstStyle/>
                    <a:p>
                      <a:pPr lvl="0" algn="l" eaLnBrk="1" fontAlgn="t" latinLnBrk="1" hangingPunct="1"/>
                      <a:r>
                        <a:rPr lang="en-IN" altLang="en-US" sz="1400" b="0">
                          <a:solidFill>
                            <a:srgbClr val="000000"/>
                          </a:solidFill>
                          <a:latin typeface="Times New Roman" pitchFamily="18" charset="0"/>
                        </a:rPr>
                        <a:t>Description</a:t>
                      </a:r>
                    </a:p>
                  </a:txBody>
                  <a:tcPr marL="113642" marR="113642" marT="113615" marB="113615">
                    <a:lnL w="9525" cap="flat" cmpd="sng">
                      <a:solidFill>
                        <a:srgbClr val="2026C6">
                          <a:alpha val="100000"/>
                        </a:srgbClr>
                      </a:solidFill>
                      <a:prstDash val="solid"/>
                      <a:round/>
                    </a:lnL>
                    <a:lnR w="9525" cap="flat" cmpd="sng">
                      <a:solidFill>
                        <a:srgbClr val="2026C6">
                          <a:alpha val="100000"/>
                        </a:srgbClr>
                      </a:solidFill>
                      <a:prstDash val="solid"/>
                      <a:round/>
                    </a:lnR>
                    <a:lnT w="9525" cap="flat" cmpd="sng">
                      <a:solidFill>
                        <a:srgbClr val="2026C6">
                          <a:alpha val="100000"/>
                        </a:srgbClr>
                      </a:solidFill>
                      <a:prstDash val="solid"/>
                      <a:round/>
                    </a:lnT>
                    <a:lnB w="9525" cap="flat" cmpd="sng">
                      <a:solidFill>
                        <a:srgbClr val="C7CCBE">
                          <a:alpha val="100000"/>
                        </a:srgbClr>
                      </a:solidFill>
                      <a:prstDash val="solid"/>
                      <a:round/>
                    </a:lnB>
                    <a:solidFill>
                      <a:srgbClr val="C7CCBE"/>
                    </a:solidFill>
                  </a:tcPr>
                </a:tc>
                <a:extLst>
                  <a:ext uri="{0D108BD9-81ED-4DB2-BD59-A6C34878D82A}">
                    <a16:rowId xmlns:a16="http://schemas.microsoft.com/office/drawing/2014/main" val="10000"/>
                  </a:ext>
                </a:extLst>
              </a:tr>
              <a:tr h="969962">
                <a:tc>
                  <a:txBody>
                    <a:bodyPr/>
                    <a:lstStyle/>
                    <a:p>
                      <a:pPr lvl="0" algn="l" eaLnBrk="1" fontAlgn="t" latinLnBrk="1" hangingPunct="1"/>
                      <a:r>
                        <a:rPr lang="en-IN" altLang="en-US" sz="1400" b="0">
                          <a:solidFill>
                            <a:srgbClr val="000000"/>
                          </a:solidFill>
                          <a:latin typeface="Verdana" pitchFamily="34" charset="0"/>
                        </a:rPr>
                        <a:t>void setAutoCommit(boolean status)</a:t>
                      </a:r>
                    </a:p>
                  </a:txBody>
                  <a:tcPr marL="75762" marR="75762" marT="75744" marB="75744">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FFFFFF"/>
                    </a:solidFill>
                  </a:tcPr>
                </a:tc>
                <a:tc>
                  <a:txBody>
                    <a:bodyPr/>
                    <a:lstStyle/>
                    <a:p>
                      <a:pPr lvl="0" algn="l" eaLnBrk="1" fontAlgn="t" latinLnBrk="1" hangingPunct="1"/>
                      <a:r>
                        <a:rPr lang="en-US" altLang="en-US" sz="1400" b="0">
                          <a:solidFill>
                            <a:srgbClr val="000000"/>
                          </a:solidFill>
                          <a:latin typeface="Verdana" pitchFamily="34" charset="0"/>
                        </a:rPr>
                        <a:t>It is true bydefault means each transaction is committed bydefault.</a:t>
                      </a:r>
                    </a:p>
                  </a:txBody>
                  <a:tcPr marL="75762" marR="75762" marT="75744" marB="75744">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FFFFFF"/>
                    </a:solidFill>
                  </a:tcPr>
                </a:tc>
                <a:extLst>
                  <a:ext uri="{0D108BD9-81ED-4DB2-BD59-A6C34878D82A}">
                    <a16:rowId xmlns:a16="http://schemas.microsoft.com/office/drawing/2014/main" val="10001"/>
                  </a:ext>
                </a:extLst>
              </a:tr>
              <a:tr h="423862">
                <a:tc>
                  <a:txBody>
                    <a:bodyPr/>
                    <a:lstStyle/>
                    <a:p>
                      <a:pPr lvl="0" algn="l" eaLnBrk="1" fontAlgn="t" latinLnBrk="1" hangingPunct="1"/>
                      <a:r>
                        <a:rPr lang="en-IN" altLang="en-US" sz="1400" b="0">
                          <a:solidFill>
                            <a:srgbClr val="000000"/>
                          </a:solidFill>
                          <a:latin typeface="Verdana" pitchFamily="34" charset="0"/>
                        </a:rPr>
                        <a:t>void commit()</a:t>
                      </a:r>
                    </a:p>
                  </a:txBody>
                  <a:tcPr marL="75762" marR="75762" marT="75744" marB="75744">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EFF1EB"/>
                    </a:solidFill>
                  </a:tcPr>
                </a:tc>
                <a:tc>
                  <a:txBody>
                    <a:bodyPr/>
                    <a:lstStyle/>
                    <a:p>
                      <a:pPr lvl="0" algn="l" eaLnBrk="1" fontAlgn="t" latinLnBrk="1" hangingPunct="1"/>
                      <a:r>
                        <a:rPr lang="en-IN" altLang="en-US" sz="1400" b="0">
                          <a:solidFill>
                            <a:srgbClr val="000000"/>
                          </a:solidFill>
                          <a:latin typeface="Verdana" pitchFamily="34" charset="0"/>
                        </a:rPr>
                        <a:t>commits the transaction.</a:t>
                      </a:r>
                    </a:p>
                  </a:txBody>
                  <a:tcPr marL="75762" marR="75762" marT="75744" marB="75744">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EFF1EB"/>
                    </a:solidFill>
                  </a:tcPr>
                </a:tc>
                <a:extLst>
                  <a:ext uri="{0D108BD9-81ED-4DB2-BD59-A6C34878D82A}">
                    <a16:rowId xmlns:a16="http://schemas.microsoft.com/office/drawing/2014/main" val="10002"/>
                  </a:ext>
                </a:extLst>
              </a:tr>
              <a:tr h="423862">
                <a:tc>
                  <a:txBody>
                    <a:bodyPr/>
                    <a:lstStyle/>
                    <a:p>
                      <a:pPr lvl="0" algn="l" eaLnBrk="1" fontAlgn="t" latinLnBrk="1" hangingPunct="1"/>
                      <a:r>
                        <a:rPr lang="en-IN" altLang="en-US" sz="1400" b="0">
                          <a:solidFill>
                            <a:srgbClr val="000000"/>
                          </a:solidFill>
                          <a:latin typeface="Verdana" pitchFamily="34" charset="0"/>
                        </a:rPr>
                        <a:t>void rollback()</a:t>
                      </a:r>
                    </a:p>
                  </a:txBody>
                  <a:tcPr marL="75762" marR="75762" marT="75744" marB="75744">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FFFFFF"/>
                    </a:solidFill>
                  </a:tcPr>
                </a:tc>
                <a:tc>
                  <a:txBody>
                    <a:bodyPr/>
                    <a:lstStyle/>
                    <a:p>
                      <a:pPr lvl="0" algn="l" eaLnBrk="1" fontAlgn="t" latinLnBrk="1" hangingPunct="1"/>
                      <a:r>
                        <a:rPr lang="en-IN" altLang="en-US" sz="1400" b="0">
                          <a:solidFill>
                            <a:srgbClr val="000000"/>
                          </a:solidFill>
                          <a:latin typeface="Verdana" pitchFamily="34" charset="0"/>
                        </a:rPr>
                        <a:t>cancels the transaction.</a:t>
                      </a:r>
                    </a:p>
                  </a:txBody>
                  <a:tcPr marL="75762" marR="75762" marT="75744" marB="75744">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FFFFFF"/>
                    </a:solidFill>
                  </a:tcPr>
                </a:tc>
                <a:extLst>
                  <a:ext uri="{0D108BD9-81ED-4DB2-BD59-A6C34878D82A}">
                    <a16:rowId xmlns:a16="http://schemas.microsoft.com/office/drawing/2014/main" val="10003"/>
                  </a:ext>
                </a:extLst>
              </a:tr>
            </a:tbl>
          </a:graphicData>
        </a:graphic>
      </p:graphicFrame>
      <p:sp>
        <p:nvSpPr>
          <p:cNvPr id="1048900" name="Rectangle 1048899"/>
          <p:cNvSpPr/>
          <p:nvPr/>
        </p:nvSpPr>
        <p:spPr>
          <a:xfrm>
            <a:off x="609600" y="3756025"/>
            <a:ext cx="8139112" cy="260350"/>
          </a:xfrm>
          <a:prstGeom prst="rect">
            <a:avLst/>
          </a:prstGeom>
          <a:solidFill>
            <a:srgbClr val="FFFFFF"/>
          </a:solidFill>
          <a:ln>
            <a:noFill/>
          </a:ln>
        </p:spPr>
        <p:txBody>
          <a:bodyPr vert="horz" lIns="91440" tIns="45720" rIns="91440" bIns="45720" anchor="ctr">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sz="1100">
                <a:solidFill>
                  <a:srgbClr val="000000"/>
                </a:solidFill>
                <a:latin typeface="Verdana" pitchFamily="34" charset="0"/>
              </a:rPr>
              <a:t>In JDBC, </a:t>
            </a:r>
            <a:r>
              <a:rPr lang="en-US" altLang="en-US" sz="1100" b="1">
                <a:solidFill>
                  <a:srgbClr val="000000"/>
                </a:solidFill>
                <a:latin typeface="Verdana" pitchFamily="34" charset="0"/>
              </a:rPr>
              <a:t>Connection interface</a:t>
            </a:r>
            <a:r>
              <a:rPr lang="en-US" altLang="en-US" sz="1100">
                <a:solidFill>
                  <a:srgbClr val="000000"/>
                </a:solidFill>
                <a:latin typeface="Verdana" pitchFamily="34" charset="0"/>
              </a:rPr>
              <a:t> provides methods to manage transaction.</a:t>
            </a:r>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4" name="Rectangle 1048903"/>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905" name="Rectangle 1048904"/>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Batch processing in  JDBC</a:t>
            </a:r>
          </a:p>
        </p:txBody>
      </p:sp>
      <p:sp>
        <p:nvSpPr>
          <p:cNvPr id="1048906" name="Rectangle 1048905"/>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907" name="Rectangle 1048906"/>
          <p:cNvSpPr/>
          <p:nvPr/>
        </p:nvSpPr>
        <p:spPr>
          <a:xfrm>
            <a:off x="366712" y="685800"/>
            <a:ext cx="8382000" cy="35401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sz="1600"/>
              <a:t>Instead of executing a single query, we can execute a batch (group) of queries. It makes the performance fast.</a:t>
            </a:r>
          </a:p>
          <a:p>
            <a:pPr lvl="0" eaLnBrk="1" latinLnBrk="1" hangingPunct="1"/>
            <a:endParaRPr lang="en-US" altLang="en-US" sz="1600"/>
          </a:p>
          <a:p>
            <a:pPr lvl="0" eaLnBrk="1" latinLnBrk="1" hangingPunct="1"/>
            <a:r>
              <a:rPr lang="en-US" altLang="en-US" sz="1600"/>
              <a:t>The java.sql.Statement and java.sql.PreparedStatement interfaces provide methods for batch processing.</a:t>
            </a:r>
          </a:p>
          <a:p>
            <a:pPr lvl="0" eaLnBrk="1" latinLnBrk="1" hangingPunct="1"/>
            <a:endParaRPr lang="en-US" altLang="en-US" sz="1600" b="1"/>
          </a:p>
          <a:p>
            <a:pPr lvl="0" eaLnBrk="1" latinLnBrk="1" hangingPunct="1"/>
            <a:r>
              <a:rPr lang="en-US" altLang="en-US" sz="1600" b="1"/>
              <a:t>Advantage of Batch Processing</a:t>
            </a:r>
          </a:p>
          <a:p>
            <a:pPr lvl="0" eaLnBrk="1" latinLnBrk="1" hangingPunct="1"/>
            <a:r>
              <a:rPr lang="en-US" altLang="en-US" sz="1600"/>
              <a:t>Fast Performance</a:t>
            </a:r>
          </a:p>
          <a:p>
            <a:pPr lvl="0" eaLnBrk="1" latinLnBrk="1" hangingPunct="1"/>
            <a:endParaRPr lang="en-US" altLang="en-US" sz="1600"/>
          </a:p>
          <a:p>
            <a:pPr lvl="0" eaLnBrk="1" latinLnBrk="1" hangingPunct="1"/>
            <a:r>
              <a:rPr lang="en-US" altLang="en-US" sz="1600"/>
              <a:t>Methods of Statement interface</a:t>
            </a:r>
          </a:p>
          <a:p>
            <a:pPr lvl="0" eaLnBrk="1" latinLnBrk="1" hangingPunct="1"/>
            <a:r>
              <a:rPr lang="en-US" altLang="en-US" sz="1600"/>
              <a:t>The required methods for batch processing are given below:</a:t>
            </a:r>
          </a:p>
          <a:p>
            <a:pPr lvl="0" eaLnBrk="1" latinLnBrk="1" hangingPunct="1"/>
            <a:endParaRPr lang="en-US" altLang="en-US" sz="1600"/>
          </a:p>
          <a:p>
            <a:pPr lvl="0" eaLnBrk="1" latinLnBrk="1" hangingPunct="1"/>
            <a:endParaRPr lang="en-US" altLang="en-US" sz="1600"/>
          </a:p>
          <a:p>
            <a:pPr lvl="0" eaLnBrk="1" latinLnBrk="1" hangingPunct="1"/>
            <a:endParaRPr lang="en-US" altLang="en-US" sz="1600"/>
          </a:p>
        </p:txBody>
      </p:sp>
      <p:graphicFrame>
        <p:nvGraphicFramePr>
          <p:cNvPr id="4194310" name="Table 4194309"/>
          <p:cNvGraphicFramePr>
            <a:graphicFrameLocks/>
          </p:cNvGraphicFramePr>
          <p:nvPr/>
        </p:nvGraphicFramePr>
        <p:xfrm>
          <a:off x="519112" y="3735387"/>
          <a:ext cx="8229600" cy="134937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00062">
                <a:tc>
                  <a:txBody>
                    <a:bodyPr/>
                    <a:lstStyle/>
                    <a:p>
                      <a:pPr lvl="0" algn="l" eaLnBrk="1" fontAlgn="t" latinLnBrk="1" hangingPunct="1"/>
                      <a:r>
                        <a:rPr lang="en-IN" altLang="en-US" sz="1400" b="0">
                          <a:solidFill>
                            <a:srgbClr val="000000"/>
                          </a:solidFill>
                          <a:latin typeface="Times New Roman" pitchFamily="18" charset="0"/>
                        </a:rPr>
                        <a:t>Method</a:t>
                      </a:r>
                    </a:p>
                  </a:txBody>
                  <a:tcPr marL="113642" marR="113642" marT="113711" marB="113711">
                    <a:lnL w="9525" cap="flat" cmpd="sng">
                      <a:solidFill>
                        <a:srgbClr val="B05050">
                          <a:alpha val="100000"/>
                        </a:srgbClr>
                      </a:solidFill>
                      <a:prstDash val="solid"/>
                      <a:round/>
                    </a:lnL>
                    <a:lnR w="9525" cap="flat" cmpd="sng">
                      <a:solidFill>
                        <a:srgbClr val="B05050">
                          <a:alpha val="100000"/>
                        </a:srgbClr>
                      </a:solidFill>
                      <a:prstDash val="solid"/>
                      <a:round/>
                    </a:lnR>
                    <a:lnT w="9525" cap="flat" cmpd="sng">
                      <a:solidFill>
                        <a:srgbClr val="B05050">
                          <a:alpha val="100000"/>
                        </a:srgbClr>
                      </a:solidFill>
                      <a:prstDash val="solid"/>
                      <a:round/>
                    </a:lnT>
                    <a:lnB w="9525" cap="flat" cmpd="sng">
                      <a:solidFill>
                        <a:srgbClr val="C7CCBE">
                          <a:alpha val="100000"/>
                        </a:srgbClr>
                      </a:solidFill>
                      <a:prstDash val="solid"/>
                      <a:round/>
                    </a:lnB>
                    <a:solidFill>
                      <a:srgbClr val="C7CCBE"/>
                    </a:solidFill>
                  </a:tcPr>
                </a:tc>
                <a:tc>
                  <a:txBody>
                    <a:bodyPr/>
                    <a:lstStyle/>
                    <a:p>
                      <a:pPr lvl="0" algn="l" eaLnBrk="1" fontAlgn="t" latinLnBrk="1" hangingPunct="1"/>
                      <a:r>
                        <a:rPr lang="en-IN" altLang="en-US" sz="1400" b="0">
                          <a:solidFill>
                            <a:srgbClr val="000000"/>
                          </a:solidFill>
                          <a:latin typeface="Times New Roman" pitchFamily="18" charset="0"/>
                        </a:rPr>
                        <a:t>Description</a:t>
                      </a:r>
                    </a:p>
                  </a:txBody>
                  <a:tcPr marL="113642" marR="113642" marT="113711" marB="113711">
                    <a:lnL w="9525" cap="flat" cmpd="sng">
                      <a:solidFill>
                        <a:srgbClr val="B05050">
                          <a:alpha val="100000"/>
                        </a:srgbClr>
                      </a:solidFill>
                      <a:prstDash val="solid"/>
                      <a:round/>
                    </a:lnL>
                    <a:lnR w="9525" cap="flat" cmpd="sng">
                      <a:solidFill>
                        <a:srgbClr val="B05050">
                          <a:alpha val="100000"/>
                        </a:srgbClr>
                      </a:solidFill>
                      <a:prstDash val="solid"/>
                      <a:round/>
                    </a:lnR>
                    <a:lnT w="9525" cap="flat" cmpd="sng">
                      <a:solidFill>
                        <a:srgbClr val="B05050">
                          <a:alpha val="100000"/>
                        </a:srgbClr>
                      </a:solidFill>
                      <a:prstDash val="solid"/>
                      <a:round/>
                    </a:lnT>
                    <a:lnB w="9525" cap="flat" cmpd="sng">
                      <a:solidFill>
                        <a:srgbClr val="C7CCBE">
                          <a:alpha val="100000"/>
                        </a:srgbClr>
                      </a:solidFill>
                      <a:prstDash val="solid"/>
                      <a:round/>
                    </a:lnB>
                    <a:solidFill>
                      <a:srgbClr val="C7CCBE"/>
                    </a:solidFill>
                  </a:tcPr>
                </a:tc>
                <a:extLst>
                  <a:ext uri="{0D108BD9-81ED-4DB2-BD59-A6C34878D82A}">
                    <a16:rowId xmlns:a16="http://schemas.microsoft.com/office/drawing/2014/main" val="10000"/>
                  </a:ext>
                </a:extLst>
              </a:tr>
              <a:tr h="425450">
                <a:tc>
                  <a:txBody>
                    <a:bodyPr/>
                    <a:lstStyle/>
                    <a:p>
                      <a:pPr lvl="0" algn="l" eaLnBrk="1" fontAlgn="t" latinLnBrk="1" hangingPunct="1"/>
                      <a:r>
                        <a:rPr lang="en-IN" altLang="en-US" sz="1400" b="0">
                          <a:solidFill>
                            <a:srgbClr val="000000"/>
                          </a:solidFill>
                          <a:latin typeface="Verdana" pitchFamily="34" charset="0"/>
                        </a:rPr>
                        <a:t>void addBatch(String query)</a:t>
                      </a:r>
                    </a:p>
                  </a:txBody>
                  <a:tcPr marL="75762" marR="75762" marT="75808" marB="75808">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FFFFFF"/>
                    </a:solidFill>
                  </a:tcPr>
                </a:tc>
                <a:tc>
                  <a:txBody>
                    <a:bodyPr/>
                    <a:lstStyle/>
                    <a:p>
                      <a:pPr lvl="0" algn="l" eaLnBrk="1" fontAlgn="t" latinLnBrk="1" hangingPunct="1"/>
                      <a:r>
                        <a:rPr lang="en-US" altLang="en-US" sz="1400" b="0">
                          <a:solidFill>
                            <a:srgbClr val="000000"/>
                          </a:solidFill>
                          <a:latin typeface="Verdana" pitchFamily="34" charset="0"/>
                        </a:rPr>
                        <a:t>It adds query into batch.</a:t>
                      </a:r>
                    </a:p>
                  </a:txBody>
                  <a:tcPr marL="75762" marR="75762" marT="75808" marB="75808">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FFFFFF"/>
                    </a:solidFill>
                  </a:tcPr>
                </a:tc>
                <a:extLst>
                  <a:ext uri="{0D108BD9-81ED-4DB2-BD59-A6C34878D82A}">
                    <a16:rowId xmlns:a16="http://schemas.microsoft.com/office/drawing/2014/main" val="10001"/>
                  </a:ext>
                </a:extLst>
              </a:tr>
              <a:tr h="423862">
                <a:tc>
                  <a:txBody>
                    <a:bodyPr/>
                    <a:lstStyle/>
                    <a:p>
                      <a:pPr lvl="0" algn="l" eaLnBrk="1" fontAlgn="t" latinLnBrk="1" hangingPunct="1"/>
                      <a:r>
                        <a:rPr lang="en-IN" altLang="en-US" sz="1400" b="0">
                          <a:solidFill>
                            <a:srgbClr val="000000"/>
                          </a:solidFill>
                          <a:latin typeface="Verdana" pitchFamily="34" charset="0"/>
                        </a:rPr>
                        <a:t>int[] executeBatch()</a:t>
                      </a:r>
                    </a:p>
                  </a:txBody>
                  <a:tcPr marL="75762" marR="75762" marT="75808" marB="75808">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EFF1EB"/>
                    </a:solidFill>
                  </a:tcPr>
                </a:tc>
                <a:tc>
                  <a:txBody>
                    <a:bodyPr/>
                    <a:lstStyle/>
                    <a:p>
                      <a:pPr lvl="0" algn="l" eaLnBrk="1" fontAlgn="t" latinLnBrk="1" hangingPunct="1"/>
                      <a:r>
                        <a:rPr lang="en-US" altLang="en-US" sz="1400" b="0">
                          <a:solidFill>
                            <a:srgbClr val="000000"/>
                          </a:solidFill>
                          <a:latin typeface="Verdana" pitchFamily="34" charset="0"/>
                        </a:rPr>
                        <a:t>It executes the batch of queries.</a:t>
                      </a:r>
                    </a:p>
                  </a:txBody>
                  <a:tcPr marL="75762" marR="75762" marT="75808" marB="75808">
                    <a:lnL w="9525" cap="flat" cmpd="sng">
                      <a:solidFill>
                        <a:srgbClr val="C7CCBE">
                          <a:alpha val="100000"/>
                        </a:srgbClr>
                      </a:solidFill>
                      <a:prstDash val="solid"/>
                      <a:round/>
                    </a:lnL>
                    <a:lnR w="9525" cap="flat" cmpd="sng">
                      <a:solidFill>
                        <a:srgbClr val="C7CCBE">
                          <a:alpha val="100000"/>
                        </a:srgbClr>
                      </a:solidFill>
                      <a:prstDash val="solid"/>
                      <a:round/>
                    </a:lnR>
                    <a:lnT w="9525" cap="flat" cmpd="sng">
                      <a:solidFill>
                        <a:srgbClr val="C7CCBE">
                          <a:alpha val="100000"/>
                        </a:srgbClr>
                      </a:solidFill>
                      <a:prstDash val="solid"/>
                      <a:round/>
                    </a:lnT>
                    <a:lnB w="9525" cap="flat" cmpd="sng">
                      <a:solidFill>
                        <a:srgbClr val="C7CCBE">
                          <a:alpha val="100000"/>
                        </a:srgbClr>
                      </a:solidFill>
                      <a:prstDash val="solid"/>
                      <a:round/>
                    </a:lnB>
                    <a:solidFill>
                      <a:srgbClr val="EFF1EB"/>
                    </a:solidFill>
                  </a:tcPr>
                </a:tc>
                <a:extLst>
                  <a:ext uri="{0D108BD9-81ED-4DB2-BD59-A6C34878D82A}">
                    <a16:rowId xmlns:a16="http://schemas.microsoft.com/office/drawing/2014/main" val="10002"/>
                  </a:ext>
                </a:extLst>
              </a:tr>
            </a:tbl>
          </a:graphicData>
        </a:graphic>
      </p:graphicFrame>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7" name="Rectangle 1048926"/>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928" name="Rectangle 1048927"/>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New features added in JDBC4.0</a:t>
            </a:r>
          </a:p>
        </p:txBody>
      </p:sp>
      <p:sp>
        <p:nvSpPr>
          <p:cNvPr id="1048929" name="Rectangle 1048928"/>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930" name="Rectangle 1048929"/>
          <p:cNvSpPr/>
          <p:nvPr/>
        </p:nvSpPr>
        <p:spPr>
          <a:xfrm>
            <a:off x="366712" y="685800"/>
            <a:ext cx="8382000" cy="2678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42900" lvl="0" indent="-342900" eaLnBrk="1" latinLnBrk="1" hangingPunct="1">
              <a:buChar char="•"/>
            </a:pPr>
            <a:r>
              <a:rPr lang="en-US" altLang="en-US" sz="2400"/>
              <a:t>Auto loading of JDBC driver class</a:t>
            </a:r>
          </a:p>
          <a:p>
            <a:pPr marL="342900" lvl="0" indent="-342900" eaLnBrk="1" latinLnBrk="1" hangingPunct="1">
              <a:buChar char="•"/>
            </a:pPr>
            <a:r>
              <a:rPr lang="en-US" altLang="en-US" sz="2400"/>
              <a:t>Connection management enhancements</a:t>
            </a:r>
          </a:p>
          <a:p>
            <a:pPr marL="342900" lvl="0" indent="-342900" eaLnBrk="1" latinLnBrk="1" hangingPunct="1">
              <a:buChar char="•"/>
            </a:pPr>
            <a:r>
              <a:rPr lang="en-US" altLang="en-US" sz="2400"/>
              <a:t>Support for ROWID in SQL.  ROWID is a pseudocolumn that defines a single row in a table</a:t>
            </a:r>
          </a:p>
          <a:p>
            <a:pPr marL="342900" lvl="0" indent="-342900" eaLnBrk="1" latinLnBrk="1" hangingPunct="1">
              <a:buChar char="•"/>
            </a:pPr>
            <a:r>
              <a:rPr lang="en-US" altLang="en-US" sz="2400"/>
              <a:t>Exception handling</a:t>
            </a:r>
          </a:p>
          <a:p>
            <a:pPr marL="342900" lvl="0" indent="-342900" eaLnBrk="1" latinLnBrk="1" hangingPunct="1">
              <a:buChar char="•"/>
            </a:pPr>
            <a:r>
              <a:rPr lang="en-US" altLang="en-US" sz="2400"/>
              <a:t>A new interface for SQLXML is added which is a mapping for theXML data type in SQL</a:t>
            </a: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4" name="Rectangle 1048933"/>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935" name="Rectangle 1048934"/>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8936" name="Rectangle 1048935"/>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937" name="Rectangle 1048936"/>
          <p:cNvSpPr/>
          <p:nvPr/>
        </p:nvSpPr>
        <p:spPr>
          <a:xfrm>
            <a:off x="366712" y="685800"/>
            <a:ext cx="8382000" cy="20621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1. RDBMS supports ACID property. Here ACID stands for </a:t>
            </a:r>
          </a:p>
          <a:p>
            <a:pPr lvl="0" eaLnBrk="1" latinLnBrk="1" hangingPunct="1"/>
            <a:endParaRPr lang="en-US" altLang="en-US" sz="1600"/>
          </a:p>
          <a:p>
            <a:pPr lvl="0" eaLnBrk="1" latinLnBrk="1" hangingPunct="1">
              <a:buFontTx/>
              <a:buAutoNum type="alphaLcPeriod"/>
            </a:pPr>
            <a:r>
              <a:rPr lang="en-US" altLang="en-US" sz="1600"/>
              <a:t>Autonomous, Complex, Independent and durability</a:t>
            </a:r>
          </a:p>
          <a:p>
            <a:pPr lvl="0" eaLnBrk="1" latinLnBrk="1" hangingPunct="1">
              <a:buFontTx/>
              <a:buAutoNum type="alphaLcPeriod"/>
            </a:pPr>
            <a:r>
              <a:rPr lang="en-US" altLang="en-US" sz="1600"/>
              <a:t>Atomicity, Consistency, Isolation and Durability</a:t>
            </a:r>
          </a:p>
          <a:p>
            <a:pPr lvl="0" eaLnBrk="1" latinLnBrk="1" hangingPunct="1">
              <a:buFontTx/>
              <a:buAutoNum type="alphaLcPeriod"/>
            </a:pPr>
            <a:r>
              <a:rPr lang="en-US" altLang="en-US" sz="1600"/>
              <a:t>Autonomous, Complete, Independent and Desirable</a:t>
            </a:r>
          </a:p>
          <a:p>
            <a:pPr lvl="0" eaLnBrk="1" latinLnBrk="1" hangingPunct="1">
              <a:buFontTx/>
              <a:buAutoNum type="alphaLcPeriod"/>
            </a:pPr>
            <a:r>
              <a:rPr lang="en-US" altLang="en-US" sz="1600"/>
              <a:t>Atomocity, Complete, Isolation and Disrable</a:t>
            </a:r>
          </a:p>
          <a:p>
            <a:pPr lvl="0" eaLnBrk="1" latinLnBrk="1" hangingPunct="1">
              <a:buFontTx/>
              <a:buAutoNum type="arabicPeriod"/>
            </a:pPr>
            <a:endParaRPr lang="en-US" altLang="en-US" sz="1600"/>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9" name="Content Placeholder 1048948"/>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b) Atomicity, Consistency, Isolation and Durability</a:t>
            </a:r>
          </a:p>
          <a:p>
            <a:pPr lvl="0">
              <a:spcBef>
                <a:spcPct val="0"/>
              </a:spcBef>
              <a:buNone/>
            </a:pPr>
            <a:endParaRPr lang="en-IN" altLang="en-US"/>
          </a:p>
        </p:txBody>
      </p:sp>
      <p:sp>
        <p:nvSpPr>
          <p:cNvPr id="1048948" name="Title 1048947"/>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0" name="Rectangle 1048949"/>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951" name="Rectangle 1048950"/>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8952" name="Rectangle 1048951"/>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953" name="Rectangle 1048952"/>
          <p:cNvSpPr/>
          <p:nvPr/>
        </p:nvSpPr>
        <p:spPr>
          <a:xfrm>
            <a:off x="366712" y="685800"/>
            <a:ext cx="8382000" cy="23082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buFontTx/>
              <a:buAutoNum type="arabicPeriod" startAt="2"/>
            </a:pPr>
            <a:r>
              <a:rPr lang="en-US" altLang="en-US" sz="1600"/>
              <a:t>Which packages contains JDBC classes</a:t>
            </a:r>
          </a:p>
          <a:p>
            <a:pPr lvl="0" eaLnBrk="1" latinLnBrk="1" hangingPunct="1">
              <a:buFontTx/>
              <a:buAutoNum type="alphaLcPeriod"/>
            </a:pPr>
            <a:r>
              <a:rPr lang="en-US" altLang="en-US" sz="1600"/>
              <a:t>java.jdbc and java.sql</a:t>
            </a:r>
          </a:p>
          <a:p>
            <a:pPr lvl="0" eaLnBrk="1" latinLnBrk="1" hangingPunct="1">
              <a:buFontTx/>
              <a:buAutoNum type="alphaLcPeriod"/>
            </a:pPr>
            <a:r>
              <a:rPr lang="en-US" altLang="en-US" sz="1600"/>
              <a:t>java.jdbc and javax.jdbc</a:t>
            </a:r>
          </a:p>
          <a:p>
            <a:pPr lvl="0" eaLnBrk="1" latinLnBrk="1" hangingPunct="1">
              <a:buFontTx/>
              <a:buAutoNum type="alphaLcPeriod"/>
            </a:pPr>
            <a:r>
              <a:rPr lang="en-US" altLang="en-US" sz="1600"/>
              <a:t>java.sql and javax.sql</a:t>
            </a:r>
          </a:p>
          <a:p>
            <a:pPr lvl="0" eaLnBrk="1" latinLnBrk="1" hangingPunct="1">
              <a:buFontTx/>
              <a:buAutoNum type="alphaLcPeriod"/>
            </a:pPr>
            <a:r>
              <a:rPr lang="en-US" altLang="en-US" sz="1600"/>
              <a:t>java.rdb and javax.rdb</a:t>
            </a:r>
          </a:p>
          <a:p>
            <a:pPr lvl="0" eaLnBrk="1" latinLnBrk="1" hangingPunct="1">
              <a:buFontTx/>
              <a:buAutoNum type="alphaLcPeriod"/>
            </a:pPr>
            <a:endParaRPr lang="en-US" altLang="en-US" sz="1600"/>
          </a:p>
          <a:p>
            <a:pPr lvl="0" eaLnBrk="1" latinLnBrk="1" hangingPunct="1"/>
            <a:endParaRPr lang="en-US" altLang="en-US" sz="1600"/>
          </a:p>
          <a:p>
            <a:pPr lvl="0" eaLnBrk="1" latinLnBrk="1" hangingPunct="1"/>
            <a:endParaRPr lang="en-US" altLang="en-US" sz="1600" b="1"/>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8" name="Content Placeholder 1048957"/>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c) java.sql and javax.sql</a:t>
            </a:r>
          </a:p>
        </p:txBody>
      </p:sp>
      <p:sp>
        <p:nvSpPr>
          <p:cNvPr id="1048957" name="Title 1048956"/>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9" name="Rectangle 1048958"/>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960" name="Rectangle 1048959"/>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8961" name="Rectangle 1048960"/>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962" name="Rectangle 1048961"/>
          <p:cNvSpPr/>
          <p:nvPr/>
        </p:nvSpPr>
        <p:spPr>
          <a:xfrm>
            <a:off x="366712" y="685800"/>
            <a:ext cx="8382000" cy="20621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3.   Which interface gives details about the table</a:t>
            </a:r>
          </a:p>
          <a:p>
            <a:pPr lvl="0" eaLnBrk="1" latinLnBrk="1" hangingPunct="1">
              <a:buFontTx/>
              <a:buAutoNum type="alphaLcPeriod"/>
            </a:pPr>
            <a:r>
              <a:rPr lang="en-US" altLang="en-US" sz="1600"/>
              <a:t>ResultSet</a:t>
            </a:r>
          </a:p>
          <a:p>
            <a:pPr lvl="0" eaLnBrk="1" latinLnBrk="1" hangingPunct="1">
              <a:buFontTx/>
              <a:buAutoNum type="alphaLcPeriod"/>
            </a:pPr>
            <a:r>
              <a:rPr lang="en-US" altLang="en-US" sz="1600"/>
              <a:t>ResultSetMetaData</a:t>
            </a:r>
          </a:p>
          <a:p>
            <a:pPr lvl="0" eaLnBrk="1" latinLnBrk="1" hangingPunct="1">
              <a:buFontTx/>
              <a:buAutoNum type="alphaLcPeriod"/>
            </a:pPr>
            <a:r>
              <a:rPr lang="en-US" altLang="en-US" sz="1600"/>
              <a:t>Statement</a:t>
            </a:r>
          </a:p>
          <a:p>
            <a:pPr lvl="0" eaLnBrk="1" latinLnBrk="1" hangingPunct="1">
              <a:buFontTx/>
              <a:buAutoNum type="alphaLcPeriod"/>
            </a:pPr>
            <a:r>
              <a:rPr lang="en-US" altLang="en-US" sz="1600"/>
              <a:t>PreparedStatement</a:t>
            </a:r>
          </a:p>
          <a:p>
            <a:pPr lvl="0" eaLnBrk="1" latinLnBrk="1" hangingPunct="1"/>
            <a:endParaRPr lang="en-US" altLang="en-US" sz="1600"/>
          </a:p>
          <a:p>
            <a:pPr lvl="0" eaLnBrk="1" latinLnBrk="1" hangingPunct="1"/>
            <a:endParaRPr lang="en-US" altLang="en-US" sz="1600" b="1"/>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1048592"/>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594" name="Rectangle 1048593"/>
          <p:cNvSpPr/>
          <p:nvPr/>
        </p:nvSpPr>
        <p:spPr>
          <a:xfrm>
            <a:off x="762000" y="560387"/>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latin typeface="Arial" pitchFamily="34" charset="0"/>
                <a:ea typeface="Adobe Gothic Std B"/>
              </a:rPr>
              <a:t>JDBC connectivity (contd)</a:t>
            </a:r>
          </a:p>
        </p:txBody>
      </p:sp>
      <p:sp>
        <p:nvSpPr>
          <p:cNvPr id="1048595" name="Rectangle 1048594"/>
          <p:cNvSpPr/>
          <p:nvPr/>
        </p:nvSpPr>
        <p:spPr>
          <a:xfrm>
            <a:off x="762000" y="1046162"/>
            <a:ext cx="7620000" cy="45545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285750" lvl="0" indent="-285750" eaLnBrk="1" latinLnBrk="1" hangingPunct="1">
              <a:buChar char="•"/>
            </a:pPr>
            <a:endParaRPr lang="en-US" altLang="en-US">
              <a:latin typeface="Calibri" pitchFamily="34" charset="0"/>
            </a:endParaRPr>
          </a:p>
          <a:p>
            <a:pPr marL="285750" lvl="0" indent="-285750" eaLnBrk="1" latinLnBrk="1" hangingPunct="1"/>
            <a:r>
              <a:rPr lang="en-US" altLang="en-US" sz="2000" b="1">
                <a:latin typeface="Calibri" pitchFamily="34" charset="0"/>
              </a:rPr>
              <a:t>Why Should We Use JDBC</a:t>
            </a:r>
          </a:p>
          <a:p>
            <a:pPr marL="285750" lvl="0" indent="-285750" eaLnBrk="1" latinLnBrk="1" hangingPunct="1">
              <a:buChar char="•"/>
            </a:pPr>
            <a:r>
              <a:rPr lang="en-US" altLang="en-US">
                <a:latin typeface="Calibri" pitchFamily="34" charset="0"/>
              </a:rPr>
              <a:t>Before JDBC, ODBC API was the database API to connect and execute the query with the database. But, ODBC API uses ODBC driver which is written in C language (i.e. platform dependent and unsecured). </a:t>
            </a:r>
          </a:p>
          <a:p>
            <a:pPr marL="285750" lvl="0" indent="-285750" eaLnBrk="1" latinLnBrk="1" hangingPunct="1">
              <a:buChar char="•"/>
            </a:pPr>
            <a:endParaRPr lang="en-US" altLang="en-US">
              <a:latin typeface="Calibri" pitchFamily="34" charset="0"/>
            </a:endParaRPr>
          </a:p>
          <a:p>
            <a:pPr marL="285750" lvl="0" indent="-285750" eaLnBrk="1" latinLnBrk="1" hangingPunct="1">
              <a:buChar char="•"/>
            </a:pPr>
            <a:r>
              <a:rPr lang="en-US" altLang="en-US">
                <a:latin typeface="Calibri" pitchFamily="34" charset="0"/>
              </a:rPr>
              <a:t>Java has defined its own </a:t>
            </a:r>
            <a:r>
              <a:rPr lang="en-US" altLang="en-US" b="1">
                <a:latin typeface="Calibri" pitchFamily="34" charset="0"/>
              </a:rPr>
              <a:t>API (JDBC API</a:t>
            </a:r>
            <a:r>
              <a:rPr lang="en-US" altLang="en-US">
                <a:latin typeface="Calibri" pitchFamily="34" charset="0"/>
              </a:rPr>
              <a:t>) using </a:t>
            </a:r>
            <a:r>
              <a:rPr lang="en-US" altLang="en-US" b="1">
                <a:latin typeface="Calibri" pitchFamily="34" charset="0"/>
              </a:rPr>
              <a:t>JDBC drivers </a:t>
            </a:r>
            <a:r>
              <a:rPr lang="en-US" altLang="en-US">
                <a:latin typeface="Calibri" pitchFamily="34" charset="0"/>
              </a:rPr>
              <a:t>(written in Java language). Hence JDBC achieves true platform independence.</a:t>
            </a:r>
          </a:p>
          <a:p>
            <a:pPr marL="285750" lvl="0" indent="-285750" eaLnBrk="1" latinLnBrk="1" hangingPunct="1">
              <a:buChar char="•"/>
            </a:pPr>
            <a:endParaRPr lang="en-US" altLang="en-US"/>
          </a:p>
          <a:p>
            <a:pPr marL="285750" lvl="0" indent="-285750" eaLnBrk="1" latinLnBrk="1" hangingPunct="1">
              <a:buChar char="•"/>
            </a:pPr>
            <a:r>
              <a:rPr lang="en-US" altLang="en-US"/>
              <a:t>The </a:t>
            </a:r>
            <a:r>
              <a:rPr lang="en-US" altLang="en-US" b="1"/>
              <a:t>JDBC API </a:t>
            </a:r>
            <a:r>
              <a:rPr lang="en-US" altLang="en-US"/>
              <a:t>supports communication between the Java application and the JDBC manager.</a:t>
            </a:r>
          </a:p>
          <a:p>
            <a:pPr marL="285750" lvl="0" indent="-285750" eaLnBrk="1" latinLnBrk="1" hangingPunct="1">
              <a:buChar char="•"/>
            </a:pPr>
            <a:endParaRPr lang="en-US" altLang="en-US"/>
          </a:p>
          <a:p>
            <a:pPr marL="285750" lvl="0" indent="-285750" eaLnBrk="1" latinLnBrk="1" hangingPunct="1">
              <a:buChar char="•"/>
            </a:pPr>
            <a:r>
              <a:rPr lang="en-US" altLang="en-US"/>
              <a:t>The </a:t>
            </a:r>
            <a:r>
              <a:rPr lang="en-US" altLang="en-US" b="1"/>
              <a:t>JDBC driver</a:t>
            </a:r>
            <a:r>
              <a:rPr lang="en-US" altLang="en-US"/>
              <a:t> supports communication between the JDBC manager and the database driver.</a:t>
            </a:r>
          </a:p>
          <a:p>
            <a:pPr marL="285750" lvl="0" indent="-285750" eaLnBrk="1" latinLnBrk="1" hangingPunct="1">
              <a:buChar char="•"/>
            </a:pPr>
            <a:endParaRPr lang="en-US" altLang="en-US">
              <a:latin typeface="Calibri" pitchFamily="34" charset="0"/>
            </a:endParaRPr>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7" name="Content Placeholder 1048966"/>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b)ResultSetMetaData</a:t>
            </a:r>
          </a:p>
        </p:txBody>
      </p:sp>
      <p:sp>
        <p:nvSpPr>
          <p:cNvPr id="1048966" name="Title 1048965"/>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8" name="Rectangle 1048967"/>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969" name="Rectangle 1048968"/>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8970" name="Rectangle 1048969"/>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971" name="Rectangle 1048970"/>
          <p:cNvSpPr/>
          <p:nvPr/>
        </p:nvSpPr>
        <p:spPr>
          <a:xfrm>
            <a:off x="366712" y="685800"/>
            <a:ext cx="8382000" cy="18161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4. Which interface is used to store and retrieve images </a:t>
            </a:r>
          </a:p>
          <a:p>
            <a:pPr lvl="0" eaLnBrk="1" latinLnBrk="1" hangingPunct="1">
              <a:buFontTx/>
              <a:buAutoNum type="alphaLcPeriod"/>
            </a:pPr>
            <a:r>
              <a:rPr lang="en-US" altLang="en-US" sz="1600"/>
              <a:t>Statements</a:t>
            </a:r>
          </a:p>
          <a:p>
            <a:pPr lvl="0" eaLnBrk="1" latinLnBrk="1" hangingPunct="1">
              <a:buFontTx/>
              <a:buAutoNum type="alphaLcPeriod"/>
            </a:pPr>
            <a:r>
              <a:rPr lang="en-US" altLang="en-US" sz="1600"/>
              <a:t>CallableStatements</a:t>
            </a:r>
          </a:p>
          <a:p>
            <a:pPr lvl="0" eaLnBrk="1" latinLnBrk="1" hangingPunct="1">
              <a:buFontTx/>
              <a:buAutoNum type="alphaLcPeriod"/>
            </a:pPr>
            <a:r>
              <a:rPr lang="en-US" altLang="en-US" sz="1600"/>
              <a:t>PreparedStatements</a:t>
            </a:r>
          </a:p>
          <a:p>
            <a:pPr lvl="0" eaLnBrk="1" latinLnBrk="1" hangingPunct="1">
              <a:buFontTx/>
              <a:buAutoNum type="alphaLcPeriod"/>
            </a:pPr>
            <a:r>
              <a:rPr lang="en-US" altLang="en-US" sz="1600"/>
              <a:t>Connections</a:t>
            </a:r>
          </a:p>
          <a:p>
            <a:pPr lvl="0" eaLnBrk="1" latinLnBrk="1" hangingPunct="1">
              <a:buFontTx/>
              <a:buAutoNum type="alphaLcPeriod"/>
            </a:pPr>
            <a:endParaRPr lang="en-US" altLang="en-US" sz="1600"/>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6" name="Content Placeholder 1048975"/>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c)PreparedStatements</a:t>
            </a:r>
          </a:p>
        </p:txBody>
      </p:sp>
      <p:sp>
        <p:nvSpPr>
          <p:cNvPr id="1048975" name="Title 1048974"/>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7" name="Rectangle 1048976"/>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978" name="Rectangle 1048977"/>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8979" name="Rectangle 1048978"/>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980" name="Rectangle 1048979"/>
          <p:cNvSpPr/>
          <p:nvPr/>
        </p:nvSpPr>
        <p:spPr>
          <a:xfrm>
            <a:off x="366712" y="685800"/>
            <a:ext cx="8382000" cy="20621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5. Absolute method in ResultSet performs</a:t>
            </a:r>
          </a:p>
          <a:p>
            <a:pPr lvl="0" eaLnBrk="1" latinLnBrk="1" hangingPunct="1">
              <a:buFontTx/>
              <a:buAutoNum type="alphaLcPeriod"/>
            </a:pPr>
            <a:r>
              <a:rPr lang="en-US" altLang="en-US" sz="1600"/>
              <a:t>Moves the cursor to a row which matches with the value passed</a:t>
            </a:r>
          </a:p>
          <a:p>
            <a:pPr lvl="0" eaLnBrk="1" latinLnBrk="1" hangingPunct="1">
              <a:buFontTx/>
              <a:buAutoNum type="alphaLcPeriod"/>
            </a:pPr>
            <a:r>
              <a:rPr lang="en-US" altLang="en-US" sz="1600"/>
              <a:t>Moves the cursor to a row to the record of  given index</a:t>
            </a:r>
          </a:p>
          <a:p>
            <a:pPr lvl="0" eaLnBrk="1" latinLnBrk="1" hangingPunct="1">
              <a:buFontTx/>
              <a:buAutoNum type="alphaLcPeriod"/>
            </a:pPr>
            <a:r>
              <a:rPr lang="en-US" altLang="en-US" sz="1600"/>
              <a:t>Returns the value of a given attribute</a:t>
            </a:r>
          </a:p>
          <a:p>
            <a:pPr lvl="0" eaLnBrk="1" latinLnBrk="1" hangingPunct="1">
              <a:buFontTx/>
              <a:buAutoNum type="alphaLcPeriod"/>
            </a:pPr>
            <a:r>
              <a:rPr lang="en-US" altLang="en-US" sz="1600"/>
              <a:t>Returns size of the given table</a:t>
            </a:r>
          </a:p>
          <a:p>
            <a:pPr lvl="0" eaLnBrk="1" latinLnBrk="1" hangingPunct="1">
              <a:buFontTx/>
              <a:buAutoNum type="alphaLcPeriod"/>
            </a:pPr>
            <a:endParaRPr lang="en-US" altLang="en-US" sz="1600"/>
          </a:p>
          <a:p>
            <a:pPr lvl="0" eaLnBrk="1" latinLnBrk="1" hangingPunct="1">
              <a:buFontTx/>
              <a:buAutoNum type="alphaLcPeriod"/>
            </a:pPr>
            <a:endParaRPr lang="en-US" altLang="en-US" sz="1600"/>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5" name="Content Placeholder 1048984"/>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b) Moves the cursor to a row to the record of  given index</a:t>
            </a:r>
          </a:p>
          <a:p>
            <a:pPr lvl="0">
              <a:spcBef>
                <a:spcPct val="0"/>
              </a:spcBef>
              <a:buNone/>
            </a:pPr>
            <a:endParaRPr lang="en-IN" altLang="en-US"/>
          </a:p>
        </p:txBody>
      </p:sp>
      <p:sp>
        <p:nvSpPr>
          <p:cNvPr id="1048984" name="Title 1048983"/>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6" name="Rectangle 1048985"/>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987" name="Rectangle 1048986"/>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8988" name="Rectangle 1048987"/>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989" name="Rectangle 1048988"/>
          <p:cNvSpPr/>
          <p:nvPr/>
        </p:nvSpPr>
        <p:spPr>
          <a:xfrm>
            <a:off x="366712" y="685800"/>
            <a:ext cx="8382000" cy="18161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6. Which of the following is used to call stored procedures</a:t>
            </a:r>
          </a:p>
          <a:p>
            <a:pPr lvl="0" eaLnBrk="1" latinLnBrk="1" hangingPunct="1">
              <a:buFontTx/>
              <a:buAutoNum type="alphaLcPeriod"/>
            </a:pPr>
            <a:r>
              <a:rPr lang="en-US" altLang="en-US" sz="1600"/>
              <a:t>Statements</a:t>
            </a:r>
          </a:p>
          <a:p>
            <a:pPr lvl="0" eaLnBrk="1" latinLnBrk="1" hangingPunct="1">
              <a:buFontTx/>
              <a:buAutoNum type="alphaLcPeriod"/>
            </a:pPr>
            <a:r>
              <a:rPr lang="en-US" altLang="en-US" sz="1600"/>
              <a:t>PreparedStatements</a:t>
            </a:r>
          </a:p>
          <a:p>
            <a:pPr lvl="0" eaLnBrk="1" latinLnBrk="1" hangingPunct="1">
              <a:buFontTx/>
              <a:buAutoNum type="alphaLcPeriod"/>
            </a:pPr>
            <a:r>
              <a:rPr lang="en-US" altLang="en-US" sz="1600"/>
              <a:t>CallableStatements</a:t>
            </a:r>
          </a:p>
          <a:p>
            <a:pPr lvl="0" eaLnBrk="1" latinLnBrk="1" hangingPunct="1">
              <a:buFontTx/>
              <a:buAutoNum type="alphaLcPeriod"/>
            </a:pPr>
            <a:r>
              <a:rPr lang="en-US" altLang="en-US" sz="1600"/>
              <a:t>CallingProcedure</a:t>
            </a:r>
          </a:p>
          <a:p>
            <a:pPr lvl="0" eaLnBrk="1" latinLnBrk="1" hangingPunct="1">
              <a:buFontTx/>
              <a:buAutoNum type="alphaLcPeriod"/>
            </a:pPr>
            <a:endParaRPr lang="en-US" altLang="en-US" sz="1600"/>
          </a:p>
        </p:txBody>
      </p:sp>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4" name="Content Placeholder 1048993"/>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c) CallableStatements</a:t>
            </a:r>
          </a:p>
        </p:txBody>
      </p:sp>
      <p:sp>
        <p:nvSpPr>
          <p:cNvPr id="1048993" name="Title 1048992"/>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5" name="Rectangle 1048994"/>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8996" name="Rectangle 1048995"/>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8997" name="Rectangle 1048996"/>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8998" name="Rectangle 1048997"/>
          <p:cNvSpPr/>
          <p:nvPr/>
        </p:nvSpPr>
        <p:spPr>
          <a:xfrm>
            <a:off x="366712" y="685800"/>
            <a:ext cx="8382000" cy="18161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7.   Which objects is/are used to do DDL or DML operations</a:t>
            </a:r>
          </a:p>
          <a:p>
            <a:pPr lvl="0" eaLnBrk="1" latinLnBrk="1" hangingPunct="1">
              <a:buFontTx/>
              <a:buAutoNum type="alphaLcPeriod"/>
            </a:pPr>
            <a:r>
              <a:rPr lang="en-US" altLang="en-US" sz="1600"/>
              <a:t>Statements</a:t>
            </a:r>
          </a:p>
          <a:p>
            <a:pPr lvl="0" eaLnBrk="1" latinLnBrk="1" hangingPunct="1">
              <a:buFontTx/>
              <a:buAutoNum type="alphaLcPeriod"/>
            </a:pPr>
            <a:r>
              <a:rPr lang="en-US" altLang="en-US" sz="1600"/>
              <a:t>PreparedStatements</a:t>
            </a:r>
          </a:p>
          <a:p>
            <a:pPr lvl="0" eaLnBrk="1" latinLnBrk="1" hangingPunct="1">
              <a:buFontTx/>
              <a:buAutoNum type="alphaLcPeriod"/>
            </a:pPr>
            <a:r>
              <a:rPr lang="en-US" altLang="en-US" sz="1600"/>
              <a:t>CallableStatements</a:t>
            </a:r>
          </a:p>
          <a:p>
            <a:pPr lvl="0" eaLnBrk="1" latinLnBrk="1" hangingPunct="1">
              <a:buFontTx/>
              <a:buAutoNum type="alphaLcPeriod"/>
            </a:pPr>
            <a:r>
              <a:rPr lang="en-US" altLang="en-US" sz="1600"/>
              <a:t>Both b and C</a:t>
            </a:r>
          </a:p>
          <a:p>
            <a:pPr lvl="0" eaLnBrk="1" latinLnBrk="1" hangingPunct="1"/>
            <a:r>
              <a:rPr lang="en-US" altLang="en-US" sz="1600"/>
              <a:t> </a:t>
            </a:r>
          </a:p>
        </p:txBody>
      </p:sp>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3" name="Content Placeholder 1049002"/>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d) Both b and C</a:t>
            </a:r>
          </a:p>
          <a:p>
            <a:pPr lvl="0">
              <a:spcBef>
                <a:spcPct val="0"/>
              </a:spcBef>
              <a:buNone/>
            </a:pPr>
            <a:r>
              <a:rPr lang="en-US" altLang="en-US"/>
              <a:t> PreparedStatements &amp;CallableStatements</a:t>
            </a:r>
          </a:p>
          <a:p>
            <a:pPr lvl="0">
              <a:spcBef>
                <a:spcPct val="0"/>
              </a:spcBef>
              <a:buNone/>
            </a:pPr>
            <a:endParaRPr lang="en-IN" altLang="en-US"/>
          </a:p>
        </p:txBody>
      </p:sp>
      <p:sp>
        <p:nvSpPr>
          <p:cNvPr id="1049002" name="Title 1049001"/>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4" name="Rectangle 1049003"/>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9005" name="Rectangle 1049004"/>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9006" name="Rectangle 1049005"/>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9007" name="Rectangle 1049006"/>
          <p:cNvSpPr/>
          <p:nvPr/>
        </p:nvSpPr>
        <p:spPr>
          <a:xfrm>
            <a:off x="366712" y="685800"/>
            <a:ext cx="8382000" cy="18161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sz="1600"/>
              <a:t> </a:t>
            </a:r>
          </a:p>
          <a:p>
            <a:pPr lvl="0" eaLnBrk="1" latinLnBrk="1" hangingPunct="1"/>
            <a:r>
              <a:rPr lang="en-US" altLang="en-US" sz="1600"/>
              <a:t>8. Which method is used to perform DML in JDBC</a:t>
            </a:r>
          </a:p>
          <a:p>
            <a:pPr lvl="0" eaLnBrk="1" latinLnBrk="1" hangingPunct="1">
              <a:buFontTx/>
              <a:buAutoNum type="alphaLcPeriod"/>
            </a:pPr>
            <a:r>
              <a:rPr lang="en-US" altLang="en-US" sz="1600"/>
              <a:t>executeQuery</a:t>
            </a:r>
          </a:p>
          <a:p>
            <a:pPr lvl="0" eaLnBrk="1" latinLnBrk="1" hangingPunct="1">
              <a:buFontTx/>
              <a:buAutoNum type="alphaLcPeriod"/>
            </a:pPr>
            <a:r>
              <a:rPr lang="en-US" altLang="en-US" sz="1600"/>
              <a:t>executeUpdate</a:t>
            </a:r>
          </a:p>
          <a:p>
            <a:pPr lvl="0" eaLnBrk="1" latinLnBrk="1" hangingPunct="1">
              <a:buFontTx/>
              <a:buAutoNum type="alphaLcPeriod"/>
            </a:pPr>
            <a:r>
              <a:rPr lang="en-US" altLang="en-US" sz="1600"/>
              <a:t>execute</a:t>
            </a:r>
          </a:p>
          <a:p>
            <a:pPr lvl="0" eaLnBrk="1" latinLnBrk="1" hangingPunct="1">
              <a:buFontTx/>
              <a:buAutoNum type="alphaLcPeriod"/>
            </a:pPr>
            <a:r>
              <a:rPr lang="en-US" altLang="en-US" sz="1600"/>
              <a:t>executeResult</a:t>
            </a:r>
          </a:p>
          <a:p>
            <a:pPr lvl="0" eaLnBrk="1" latinLnBrk="1" hangingPunct="1"/>
            <a:endParaRPr lang="en-US" altLang="en-US" sz="1600"/>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extBox 1048595"/>
          <p:cNvSpPr txBox="1"/>
          <p:nvPr/>
        </p:nvSpPr>
        <p:spPr>
          <a:xfrm>
            <a:off x="2803525" y="1490662"/>
            <a:ext cx="2124075" cy="368300"/>
          </a:xfrm>
          <a:prstGeom prst="rect">
            <a:avLst/>
          </a:prstGeom>
          <a:noFill/>
          <a:ln w="9525" cap="flat" cmpd="sng">
            <a:solidFill>
              <a:schemeClr val="dk1">
                <a:alpha val="100000"/>
              </a:scheme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JAVA applications </a:t>
            </a:r>
          </a:p>
        </p:txBody>
      </p:sp>
      <p:sp>
        <p:nvSpPr>
          <p:cNvPr id="1048597" name="TextBox 1048596"/>
          <p:cNvSpPr txBox="1"/>
          <p:nvPr/>
        </p:nvSpPr>
        <p:spPr>
          <a:xfrm>
            <a:off x="3252787" y="2667000"/>
            <a:ext cx="1217612" cy="369887"/>
          </a:xfrm>
          <a:prstGeom prst="rect">
            <a:avLst/>
          </a:prstGeom>
          <a:noFill/>
          <a:ln w="9525" cap="flat" cmpd="sng">
            <a:solidFill>
              <a:schemeClr val="dk1">
                <a:alpha val="100000"/>
              </a:scheme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JDBC API</a:t>
            </a:r>
          </a:p>
        </p:txBody>
      </p:sp>
      <p:sp>
        <p:nvSpPr>
          <p:cNvPr id="1048598" name="TextBox 1048597"/>
          <p:cNvSpPr txBox="1"/>
          <p:nvPr/>
        </p:nvSpPr>
        <p:spPr>
          <a:xfrm>
            <a:off x="2930525" y="3810000"/>
            <a:ext cx="1870075" cy="369887"/>
          </a:xfrm>
          <a:prstGeom prst="rect">
            <a:avLst/>
          </a:prstGeom>
          <a:noFill/>
          <a:ln w="9525" cap="flat" cmpd="sng">
            <a:solidFill>
              <a:schemeClr val="dk1">
                <a:alpha val="100000"/>
              </a:scheme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JDBC DB Driver</a:t>
            </a:r>
          </a:p>
        </p:txBody>
      </p:sp>
      <p:sp>
        <p:nvSpPr>
          <p:cNvPr id="1048599" name="TextBox 1048598"/>
          <p:cNvSpPr txBox="1"/>
          <p:nvPr/>
        </p:nvSpPr>
        <p:spPr>
          <a:xfrm>
            <a:off x="2647950" y="4811712"/>
            <a:ext cx="2459037" cy="369887"/>
          </a:xfrm>
          <a:prstGeom prst="rect">
            <a:avLst/>
          </a:prstGeom>
          <a:noFill/>
          <a:ln w="9525" cap="flat" cmpd="sng">
            <a:solidFill>
              <a:schemeClr val="dk1">
                <a:alpha val="100000"/>
              </a:scheme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SQL languages &amp; Data</a:t>
            </a:r>
          </a:p>
        </p:txBody>
      </p:sp>
      <p:sp>
        <p:nvSpPr>
          <p:cNvPr id="1048600" name="TextBox 1048599"/>
          <p:cNvSpPr txBox="1"/>
          <p:nvPr/>
        </p:nvSpPr>
        <p:spPr>
          <a:xfrm>
            <a:off x="1300162" y="5808662"/>
            <a:ext cx="5181600" cy="369887"/>
          </a:xfrm>
          <a:prstGeom prst="rect">
            <a:avLst/>
          </a:prstGeom>
          <a:noFill/>
          <a:ln w="9525" cap="flat" cmpd="sng">
            <a:solidFill>
              <a:schemeClr val="dk1">
                <a:alpha val="100000"/>
              </a:schemeClr>
            </a:solidFill>
            <a:prstDash val="solid"/>
            <a:round/>
          </a:ln>
        </p:spPr>
        <p:txBody>
          <a:bodyPr vert="horz" wrap="none"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Underlying RDBMS (Oracle, My SQL, Access etc.</a:t>
            </a:r>
          </a:p>
        </p:txBody>
      </p:sp>
      <p:cxnSp>
        <p:nvCxnSpPr>
          <p:cNvPr id="3145728" name="Straight Arrow Connector 3145727"/>
          <p:cNvCxnSpPr>
            <a:cxnSpLocks/>
          </p:cNvCxnSpPr>
          <p:nvPr/>
        </p:nvCxnSpPr>
        <p:spPr>
          <a:xfrm flipH="1">
            <a:off x="3860800" y="1858962"/>
            <a:ext cx="4762" cy="808037"/>
          </a:xfrm>
          <a:prstGeom prst="straightConnector1">
            <a:avLst/>
          </a:prstGeom>
          <a:noFill/>
          <a:ln w="9525" cap="flat" cmpd="sng">
            <a:solidFill>
              <a:srgbClr val="4A7EBB">
                <a:alpha val="100000"/>
              </a:srgbClr>
            </a:solidFill>
            <a:prstDash val="solid"/>
            <a:round/>
            <a:tailEnd type="arrow" w="med" len="med"/>
          </a:ln>
        </p:spPr>
      </p:cxnSp>
      <p:cxnSp>
        <p:nvCxnSpPr>
          <p:cNvPr id="3145729" name="Straight Arrow Connector 3145728"/>
          <p:cNvCxnSpPr>
            <a:cxnSpLocks/>
          </p:cNvCxnSpPr>
          <p:nvPr/>
        </p:nvCxnSpPr>
        <p:spPr>
          <a:xfrm>
            <a:off x="3860800" y="3036887"/>
            <a:ext cx="4762" cy="773112"/>
          </a:xfrm>
          <a:prstGeom prst="straightConnector1">
            <a:avLst/>
          </a:prstGeom>
          <a:noFill/>
          <a:ln w="9525" cap="flat" cmpd="sng">
            <a:solidFill>
              <a:srgbClr val="4A7EBB">
                <a:alpha val="100000"/>
              </a:srgbClr>
            </a:solidFill>
            <a:prstDash val="solid"/>
            <a:round/>
            <a:tailEnd type="arrow" w="med" len="med"/>
          </a:ln>
        </p:spPr>
      </p:cxnSp>
      <p:cxnSp>
        <p:nvCxnSpPr>
          <p:cNvPr id="3145730" name="Straight Arrow Connector 3145729"/>
          <p:cNvCxnSpPr>
            <a:cxnSpLocks/>
          </p:cNvCxnSpPr>
          <p:nvPr/>
        </p:nvCxnSpPr>
        <p:spPr>
          <a:xfrm>
            <a:off x="3865562" y="4179887"/>
            <a:ext cx="11112" cy="631825"/>
          </a:xfrm>
          <a:prstGeom prst="straightConnector1">
            <a:avLst/>
          </a:prstGeom>
          <a:noFill/>
          <a:ln w="9525" cap="flat" cmpd="sng">
            <a:solidFill>
              <a:srgbClr val="4A7EBB">
                <a:alpha val="100000"/>
              </a:srgbClr>
            </a:solidFill>
            <a:prstDash val="solid"/>
            <a:round/>
            <a:tailEnd type="arrow" w="med" len="med"/>
          </a:ln>
        </p:spPr>
      </p:cxnSp>
      <p:cxnSp>
        <p:nvCxnSpPr>
          <p:cNvPr id="3145731" name="Straight Arrow Connector 3145730"/>
          <p:cNvCxnSpPr>
            <a:cxnSpLocks/>
          </p:cNvCxnSpPr>
          <p:nvPr/>
        </p:nvCxnSpPr>
        <p:spPr>
          <a:xfrm>
            <a:off x="3876675" y="5181600"/>
            <a:ext cx="14287" cy="627062"/>
          </a:xfrm>
          <a:prstGeom prst="straightConnector1">
            <a:avLst/>
          </a:prstGeom>
          <a:noFill/>
          <a:ln w="9525" cap="flat" cmpd="sng">
            <a:solidFill>
              <a:srgbClr val="4A7EBB">
                <a:alpha val="100000"/>
              </a:srgbClr>
            </a:solidFill>
            <a:prstDash val="solid"/>
            <a:round/>
            <a:tailEnd type="arrow" w="med" len="med"/>
          </a:ln>
        </p:spPr>
      </p:cxnSp>
      <p:sp>
        <p:nvSpPr>
          <p:cNvPr id="1048601" name="Rectangle 1048600"/>
          <p:cNvSpPr/>
          <p:nvPr/>
        </p:nvSpPr>
        <p:spPr>
          <a:xfrm>
            <a:off x="762000" y="560387"/>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latin typeface="Arial" pitchFamily="34" charset="0"/>
                <a:ea typeface="Adobe Gothic Std B"/>
              </a:rPr>
              <a:t>Data flow from Java application to database</a:t>
            </a:r>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2" name="Content Placeholder 1049011"/>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b) executeUpdate</a:t>
            </a:r>
          </a:p>
          <a:p>
            <a:pPr lvl="0">
              <a:spcBef>
                <a:spcPct val="0"/>
              </a:spcBef>
              <a:buNone/>
            </a:pPr>
            <a:endParaRPr lang="en-IN" altLang="en-US"/>
          </a:p>
        </p:txBody>
      </p:sp>
      <p:sp>
        <p:nvSpPr>
          <p:cNvPr id="1049011" name="Title 1049010"/>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3" name="Rectangle 1049012"/>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9014" name="Rectangle 1049013"/>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9015" name="Rectangle 1049014"/>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9016" name="Rectangle 1049015"/>
          <p:cNvSpPr/>
          <p:nvPr/>
        </p:nvSpPr>
        <p:spPr>
          <a:xfrm>
            <a:off x="366712" y="685800"/>
            <a:ext cx="8382000" cy="23082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buFontTx/>
              <a:buAutoNum type="arabicPeriod" startAt="9"/>
            </a:pPr>
            <a:r>
              <a:rPr lang="en-US" altLang="en-US" sz="1600"/>
              <a:t>How do you get to know the warnings that are generated by SQL in your application</a:t>
            </a:r>
          </a:p>
          <a:p>
            <a:pPr lvl="0" eaLnBrk="1" latinLnBrk="1" hangingPunct="1">
              <a:buFontTx/>
              <a:buAutoNum type="alphaLcPeriod"/>
            </a:pPr>
            <a:r>
              <a:rPr lang="en-US" altLang="en-US" sz="1600"/>
              <a:t>You must catch the checked SQLException which is thrown by the method that  executes the Statement</a:t>
            </a:r>
          </a:p>
          <a:p>
            <a:pPr lvl="0" eaLnBrk="1" latinLnBrk="1" hangingPunct="1">
              <a:buFontTx/>
              <a:buAutoNum type="alphaLcPeriod"/>
            </a:pPr>
            <a:r>
              <a:rPr lang="en-US" altLang="en-US" sz="1600"/>
              <a:t>You must catch the unchecked SQLException which is thrown by the method that  executes the Statement</a:t>
            </a:r>
          </a:p>
          <a:p>
            <a:pPr lvl="0" eaLnBrk="1" latinLnBrk="1" hangingPunct="1">
              <a:buFontTx/>
              <a:buAutoNum type="alphaLcPeriod"/>
            </a:pPr>
            <a:r>
              <a:rPr lang="en-US" altLang="en-US" sz="1600"/>
              <a:t>You must invoke the getWarnings method on the Statement object</a:t>
            </a:r>
          </a:p>
          <a:p>
            <a:pPr lvl="0" eaLnBrk="1" latinLnBrk="1" hangingPunct="1">
              <a:buFontTx/>
              <a:buAutoNum type="alphaLcPeriod"/>
            </a:pPr>
            <a:r>
              <a:rPr lang="en-US" altLang="en-US" sz="1600"/>
              <a:t>You must query the ResultSet about the warnings.</a:t>
            </a:r>
          </a:p>
          <a:p>
            <a:pPr lvl="0" eaLnBrk="1" latinLnBrk="1" hangingPunct="1">
              <a:buFontTx/>
              <a:buAutoNum type="alphaLcPeriod"/>
            </a:pPr>
            <a:endParaRPr lang="en-US" altLang="en-US" sz="1600"/>
          </a:p>
        </p:txBody>
      </p:sp>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1" name="Content Placeholder 1049020"/>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c) You must invoke the getWarnings method on the Statement object</a:t>
            </a:r>
          </a:p>
        </p:txBody>
      </p:sp>
      <p:sp>
        <p:nvSpPr>
          <p:cNvPr id="1049020" name="Title 1049019"/>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2" name="Rectangle 1049021"/>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9023" name="Rectangle 1049022"/>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9024" name="Rectangle 1049023"/>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9025" name="Rectangle 1049024"/>
          <p:cNvSpPr/>
          <p:nvPr/>
        </p:nvSpPr>
        <p:spPr>
          <a:xfrm>
            <a:off x="366712" y="685800"/>
            <a:ext cx="8382000" cy="18161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10. What statements are correct about JDBC transactions?</a:t>
            </a:r>
          </a:p>
          <a:p>
            <a:pPr lvl="0" eaLnBrk="1" latinLnBrk="1" hangingPunct="1"/>
            <a:r>
              <a:rPr lang="en-US" altLang="en-US" sz="1600"/>
              <a:t>a. A transaction is a set of successfully executed statements in the database</a:t>
            </a:r>
          </a:p>
          <a:p>
            <a:pPr lvl="0" eaLnBrk="1" latinLnBrk="1" hangingPunct="1"/>
            <a:r>
              <a:rPr lang="en-US" altLang="en-US" sz="1600"/>
              <a:t>b. A transaction is finished when commit() or rollback() is called on the Connection object,</a:t>
            </a:r>
          </a:p>
          <a:p>
            <a:pPr lvl="0" eaLnBrk="1" latinLnBrk="1" hangingPunct="1"/>
            <a:r>
              <a:rPr lang="en-US" altLang="en-US" sz="1600"/>
              <a:t>c. A transaction is finished when commit() or rollback() is called on the Transaction object</a:t>
            </a:r>
          </a:p>
          <a:p>
            <a:pPr lvl="0" eaLnBrk="1" latinLnBrk="1" hangingPunct="1"/>
            <a:r>
              <a:rPr lang="en-US" altLang="en-US" sz="1600"/>
              <a:t>d. A transaction is finished when close() is called on the Connection object</a:t>
            </a:r>
          </a:p>
          <a:p>
            <a:pPr lvl="0" eaLnBrk="1" latinLnBrk="1" hangingPunct="1"/>
            <a:endParaRPr lang="en-US" altLang="en-US" sz="1600"/>
          </a:p>
        </p:txBody>
      </p:sp>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0" name="Content Placeholder 1049029"/>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d) A transaction is finished when close() is called on the Connection object</a:t>
            </a:r>
          </a:p>
        </p:txBody>
      </p:sp>
      <p:sp>
        <p:nvSpPr>
          <p:cNvPr id="1049029" name="Title 1049028"/>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1" name="Rectangle 1049030"/>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9032" name="Rectangle 1049031"/>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9033" name="Rectangle 1049032"/>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9034" name="Rectangle 1049033"/>
          <p:cNvSpPr/>
          <p:nvPr/>
        </p:nvSpPr>
        <p:spPr>
          <a:xfrm>
            <a:off x="366712" y="685800"/>
            <a:ext cx="8382000" cy="15700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11. Advantage of transaction management is</a:t>
            </a:r>
          </a:p>
          <a:p>
            <a:pPr lvl="0" eaLnBrk="1" latinLnBrk="1" hangingPunct="1">
              <a:buFontTx/>
              <a:buAutoNum type="alphaLcPeriod"/>
            </a:pPr>
            <a:r>
              <a:rPr lang="en-US" altLang="en-US" sz="1600"/>
              <a:t>Fast because it stores only right amount of data</a:t>
            </a:r>
          </a:p>
          <a:p>
            <a:pPr lvl="0" eaLnBrk="1" latinLnBrk="1" hangingPunct="1">
              <a:buFontTx/>
              <a:buAutoNum type="alphaLcPeriod"/>
            </a:pPr>
            <a:r>
              <a:rPr lang="en-US" altLang="en-US" sz="1600"/>
              <a:t>Fast because it accesses the database only during store</a:t>
            </a:r>
          </a:p>
          <a:p>
            <a:pPr lvl="0" eaLnBrk="1" latinLnBrk="1" hangingPunct="1">
              <a:buFontTx/>
              <a:buAutoNum type="alphaLcPeriod"/>
            </a:pPr>
            <a:r>
              <a:rPr lang="en-US" altLang="en-US" sz="1600"/>
              <a:t>Fast because it accesses the database only during commit</a:t>
            </a:r>
          </a:p>
          <a:p>
            <a:pPr lvl="0" eaLnBrk="1" latinLnBrk="1" hangingPunct="1">
              <a:buFontTx/>
              <a:buAutoNum type="alphaLcPeriod"/>
            </a:pPr>
            <a:r>
              <a:rPr lang="en-US" altLang="en-US" sz="1600"/>
              <a:t>Effective in terms of memory management</a:t>
            </a:r>
          </a:p>
        </p:txBody>
      </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9" name="Content Placeholder 1049038"/>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c) Fast because it accesses the database only during commit Fast because it accesses the database only during commit</a:t>
            </a:r>
          </a:p>
        </p:txBody>
      </p:sp>
      <p:sp>
        <p:nvSpPr>
          <p:cNvPr id="1049038" name="Title 1049037"/>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0" name="Rectangle 1049039"/>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9041" name="Rectangle 1049040"/>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9042" name="Rectangle 1049041"/>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9043" name="Rectangle 1049042"/>
          <p:cNvSpPr/>
          <p:nvPr/>
        </p:nvSpPr>
        <p:spPr>
          <a:xfrm>
            <a:off x="366712" y="685800"/>
            <a:ext cx="8382000" cy="20621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12. What happens if you call the method close() on a ResultSet object?</a:t>
            </a:r>
          </a:p>
          <a:p>
            <a:pPr lvl="0" eaLnBrk="1" latinLnBrk="1" hangingPunct="1"/>
            <a:r>
              <a:rPr lang="en-US" altLang="en-US" sz="1600"/>
              <a:t>a. the method close() does not exist for a ResultSet. Only Connections can be closed.</a:t>
            </a:r>
          </a:p>
          <a:p>
            <a:pPr lvl="0" eaLnBrk="1" latinLnBrk="1" hangingPunct="1"/>
            <a:r>
              <a:rPr lang="en-US" altLang="en-US" sz="1600"/>
              <a:t>b. the database and JDBC resources are released</a:t>
            </a:r>
          </a:p>
          <a:p>
            <a:pPr lvl="0" eaLnBrk="1" latinLnBrk="1" hangingPunct="1"/>
            <a:r>
              <a:rPr lang="en-US" altLang="en-US" sz="1600"/>
              <a:t>c. you will get a SQLException, because only Statement objects can close ResultSets</a:t>
            </a:r>
          </a:p>
          <a:p>
            <a:pPr lvl="0" eaLnBrk="1" latinLnBrk="1" hangingPunct="1"/>
            <a:r>
              <a:rPr lang="en-US" altLang="en-US" sz="1600"/>
              <a:t>d. the ResultSet, together with the Statement which created it and the Connection from which the Statement was retrieved, will be closed and release all database and JDBC resources</a:t>
            </a:r>
          </a:p>
        </p:txBody>
      </p:sp>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8" name="Content Placeholder 1049047"/>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b) the database and JDBC resources are released</a:t>
            </a:r>
          </a:p>
          <a:p>
            <a:pPr lvl="0">
              <a:spcBef>
                <a:spcPct val="0"/>
              </a:spcBef>
              <a:buNone/>
            </a:pPr>
            <a:endParaRPr lang="en-IN" altLang="en-US"/>
          </a:p>
        </p:txBody>
      </p:sp>
      <p:sp>
        <p:nvSpPr>
          <p:cNvPr id="1049047" name="Title 1049046"/>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9" name="Rectangle 1049048"/>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9050" name="Rectangle 1049049"/>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9051" name="Rectangle 1049050"/>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9052" name="Rectangle 1049051"/>
          <p:cNvSpPr/>
          <p:nvPr/>
        </p:nvSpPr>
        <p:spPr>
          <a:xfrm>
            <a:off x="366712" y="685800"/>
            <a:ext cx="8382000" cy="15700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13. Which is the best way to store an attribute of large String value in SQL </a:t>
            </a:r>
          </a:p>
          <a:p>
            <a:pPr lvl="0" eaLnBrk="1" latinLnBrk="1" hangingPunct="1">
              <a:buFontTx/>
              <a:buAutoNum type="alphaLcPeriod"/>
            </a:pPr>
            <a:r>
              <a:rPr lang="en-US" altLang="en-US" sz="1600"/>
              <a:t>SQL CLOB</a:t>
            </a:r>
          </a:p>
          <a:p>
            <a:pPr lvl="0" eaLnBrk="1" latinLnBrk="1" hangingPunct="1">
              <a:buFontTx/>
              <a:buAutoNum type="alphaLcPeriod"/>
            </a:pPr>
            <a:r>
              <a:rPr lang="en-US" altLang="en-US" sz="1600"/>
              <a:t>SQL BLOB</a:t>
            </a:r>
          </a:p>
          <a:p>
            <a:pPr lvl="0" eaLnBrk="1" latinLnBrk="1" hangingPunct="1">
              <a:buFontTx/>
              <a:buAutoNum type="alphaLcPeriod"/>
            </a:pPr>
            <a:r>
              <a:rPr lang="en-US" altLang="en-US" sz="1600"/>
              <a:t>SQL SLOB</a:t>
            </a:r>
          </a:p>
          <a:p>
            <a:pPr lvl="0" eaLnBrk="1" latinLnBrk="1" hangingPunct="1">
              <a:buFontTx/>
              <a:buAutoNum type="alphaLcPeriod"/>
            </a:pPr>
            <a:r>
              <a:rPr lang="en-US" altLang="en-US" sz="1600"/>
              <a:t>SQL FLOB</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1048601"/>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03" name="Rectangle 1048602"/>
          <p:cNvSpPr/>
          <p:nvPr/>
        </p:nvSpPr>
        <p:spPr>
          <a:xfrm>
            <a:off x="762000" y="560387"/>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latin typeface="Arial" pitchFamily="34" charset="0"/>
                <a:ea typeface="Adobe Gothic Std B"/>
              </a:rPr>
              <a:t>Scope of the tutorial</a:t>
            </a:r>
          </a:p>
        </p:txBody>
      </p:sp>
      <p:sp>
        <p:nvSpPr>
          <p:cNvPr id="1048604" name="Rectangle 1048603"/>
          <p:cNvSpPr/>
          <p:nvPr/>
        </p:nvSpPr>
        <p:spPr>
          <a:xfrm>
            <a:off x="762000" y="1046162"/>
            <a:ext cx="7620000" cy="314007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285750" lvl="0" indent="-285750" eaLnBrk="1" latinLnBrk="1" hangingPunct="1">
              <a:buChar char="•"/>
            </a:pPr>
            <a:r>
              <a:rPr lang="en-US" altLang="en-US">
                <a:latin typeface="Calibri" pitchFamily="34" charset="0"/>
              </a:rPr>
              <a:t>We will see a step by step approach to connect Java application to a database like MYSQL using JDBC.</a:t>
            </a:r>
          </a:p>
          <a:p>
            <a:pPr marL="285750" lvl="0" indent="-285750" eaLnBrk="1" latinLnBrk="1" hangingPunct="1">
              <a:buChar char="•"/>
            </a:pPr>
            <a:endParaRPr lang="en-US" altLang="en-US">
              <a:latin typeface="Calibri" pitchFamily="34" charset="0"/>
            </a:endParaRPr>
          </a:p>
          <a:p>
            <a:pPr marL="285750" lvl="0" indent="-285750" eaLnBrk="1" latinLnBrk="1" hangingPunct="1">
              <a:buChar char="•"/>
            </a:pPr>
            <a:r>
              <a:rPr lang="en-US" altLang="en-US">
                <a:latin typeface="Calibri" pitchFamily="34" charset="0"/>
              </a:rPr>
              <a:t>This tutorial covers important concepts of JDBC </a:t>
            </a:r>
          </a:p>
          <a:p>
            <a:pPr marL="742950" lvl="1" indent="-445770" eaLnBrk="1" latinLnBrk="1" hangingPunct="1">
              <a:buChar char="•"/>
            </a:pPr>
            <a:r>
              <a:rPr lang="en-US" altLang="en-US">
                <a:latin typeface="Calibri" pitchFamily="34" charset="0"/>
              </a:rPr>
              <a:t>JDBC Driver</a:t>
            </a:r>
          </a:p>
          <a:p>
            <a:pPr marL="742950" lvl="1" indent="-445770" eaLnBrk="1" latinLnBrk="1" hangingPunct="1">
              <a:buChar char="•"/>
            </a:pPr>
            <a:r>
              <a:rPr lang="en-US" altLang="en-US">
                <a:latin typeface="Calibri" pitchFamily="34" charset="0"/>
              </a:rPr>
              <a:t>Establishing Connection</a:t>
            </a:r>
          </a:p>
          <a:p>
            <a:pPr marL="742950" lvl="1" indent="-445770" eaLnBrk="1" latinLnBrk="1" hangingPunct="1">
              <a:buChar char="•"/>
            </a:pPr>
            <a:r>
              <a:rPr lang="en-US" altLang="en-US">
                <a:latin typeface="Calibri" pitchFamily="34" charset="0"/>
              </a:rPr>
              <a:t>Statements</a:t>
            </a:r>
          </a:p>
          <a:p>
            <a:pPr marL="742950" lvl="1" indent="-445770" eaLnBrk="1" latinLnBrk="1" hangingPunct="1">
              <a:buChar char="•"/>
            </a:pPr>
            <a:r>
              <a:rPr lang="en-US" altLang="en-US">
                <a:latin typeface="Calibri" pitchFamily="34" charset="0"/>
              </a:rPr>
              <a:t>ResultSet to retrieve data</a:t>
            </a:r>
          </a:p>
          <a:p>
            <a:pPr marL="742950" lvl="1" indent="-445770" eaLnBrk="1" latinLnBrk="1" hangingPunct="1">
              <a:buChar char="•"/>
            </a:pPr>
            <a:r>
              <a:rPr lang="en-US" altLang="en-US">
                <a:latin typeface="Calibri" pitchFamily="34" charset="0"/>
              </a:rPr>
              <a:t>Batch Updates</a:t>
            </a:r>
          </a:p>
          <a:p>
            <a:pPr marL="742950" lvl="1" indent="-445770" eaLnBrk="1" latinLnBrk="1" hangingPunct="1">
              <a:buChar char="•"/>
            </a:pPr>
            <a:r>
              <a:rPr lang="en-US" altLang="en-US">
                <a:latin typeface="Calibri" pitchFamily="34" charset="0"/>
              </a:rPr>
              <a:t>Transactions</a:t>
            </a:r>
          </a:p>
          <a:p>
            <a:pPr marL="742950" lvl="1" indent="-445770" eaLnBrk="1" latinLnBrk="1" hangingPunct="1">
              <a:buChar char="•"/>
            </a:pPr>
            <a:r>
              <a:rPr lang="en-US" altLang="en-US">
                <a:latin typeface="Calibri" pitchFamily="34" charset="0"/>
              </a:rPr>
              <a:t>DatabaseMetaData</a:t>
            </a:r>
          </a:p>
        </p:txBody>
      </p:sp>
    </p:spTree>
  </p:cSld>
  <p:clrMapOvr>
    <a:masterClrMapping/>
  </p:clrMapOvr>
  <p:transition spd="slow">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7" name="Content Placeholder 1049056"/>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a) SQL CLOB</a:t>
            </a:r>
          </a:p>
          <a:p>
            <a:pPr lvl="0">
              <a:spcBef>
                <a:spcPct val="0"/>
              </a:spcBef>
              <a:buNone/>
            </a:pPr>
            <a:endParaRPr lang="en-IN" altLang="en-US"/>
          </a:p>
        </p:txBody>
      </p:sp>
      <p:sp>
        <p:nvSpPr>
          <p:cNvPr id="1049056" name="Title 1049055"/>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8" name="Rectangle 1049057"/>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9059" name="Rectangle 1049058"/>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9060" name="Rectangle 1049059"/>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9061" name="Rectangle 1049060"/>
          <p:cNvSpPr/>
          <p:nvPr/>
        </p:nvSpPr>
        <p:spPr>
          <a:xfrm>
            <a:off x="366712" y="685800"/>
            <a:ext cx="8382000" cy="20621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14. ROWID in SQL is</a:t>
            </a:r>
          </a:p>
          <a:p>
            <a:pPr lvl="0" eaLnBrk="1" latinLnBrk="1" hangingPunct="1">
              <a:buFontTx/>
              <a:buAutoNum type="alphaLcPeriod"/>
            </a:pPr>
            <a:r>
              <a:rPr lang="en-US" altLang="en-US" sz="1600"/>
              <a:t>Primary key</a:t>
            </a:r>
          </a:p>
          <a:p>
            <a:pPr lvl="0" eaLnBrk="1" latinLnBrk="1" hangingPunct="1">
              <a:buFontTx/>
              <a:buAutoNum type="alphaLcPeriod"/>
            </a:pPr>
            <a:r>
              <a:rPr lang="en-US" altLang="en-US" sz="1600"/>
              <a:t>Candiate key</a:t>
            </a:r>
          </a:p>
          <a:p>
            <a:pPr lvl="0" eaLnBrk="1" latinLnBrk="1" hangingPunct="1">
              <a:buFontTx/>
              <a:buAutoNum type="alphaLcPeriod"/>
            </a:pPr>
            <a:r>
              <a:rPr lang="en-US" altLang="en-US" sz="1600"/>
              <a:t>Pseudo column that uniquely identifies a single row</a:t>
            </a:r>
          </a:p>
          <a:p>
            <a:pPr lvl="0" eaLnBrk="1" latinLnBrk="1" hangingPunct="1">
              <a:buFontTx/>
              <a:buAutoNum type="alphaLcPeriod"/>
            </a:pPr>
            <a:r>
              <a:rPr lang="en-US" altLang="en-US" sz="1600"/>
              <a:t>Foreign key</a:t>
            </a:r>
          </a:p>
          <a:p>
            <a:pPr lvl="0" eaLnBrk="1" latinLnBrk="1" hangingPunct="1">
              <a:buFontTx/>
              <a:buAutoNum type="alphaLcPeriod"/>
            </a:pPr>
            <a:endParaRPr lang="en-US" altLang="en-US" sz="1600"/>
          </a:p>
          <a:p>
            <a:pPr lvl="0" eaLnBrk="1" latinLnBrk="1" hangingPunct="1"/>
            <a:endParaRPr lang="en-US" altLang="en-US" sz="1600"/>
          </a:p>
        </p:txBody>
      </p:sp>
    </p:spTree>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6" name="Content Placeholder 1049065"/>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c)Pseudo column that uniquely identifies a single row</a:t>
            </a:r>
          </a:p>
          <a:p>
            <a:pPr lvl="0">
              <a:spcBef>
                <a:spcPct val="0"/>
              </a:spcBef>
              <a:buNone/>
            </a:pPr>
            <a:endParaRPr lang="en-IN" altLang="en-US"/>
          </a:p>
        </p:txBody>
      </p:sp>
      <p:sp>
        <p:nvSpPr>
          <p:cNvPr id="1049065" name="Title 1049064"/>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7" name="Rectangle 1049066"/>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3"/>
              </a:buBlip>
            </a:pPr>
            <a:endParaRPr lang="en-US" altLang="en-US" sz="1600">
              <a:latin typeface="Arial" pitchFamily="34" charset="0"/>
            </a:endParaRPr>
          </a:p>
        </p:txBody>
      </p:sp>
      <p:sp>
        <p:nvSpPr>
          <p:cNvPr id="1049068" name="Rectangle 1049067"/>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MCQs </a:t>
            </a:r>
          </a:p>
        </p:txBody>
      </p:sp>
      <p:sp>
        <p:nvSpPr>
          <p:cNvPr id="1049069" name="Rectangle 1049068"/>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a:p>
          <a:p>
            <a:pPr lvl="0" eaLnBrk="1" latinLnBrk="1" hangingPunct="1"/>
            <a:endParaRPr lang="en-US" altLang="en-US"/>
          </a:p>
          <a:p>
            <a:pPr lvl="0" eaLnBrk="1" latinLnBrk="1" hangingPunct="1"/>
            <a:endParaRPr lang="en-US" altLang="en-US"/>
          </a:p>
        </p:txBody>
      </p:sp>
      <p:sp>
        <p:nvSpPr>
          <p:cNvPr id="1049070" name="Rectangle 1049069"/>
          <p:cNvSpPr/>
          <p:nvPr/>
        </p:nvSpPr>
        <p:spPr>
          <a:xfrm>
            <a:off x="366712" y="685800"/>
            <a:ext cx="8382000" cy="18161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endParaRPr lang="en-US" altLang="en-US" sz="1600"/>
          </a:p>
          <a:p>
            <a:pPr lvl="0" eaLnBrk="1" latinLnBrk="1" hangingPunct="1"/>
            <a:r>
              <a:rPr lang="en-US" altLang="en-US" sz="1600"/>
              <a:t>15. To execute a series of SQL commands we use</a:t>
            </a:r>
          </a:p>
          <a:p>
            <a:pPr lvl="0" eaLnBrk="1" latinLnBrk="1" hangingPunct="1">
              <a:buFontTx/>
              <a:buAutoNum type="alphaLcPeriod"/>
            </a:pPr>
            <a:r>
              <a:rPr lang="en-US" altLang="en-US" sz="1600"/>
              <a:t>addBatch</a:t>
            </a:r>
          </a:p>
          <a:p>
            <a:pPr lvl="0" eaLnBrk="1" latinLnBrk="1" hangingPunct="1">
              <a:buFontTx/>
              <a:buAutoNum type="alphaLcPeriod"/>
            </a:pPr>
            <a:r>
              <a:rPr lang="en-US" altLang="en-US" sz="1600"/>
              <a:t>runBatch</a:t>
            </a:r>
          </a:p>
          <a:p>
            <a:pPr lvl="0" eaLnBrk="1" latinLnBrk="1" hangingPunct="1">
              <a:buFontTx/>
              <a:buAutoNum type="alphaLcPeriod"/>
            </a:pPr>
            <a:r>
              <a:rPr lang="en-US" altLang="en-US" sz="1600"/>
              <a:t>executeBatch</a:t>
            </a:r>
          </a:p>
          <a:p>
            <a:pPr lvl="0" eaLnBrk="1" latinLnBrk="1" hangingPunct="1">
              <a:buFontTx/>
              <a:buAutoNum type="alphaLcPeriod"/>
            </a:pPr>
            <a:r>
              <a:rPr lang="en-US" altLang="en-US" sz="1600"/>
              <a:t>executeUpdate</a:t>
            </a:r>
          </a:p>
          <a:p>
            <a:pPr lvl="0" eaLnBrk="1" latinLnBrk="1" hangingPunct="1"/>
            <a:endParaRPr lang="en-US" altLang="en-US" sz="1600"/>
          </a:p>
        </p:txBody>
      </p:sp>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5" name="Content Placeholder 1049074"/>
          <p:cNvSpPr>
            <a:spLocks noGrp="1"/>
          </p:cNvSpPr>
          <p:nvPr>
            <p:ph idx="1"/>
          </p:nvPr>
        </p:nvSpPr>
        <p:spPr>
          <a:prstGeom prst="rect">
            <a:avLst/>
          </a:prstGeom>
          <a:noFill/>
          <a:ln>
            <a:noFill/>
          </a:ln>
        </p:spPr>
        <p:txBody>
          <a:bodyPr vert="horz" lIns="91440" tIns="45720" rIns="91440" bIns="45720" anchor="t"/>
          <a:lstStyle>
            <a:lvl1pPr marL="342900" indent="-342900" algn="l" rtl="0" eaLnBrk="1" fontAlgn="base" latinLnBrk="1" hangingPunct="1">
              <a:lnSpc>
                <a:spcPct val="100000"/>
              </a:lnSpc>
              <a:spcBef>
                <a:spcPct val="20000"/>
              </a:spcBef>
              <a:spcAft>
                <a:spcPct val="0"/>
              </a:spcAft>
              <a:buSzPct val="100000"/>
              <a:buFont typeface="Arial" pitchFamily="34" charset="0"/>
              <a:buChar char="•"/>
              <a:defRPr sz="3200" b="0" i="0" u="none" baseline="0">
                <a:solidFill>
                  <a:schemeClr val="dk1"/>
                </a:solidFill>
                <a:latin typeface="Calibri" pitchFamily="34" charset="0"/>
                <a:sym typeface="Georgia" pitchFamily="18" charset="0"/>
              </a:defRPr>
            </a:lvl1pPr>
            <a:lvl2pPr marL="742950" indent="-285750" algn="l" rtl="0" eaLnBrk="1" fontAlgn="base" latinLnBrk="1" hangingPunct="1">
              <a:lnSpc>
                <a:spcPct val="100000"/>
              </a:lnSpc>
              <a:spcBef>
                <a:spcPct val="20000"/>
              </a:spcBef>
              <a:spcAft>
                <a:spcPct val="0"/>
              </a:spcAft>
              <a:buSzPct val="100000"/>
              <a:buFont typeface="Arial" pitchFamily="34" charset="0"/>
              <a:buChar char="–"/>
              <a:defRPr sz="2800" b="0" i="0" u="none" baseline="0">
                <a:solidFill>
                  <a:schemeClr val="dk1"/>
                </a:solidFill>
                <a:latin typeface="Calibri" pitchFamily="34" charset="0"/>
                <a:sym typeface="Georgia" pitchFamily="18" charset="0"/>
              </a:defRPr>
            </a:lvl2pPr>
            <a:lvl3pPr marL="1143000" indent="-228600" algn="l" rtl="0" eaLnBrk="1" fontAlgn="base" latinLnBrk="1" hangingPunct="1">
              <a:lnSpc>
                <a:spcPct val="100000"/>
              </a:lnSpc>
              <a:spcBef>
                <a:spcPct val="20000"/>
              </a:spcBef>
              <a:spcAft>
                <a:spcPct val="0"/>
              </a:spcAft>
              <a:buSzPct val="100000"/>
              <a:buFont typeface="Arial" pitchFamily="34" charset="0"/>
              <a:buChar char="•"/>
              <a:defRPr sz="2400" b="0" i="0" u="none" baseline="0">
                <a:solidFill>
                  <a:schemeClr val="dk1"/>
                </a:solidFill>
                <a:latin typeface="Calibri" pitchFamily="34" charset="0"/>
                <a:sym typeface="Georgia" pitchFamily="18" charset="0"/>
              </a:defRPr>
            </a:lvl3pPr>
            <a:lvl4pPr marL="16002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4pPr>
            <a:lvl5pPr marL="2057400" indent="-228600" algn="l" rtl="0" eaLnBrk="1" fontAlgn="base" latinLnBrk="1" hangingPunct="1">
              <a:lnSpc>
                <a:spcPct val="100000"/>
              </a:lnSpc>
              <a:spcBef>
                <a:spcPct val="20000"/>
              </a:spcBef>
              <a:spcAft>
                <a:spcPct val="0"/>
              </a:spcAft>
              <a:buSzPct val="100000"/>
              <a:buFont typeface="Arial" pitchFamily="34" charset="0"/>
              <a:buChar char="»"/>
              <a:defRPr sz="2000" b="0" i="0" u="none" baseline="0">
                <a:solidFill>
                  <a:schemeClr val="dk1"/>
                </a:solidFill>
                <a:latin typeface="Calibri" pitchFamily="34" charset="0"/>
                <a:sym typeface="Georgia" pitchFamily="18" charset="0"/>
              </a:defRPr>
            </a:lvl5pPr>
          </a:lstStyle>
          <a:p>
            <a:pPr lvl="0">
              <a:spcBef>
                <a:spcPct val="0"/>
              </a:spcBef>
              <a:buNone/>
            </a:pPr>
            <a:r>
              <a:rPr lang="en-US" altLang="en-US"/>
              <a:t>Answer:</a:t>
            </a:r>
          </a:p>
          <a:p>
            <a:pPr lvl="0">
              <a:spcBef>
                <a:spcPct val="0"/>
              </a:spcBef>
              <a:buNone/>
            </a:pPr>
            <a:r>
              <a:rPr lang="en-US" altLang="en-US"/>
              <a:t>c) executeBatch</a:t>
            </a:r>
          </a:p>
          <a:p>
            <a:pPr lvl="0">
              <a:spcBef>
                <a:spcPct val="0"/>
              </a:spcBef>
              <a:buNone/>
            </a:pPr>
            <a:endParaRPr lang="en-IN" altLang="en-US"/>
          </a:p>
        </p:txBody>
      </p:sp>
      <p:sp>
        <p:nvSpPr>
          <p:cNvPr id="1049074" name="Title 1049073"/>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endParaRPr lang="en-IN" altLang="en-US"/>
          </a:p>
        </p:txBody>
      </p:sp>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6" name="Title 1049075"/>
          <p:cNvSpPr>
            <a:spLocks noGrp="1"/>
          </p:cNvSpPr>
          <p:nvPr>
            <p:ph type="title"/>
          </p:nvPr>
        </p:nvSpPr>
        <p:spPr>
          <a:prstGeom prst="rect">
            <a:avLst/>
          </a:prstGeom>
          <a:noFill/>
          <a:ln>
            <a:noFill/>
          </a:ln>
        </p:spPr>
        <p:txBody>
          <a:bodyPr vert="horz" lIns="91440" tIns="45720" rIns="91440" bIns="45720" anchor="ctr"/>
          <a:lstStyle>
            <a:lvl1pPr marL="0" indent="0" algn="ctr" rtl="0" eaLnBrk="1" fontAlgn="base" latinLnBrk="1" hangingPunct="1">
              <a:lnSpc>
                <a:spcPct val="100000"/>
              </a:lnSpc>
              <a:spcBef>
                <a:spcPct val="0"/>
              </a:spcBef>
              <a:spcAft>
                <a:spcPct val="0"/>
              </a:spcAft>
              <a:buFontTx/>
              <a:buNone/>
              <a:defRPr sz="4400" b="0" i="0" u="none" baseline="0">
                <a:solidFill>
                  <a:schemeClr val="dk1"/>
                </a:solidFill>
                <a:latin typeface="Calibri" pitchFamily="34" charset="0"/>
                <a:sym typeface="Georgia" pitchFamily="18" charset="0"/>
              </a:defRPr>
            </a:lvl1pPr>
          </a:lstStyle>
          <a:p>
            <a:pPr lvl="0"/>
            <a:r>
              <a:rPr lang="en-US" altLang="en-US" b="1"/>
              <a:t>Thank You!!!!</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Rectangle 1048604"/>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06" name="Rectangle 1048605"/>
          <p:cNvSpPr/>
          <p:nvPr/>
        </p:nvSpPr>
        <p:spPr>
          <a:xfrm>
            <a:off x="533400" y="152400"/>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t>Example to connect MySQL database</a:t>
            </a:r>
          </a:p>
        </p:txBody>
      </p:sp>
      <p:sp>
        <p:nvSpPr>
          <p:cNvPr id="1048607" name="Rectangle 1048606"/>
          <p:cNvSpPr/>
          <p:nvPr/>
        </p:nvSpPr>
        <p:spPr>
          <a:xfrm>
            <a:off x="381000" y="762000"/>
            <a:ext cx="8382000" cy="923925"/>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Before going deep inside the concepts of JDBC and connectivity between MySQL database, we will see a sample program that illustrates various steps involved in connectivity from Java application and RDBMS</a:t>
            </a:r>
          </a:p>
        </p:txBody>
      </p:sp>
      <p:sp>
        <p:nvSpPr>
          <p:cNvPr id="1048608" name="Rectangle 1048607"/>
          <p:cNvSpPr/>
          <p:nvPr/>
        </p:nvSpPr>
        <p:spPr>
          <a:xfrm>
            <a:off x="228600" y="1828800"/>
            <a:ext cx="4343400" cy="446246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IN" altLang="en-US" b="1"/>
              <a:t>import</a:t>
            </a:r>
            <a:r>
              <a:rPr lang="en-IN" altLang="en-US"/>
              <a:t> java.sql.*;  </a:t>
            </a:r>
          </a:p>
          <a:p>
            <a:pPr lvl="0" eaLnBrk="1" latinLnBrk="1" hangingPunct="1"/>
            <a:r>
              <a:rPr lang="en-IN" altLang="en-US" b="1"/>
              <a:t>class</a:t>
            </a:r>
            <a:r>
              <a:rPr lang="en-IN" altLang="en-US"/>
              <a:t> MysqlCon{  </a:t>
            </a:r>
          </a:p>
          <a:p>
            <a:pPr lvl="0" eaLnBrk="1" latinLnBrk="1" hangingPunct="1"/>
            <a:r>
              <a:rPr lang="en-IN" altLang="en-US" b="1"/>
              <a:t>public</a:t>
            </a:r>
            <a:r>
              <a:rPr lang="en-IN" altLang="en-US"/>
              <a:t> </a:t>
            </a:r>
            <a:r>
              <a:rPr lang="en-IN" altLang="en-US" b="1"/>
              <a:t>static</a:t>
            </a:r>
            <a:r>
              <a:rPr lang="en-IN" altLang="en-US"/>
              <a:t> </a:t>
            </a:r>
            <a:r>
              <a:rPr lang="en-IN" altLang="en-US" b="1"/>
              <a:t>void</a:t>
            </a:r>
            <a:r>
              <a:rPr lang="en-IN" altLang="en-US"/>
              <a:t> main(String args[]){  </a:t>
            </a:r>
          </a:p>
          <a:p>
            <a:pPr lvl="0" eaLnBrk="1" latinLnBrk="1" hangingPunct="1"/>
            <a:r>
              <a:rPr lang="en-IN" altLang="en-US" b="1"/>
              <a:t>try</a:t>
            </a:r>
            <a:r>
              <a:rPr lang="en-IN" altLang="en-US"/>
              <a:t>{  </a:t>
            </a:r>
          </a:p>
          <a:p>
            <a:pPr lvl="0" eaLnBrk="1" latinLnBrk="1" hangingPunct="1"/>
            <a:r>
              <a:rPr lang="en-US" altLang="en-US" b="1"/>
              <a:t>/* Registering driver */</a:t>
            </a:r>
          </a:p>
          <a:p>
            <a:pPr lvl="0" eaLnBrk="1" latinLnBrk="1" hangingPunct="1"/>
            <a:r>
              <a:rPr lang="en-IN" altLang="en-US" sz="1600"/>
              <a:t>Class.forName("com.mysql.jdbc.Driver"); </a:t>
            </a:r>
          </a:p>
          <a:p>
            <a:pPr lvl="0" eaLnBrk="1" latinLnBrk="1" hangingPunct="1"/>
            <a:endParaRPr lang="en-IN" altLang="en-US" sz="1600"/>
          </a:p>
          <a:p>
            <a:pPr lvl="0" eaLnBrk="1" latinLnBrk="1" hangingPunct="1"/>
            <a:r>
              <a:rPr lang="en-IN" altLang="en-US" sz="1600" b="1"/>
              <a:t>/* Establishing connection */</a:t>
            </a:r>
            <a:r>
              <a:rPr lang="en-US" altLang="en-US" sz="1600"/>
              <a:t> </a:t>
            </a:r>
          </a:p>
          <a:p>
            <a:pPr lvl="0" eaLnBrk="1" latinLnBrk="1" hangingPunct="1"/>
            <a:r>
              <a:rPr lang="en-US" altLang="en-US" sz="1600"/>
              <a:t>Connection con=DriverManager.getConnection("jdbc:mysql://localhost:3306/sys","root","root");</a:t>
            </a:r>
          </a:p>
          <a:p>
            <a:pPr lvl="0" eaLnBrk="1" latinLnBrk="1" hangingPunct="1"/>
            <a:r>
              <a:rPr lang="en-US" altLang="en-US" sz="1600"/>
              <a:t> </a:t>
            </a:r>
          </a:p>
          <a:p>
            <a:pPr lvl="0" eaLnBrk="1" latinLnBrk="1" hangingPunct="1"/>
            <a:r>
              <a:rPr lang="en-US" altLang="en-US" sz="1600"/>
              <a:t>/* H</a:t>
            </a:r>
            <a:r>
              <a:rPr lang="en-IN" altLang="en-US" sz="1600"/>
              <a:t>ere localhost is the DB Server</a:t>
            </a:r>
          </a:p>
          <a:p>
            <a:pPr lvl="0" eaLnBrk="1" latinLnBrk="1" hangingPunct="1"/>
            <a:r>
              <a:rPr lang="en-IN" altLang="en-US" sz="1600"/>
              <a:t>Sys is the database, root and root are credentials*/ </a:t>
            </a:r>
          </a:p>
          <a:p>
            <a:pPr lvl="0" eaLnBrk="1" latinLnBrk="1" hangingPunct="1"/>
            <a:r>
              <a:rPr lang="en-IN" altLang="en-US" sz="1600"/>
              <a:t>  </a:t>
            </a:r>
          </a:p>
        </p:txBody>
      </p:sp>
      <p:sp>
        <p:nvSpPr>
          <p:cNvPr id="1048609" name="Rectangle 1048608"/>
          <p:cNvSpPr/>
          <p:nvPr/>
        </p:nvSpPr>
        <p:spPr>
          <a:xfrm>
            <a:off x="4572000" y="1571625"/>
            <a:ext cx="4418012" cy="41862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IN" altLang="en-US"/>
              <a:t> </a:t>
            </a:r>
          </a:p>
          <a:p>
            <a:pPr lvl="0" eaLnBrk="1" latinLnBrk="1" hangingPunct="1"/>
            <a:r>
              <a:rPr lang="en-US" altLang="en-US" b="1"/>
              <a:t>/*</a:t>
            </a:r>
            <a:r>
              <a:rPr lang="en-US" altLang="en-US" sz="1600" b="1"/>
              <a:t> Creating query statement</a:t>
            </a:r>
            <a:r>
              <a:rPr lang="en-IN" altLang="en-US" sz="1600"/>
              <a:t>*/ Statement stmt=con.createStatement();  </a:t>
            </a:r>
          </a:p>
          <a:p>
            <a:pPr lvl="0" eaLnBrk="1" latinLnBrk="1" hangingPunct="1"/>
            <a:r>
              <a:rPr lang="en-IN" altLang="en-US" sz="1600"/>
              <a:t>ResultSet rs=stmt.executeQuery("select * from emp");  </a:t>
            </a:r>
          </a:p>
          <a:p>
            <a:pPr lvl="0" eaLnBrk="1" latinLnBrk="1" hangingPunct="1"/>
            <a:endParaRPr lang="en-US" altLang="en-US" sz="1600" b="1"/>
          </a:p>
          <a:p>
            <a:pPr lvl="0" eaLnBrk="1" latinLnBrk="1" hangingPunct="1"/>
            <a:r>
              <a:rPr lang="en-US" altLang="en-US" sz="1600" b="1"/>
              <a:t>/* Extracting result from ResultSet */</a:t>
            </a:r>
          </a:p>
          <a:p>
            <a:pPr lvl="0" eaLnBrk="1" latinLnBrk="1" hangingPunct="1"/>
            <a:r>
              <a:rPr lang="en-IN" altLang="en-US" sz="1600" b="1"/>
              <a:t>while</a:t>
            </a:r>
            <a:r>
              <a:rPr lang="en-IN" altLang="en-US" sz="1600"/>
              <a:t>(rs.next())  </a:t>
            </a:r>
          </a:p>
          <a:p>
            <a:pPr lvl="0" eaLnBrk="1" latinLnBrk="1" hangingPunct="1"/>
            <a:r>
              <a:rPr lang="en-US" altLang="en-US" sz="1400"/>
              <a:t>System.out.println(rs.getInt(1)+"  "+rs.getString(2)+"  "+rs.getString(3));  </a:t>
            </a:r>
          </a:p>
          <a:p>
            <a:pPr lvl="0" eaLnBrk="1" latinLnBrk="1" hangingPunct="1"/>
            <a:endParaRPr lang="en-US" altLang="en-US" sz="1400"/>
          </a:p>
          <a:p>
            <a:pPr lvl="0" eaLnBrk="1" latinLnBrk="1" hangingPunct="1"/>
            <a:r>
              <a:rPr lang="en-IN" altLang="en-US" sz="1400" b="1"/>
              <a:t>/* Close the connection */</a:t>
            </a:r>
          </a:p>
          <a:p>
            <a:pPr lvl="0" eaLnBrk="1" latinLnBrk="1" hangingPunct="1"/>
            <a:r>
              <a:rPr lang="en-IN" altLang="en-US" sz="1400"/>
              <a:t>con.close();  </a:t>
            </a:r>
          </a:p>
          <a:p>
            <a:pPr lvl="0" eaLnBrk="1" latinLnBrk="1" hangingPunct="1"/>
            <a:r>
              <a:rPr lang="en-IN" altLang="en-US" sz="1600"/>
              <a:t>}</a:t>
            </a:r>
          </a:p>
          <a:p>
            <a:pPr lvl="0" eaLnBrk="1" latinLnBrk="1" hangingPunct="1"/>
            <a:r>
              <a:rPr lang="en-IN" altLang="en-US" sz="1600" b="1"/>
              <a:t>catch</a:t>
            </a:r>
            <a:r>
              <a:rPr lang="en-IN" altLang="en-US" sz="1600"/>
              <a:t>(Exception e){ System.out.println(e);}  </a:t>
            </a:r>
          </a:p>
          <a:p>
            <a:pPr lvl="0" eaLnBrk="1" latinLnBrk="1" hangingPunct="1"/>
            <a:r>
              <a:rPr lang="en-IN" altLang="en-US" sz="1600"/>
              <a:t>}  </a:t>
            </a:r>
          </a:p>
          <a:p>
            <a:pPr lvl="0" eaLnBrk="1" latinLnBrk="1" hangingPunct="1"/>
            <a:r>
              <a:rPr lang="en-IN" altLang="en-US" sz="1600"/>
              <a:t>}  </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ectangle 1048609"/>
          <p:cNvSpPr/>
          <p:nvPr/>
        </p:nvSpPr>
        <p:spPr>
          <a:xfrm>
            <a:off x="838200" y="1450975"/>
            <a:ext cx="8151812" cy="45704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marL="3175" lvl="1" indent="0" eaLnBrk="1" latinLnBrk="1" hangingPunct="1">
              <a:spcBef>
                <a:spcPct val="20000"/>
              </a:spcBef>
              <a:buClr>
                <a:srgbClr val="CC0099"/>
              </a:buClr>
              <a:buSzPct val="150000"/>
              <a:buFontTx/>
              <a:buNone/>
            </a:pPr>
            <a:endParaRPr lang="en-US" altLang="en-US">
              <a:latin typeface="Arial" pitchFamily="34" charset="0"/>
              <a:ea typeface="Adobe Heiti Std R"/>
            </a:endParaRPr>
          </a:p>
          <a:p>
            <a:pPr marL="3175" lvl="1" indent="0" eaLnBrk="1" latinLnBrk="1" hangingPunct="1">
              <a:spcBef>
                <a:spcPct val="20000"/>
              </a:spcBef>
              <a:buClr>
                <a:srgbClr val="CC0099"/>
              </a:buClr>
              <a:buSzPct val="150000"/>
              <a:buFont typeface="Wingdings" pitchFamily="2" charset="2"/>
              <a:buChar char="§"/>
            </a:pPr>
            <a:endParaRPr lang="en-US" altLang="en-US" sz="2000">
              <a:latin typeface="Arial" pitchFamily="34" charset="0"/>
              <a:ea typeface="Adobe Heiti Std R"/>
            </a:endParaRPr>
          </a:p>
          <a:p>
            <a:pPr marL="3175" lvl="1" indent="0" eaLnBrk="1" latinLnBrk="1" hangingPunct="1">
              <a:spcBef>
                <a:spcPct val="20000"/>
              </a:spcBef>
              <a:buClr>
                <a:srgbClr val="CC0099"/>
              </a:buClr>
              <a:buSzPct val="150000"/>
              <a:buFontTx/>
              <a:buNone/>
            </a:pPr>
            <a:endParaRPr lang="en-IN" altLang="en-US">
              <a:latin typeface="Arial" pitchFamily="34" charset="0"/>
              <a:ea typeface="Adobe Heiti Std R"/>
            </a:endParaRPr>
          </a:p>
          <a:p>
            <a:pPr marL="3175" lvl="1" indent="0" eaLnBrk="1" latinLnBrk="1" hangingPunct="1">
              <a:spcBef>
                <a:spcPct val="20000"/>
              </a:spcBef>
              <a:buFontTx/>
              <a:buBlip>
                <a:blip r:embed="rId2"/>
              </a:buBlip>
            </a:pPr>
            <a:endParaRPr lang="en-US" altLang="en-US" sz="1600">
              <a:latin typeface="Arial" pitchFamily="34" charset="0"/>
            </a:endParaRPr>
          </a:p>
        </p:txBody>
      </p:sp>
      <p:sp>
        <p:nvSpPr>
          <p:cNvPr id="1048611" name="Rectangle 1048610"/>
          <p:cNvSpPr/>
          <p:nvPr/>
        </p:nvSpPr>
        <p:spPr>
          <a:xfrm>
            <a:off x="762000" y="560387"/>
            <a:ext cx="8380412" cy="430212"/>
          </a:xfrm>
          <a:prstGeom prst="rect">
            <a:avLst/>
          </a:prstGeom>
          <a:noFill/>
          <a:ln>
            <a:noFill/>
          </a:ln>
        </p:spPr>
        <p:txBody>
          <a:bodyPr vert="horz" lIns="91440" tIns="45720" rIns="91440" bIns="45720" anchor="t"/>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spcBef>
                <a:spcPct val="50000"/>
              </a:spcBef>
            </a:pPr>
            <a:r>
              <a:rPr lang="en-US" altLang="en-US" sz="2400" b="1">
                <a:latin typeface="Arial" pitchFamily="34" charset="0"/>
                <a:ea typeface="Adobe Gothic Std B"/>
              </a:rPr>
              <a:t>DATABASE CREATION</a:t>
            </a:r>
          </a:p>
        </p:txBody>
      </p:sp>
      <p:sp>
        <p:nvSpPr>
          <p:cNvPr id="1048612" name="Rectangle 1048611"/>
          <p:cNvSpPr/>
          <p:nvPr/>
        </p:nvSpPr>
        <p:spPr>
          <a:xfrm>
            <a:off x="873125" y="1295400"/>
            <a:ext cx="7051675" cy="341630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Georgia" pitchFamily="18" charset="0"/>
                <a:ea typeface="Arial" pitchFamily="34" charset="0"/>
                <a:sym typeface="Georgia" pitchFamily="18" charset="0"/>
              </a:defRPr>
            </a:lvl5pPr>
          </a:lstStyle>
          <a:p>
            <a:pPr lvl="0" eaLnBrk="1" latinLnBrk="1" hangingPunct="1"/>
            <a:r>
              <a:rPr lang="en-US" altLang="en-US"/>
              <a:t>Install or locate the database you want to access.</a:t>
            </a:r>
          </a:p>
          <a:p>
            <a:pPr lvl="0" eaLnBrk="1" latinLnBrk="1" hangingPunct="1"/>
            <a:endParaRPr lang="en-US" altLang="en-US"/>
          </a:p>
          <a:p>
            <a:pPr lvl="0" eaLnBrk="1" latinLnBrk="1" hangingPunct="1"/>
            <a:r>
              <a:rPr lang="en-US" altLang="en-US"/>
              <a:t>If MySQL is already installed in y0ur machine, Proceed with creating database and tables in MySQL</a:t>
            </a:r>
          </a:p>
          <a:p>
            <a:pPr lvl="0" eaLnBrk="1" latinLnBrk="1" hangingPunct="1"/>
            <a:endParaRPr lang="en-US" altLang="en-US"/>
          </a:p>
          <a:p>
            <a:pPr lvl="0" eaLnBrk="1" latinLnBrk="1" hangingPunct="1"/>
            <a:r>
              <a:rPr lang="en-US" altLang="en-US" b="1"/>
              <a:t>Create Database</a:t>
            </a:r>
          </a:p>
          <a:p>
            <a:pPr lvl="0" eaLnBrk="1" latinLnBrk="1" hangingPunct="1"/>
            <a:r>
              <a:rPr lang="en-IN" altLang="en-US"/>
              <a:t>CREATE DATABASE is the SQL command for creating a database. </a:t>
            </a:r>
          </a:p>
          <a:p>
            <a:pPr lvl="0" eaLnBrk="1" latinLnBrk="1" hangingPunct="1"/>
            <a:endParaRPr lang="en-IN" altLang="en-US"/>
          </a:p>
          <a:p>
            <a:pPr lvl="0" eaLnBrk="1" latinLnBrk="1" hangingPunct="1"/>
            <a:r>
              <a:rPr lang="en-IN" altLang="en-US"/>
              <a:t>Example </a:t>
            </a:r>
          </a:p>
          <a:p>
            <a:pPr lvl="0" eaLnBrk="1" latinLnBrk="1" hangingPunct="1"/>
            <a:r>
              <a:rPr lang="en-IN" altLang="en-US"/>
              <a:t>CREATE DATABASE College;</a:t>
            </a:r>
          </a:p>
          <a:p>
            <a:pPr lvl="0" eaLnBrk="1" latinLnBrk="1" hangingPunct="1"/>
            <a:endParaRPr lang="en-IN" altLang="en-US"/>
          </a:p>
          <a:p>
            <a:pPr lvl="0" eaLnBrk="1" latinLnBrk="1" hangingPunct="1"/>
            <a:r>
              <a:rPr lang="en-US" altLang="en-US"/>
              <a:t>Database can also be created using CREATE SCHEMA</a:t>
            </a:r>
          </a:p>
        </p:txBody>
      </p:sp>
    </p:spTree>
  </p:cSld>
  <p:clrMapOvr>
    <a:masterClrMapping/>
  </p:clrMapOvr>
  <p:transition spd="slow">
    <p:fad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42</TotalTime>
  <Words>5615</Words>
  <Application>Microsoft Office PowerPoint</Application>
  <PresentationFormat>On-screen Show (4:3)</PresentationFormat>
  <Paragraphs>913</Paragraphs>
  <Slides>75</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Arial Black</vt:lpstr>
      <vt:lpstr>Calibri</vt:lpstr>
      <vt:lpstr>Georgia</vt:lpstr>
      <vt:lpstr>Gill Sans MT</vt:lpstr>
      <vt:lpstr>Google Sans</vt:lpstr>
      <vt:lpstr>Times New Roman</vt:lpstr>
      <vt:lpstr>Verdana</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Kanwar Vikram Singh</dc:creator>
  <cp:lastModifiedBy>Jatin Morwal</cp:lastModifiedBy>
  <cp:revision>3</cp:revision>
  <dcterms:created xsi:type="dcterms:W3CDTF">2013-02-15T04:28:26Z</dcterms:created>
  <dcterms:modified xsi:type="dcterms:W3CDTF">2023-03-17T03:01:17Z</dcterms:modified>
</cp:coreProperties>
</file>